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6" r:id="rId2"/>
    <p:sldId id="338" r:id="rId3"/>
    <p:sldId id="345" r:id="rId4"/>
    <p:sldId id="279" r:id="rId5"/>
    <p:sldId id="348" r:id="rId6"/>
    <p:sldId id="349" r:id="rId7"/>
    <p:sldId id="350" r:id="rId8"/>
    <p:sldId id="351" r:id="rId9"/>
    <p:sldId id="34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35"/>
  </p:normalViewPr>
  <p:slideViewPr>
    <p:cSldViewPr>
      <p:cViewPr varScale="1">
        <p:scale>
          <a:sx n="110" d="100"/>
          <a:sy n="110" d="100"/>
        </p:scale>
        <p:origin x="7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F42F4B0-2F85-F64F-A40F-B08A79E846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A9F21E-53A9-B346-AA47-EF913CC929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38FDD4-EB1A-674C-907B-9F62A4A791CC}" type="datetimeFigureOut">
              <a:rPr lang="en-US" altLang="en-US"/>
              <a:pPr/>
              <a:t>11/7/18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68C85B-74E5-7245-9175-D7A7726ADF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69C755-E602-D34C-B5CA-008F7AB314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D63BFB-56E9-2A44-B20D-AF6983F8CB4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EC05BB-7583-FC41-9EE0-88DAFDA230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F585D-DD3D-CF4F-A4A2-C39DB4CAEF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87AF16-7355-124B-9D8E-CF19DB3DE66B}" type="datetimeFigureOut">
              <a:rPr lang="en-US" altLang="en-US"/>
              <a:pPr/>
              <a:t>11/7/18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7BD1413-015D-824F-9B25-518DB1981A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1A3B07D-187F-9149-83B5-3052398C5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4DBE2-79C8-674D-98FB-32D654493A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3875A-B492-0A4E-9CA3-96BFDFC3DA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D2C80C-9ADB-D24D-9719-D2BD6FB607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1D99D3-34FD-BC47-B725-F20C30B9BB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538CF7-4116-0E40-B37C-C186B33C7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C67D86-2AA3-D14E-BF90-E71F34F499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6D13F-2272-EB4D-9470-70CDDF214CD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269617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A5CA7C-5372-3848-958F-03CF5710A8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AB97-F373-8249-AA02-64959D518D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054572-C019-4545-9535-95F0DC5FE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D921E-3E4F-C44E-AC95-0F002B7CE1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12816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BBE16D-A433-3B4C-A155-305BF77FF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1E0021-EEE6-584B-B74C-889FE04CEF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F20D5C-6808-F141-978F-8CF160A1F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41309-3BA2-5447-8CC2-E77A95E948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23611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92BF9B-E719-FE49-9CBF-903AD687B5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DD6ABC-5380-2545-B027-093D3137E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ED43D5-7B4C-AA4F-A881-121620845F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E797D0-F71B-D44F-94BE-9B7A091727A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577736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643D9D-5542-8A44-9BDC-25F681E20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BD129B-3DCF-6149-8D1A-E9DC61259A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924E47-8B19-6A4E-A71E-F0F4FBA940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743E99-66FA-0341-ACDC-80CAE43F7EA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816228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31046E-DD83-3E45-8AE4-0DDAD4DE3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2DBB6F-93B3-7142-8AFA-92CA033744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28B2C3-3941-2F4F-B2F4-391E687FE2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03569-3945-DB40-88C7-4A419DA22B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55418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3E2CE05-8EEF-6E4C-BB6C-5240BEE6A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2864ED-0627-624F-BE43-9778253D64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B3A1D2-AF29-4541-9A90-1F6FE192FC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8E6C4-4BE5-AD45-9CDC-F505577AF7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92304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A9D06F-7BAF-8743-813B-B57725F34F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0056036-1179-E340-B30D-A098950B8F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01415E-9A79-CD44-9C32-241124B5D6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B2D5AC-7DEE-554A-A426-03CC5DA8DF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221824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618670-566B-DC4E-9369-CB2C2F655E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C8FEC91-2124-044D-A53C-11144D84F5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509555E-FAE2-F144-8DAF-6691848F4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B61BFA-0D62-9646-BFA9-BE20F12D98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001123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EAC4B1-E76D-394F-B41A-A46FB07D4E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45662C-5F3C-F14C-A459-90B1CCD85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929F5C-89D1-5041-BE29-4733C4ED7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EC4CF-0AAE-4545-B8C8-EABD90729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528415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1DB01-A18C-564D-B231-72233D660C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0310F1-574A-E54B-ACCB-FA05E38379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4FF07B-FCE8-1240-9328-878454049D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4952F-603D-7944-AC67-5C3663F6A4B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9711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A6127A3-2439-5541-B13C-AEFD42C34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3C8C8D-CEF1-1A4A-8E4A-EE9312845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D9E05D-5F3C-A14E-82DD-EDC38E337E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73B22F-F1A9-404F-A592-63167B4ACD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D6DB66-ACCB-364A-BFA6-4A0D3844F54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820E5B-3350-1B48-9706-EC4E164222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99BE7E2-EB0F-6D44-9A07-A0EEA86BA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Factor completely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91C0F966-3DA0-CE4A-A0F0-7A2D766EE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arenR"/>
            </a:pPr>
            <a:r>
              <a:rPr lang="en-US" altLang="en-US" dirty="0"/>
              <a:t> </a:t>
            </a:r>
          </a:p>
          <a:p>
            <a:pPr marL="514350" indent="-514350">
              <a:buFontTx/>
              <a:buAutoNum type="arabicParenR"/>
            </a:pPr>
            <a:endParaRPr lang="en-US" altLang="en-US" dirty="0"/>
          </a:p>
          <a:p>
            <a:pPr marL="514350" indent="-514350">
              <a:buFontTx/>
              <a:buAutoNum type="arabicParenR"/>
            </a:pPr>
            <a:r>
              <a:rPr lang="en-US" altLang="en-US" dirty="0"/>
              <a:t>    </a:t>
            </a:r>
          </a:p>
          <a:p>
            <a:pPr marL="514350" indent="-514350">
              <a:buFontTx/>
              <a:buAutoNum type="arabicParenR"/>
            </a:pPr>
            <a:endParaRPr lang="en-US" altLang="en-US" dirty="0"/>
          </a:p>
          <a:p>
            <a:pPr marL="514350" indent="-514350">
              <a:buFontTx/>
              <a:buAutoNum type="arabicParenR"/>
            </a:pPr>
            <a:r>
              <a:rPr lang="en-US" altLang="en-US" dirty="0"/>
              <a:t>     </a:t>
            </a:r>
          </a:p>
          <a:p>
            <a:pPr marL="514350" indent="-514350">
              <a:buFontTx/>
              <a:buAutoNum type="arabicParenR"/>
            </a:pPr>
            <a:endParaRPr lang="en-US" altLang="en-US" dirty="0"/>
          </a:p>
          <a:p>
            <a:pPr marL="514350" indent="-514350">
              <a:buFontTx/>
              <a:buAutoNum type="arabicParenR"/>
            </a:pPr>
            <a:r>
              <a:rPr lang="en-US" altLang="en-US" dirty="0"/>
              <a:t>     </a:t>
            </a:r>
          </a:p>
        </p:txBody>
      </p:sp>
      <p:graphicFrame>
        <p:nvGraphicFramePr>
          <p:cNvPr id="15363" name="Object 3">
            <a:extLst>
              <a:ext uri="{FF2B5EF4-FFF2-40B4-BE49-F238E27FC236}">
                <a16:creationId xmlns:a16="http://schemas.microsoft.com/office/drawing/2014/main" id="{29FA47D7-F37F-F04E-B981-E4C1A88FBD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2057400"/>
          <a:ext cx="1257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3" imgW="1257300" imgH="457200" progId="Equation.DSMT4">
                  <p:embed/>
                </p:oleObj>
              </mc:Choice>
              <mc:Fallback>
                <p:oleObj name="Equation" r:id="rId3" imgW="12573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1257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9AD6BCF1-61BE-1B45-AAC5-C240420865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124200"/>
          <a:ext cx="1981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5" imgW="1981200" imgH="533400" progId="Equation.DSMT4">
                  <p:embed/>
                </p:oleObj>
              </mc:Choice>
              <mc:Fallback>
                <p:oleObj name="Equation" r:id="rId5" imgW="1981200" imgH="533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124200"/>
                        <a:ext cx="1981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>
            <a:extLst>
              <a:ext uri="{FF2B5EF4-FFF2-40B4-BE49-F238E27FC236}">
                <a16:creationId xmlns:a16="http://schemas.microsoft.com/office/drawing/2014/main" id="{97732A01-8FAE-3540-B0A5-42CDE8F2E0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343400"/>
          <a:ext cx="1562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7" imgW="1562100" imgH="457200" progId="Equation.DSMT4">
                  <p:embed/>
                </p:oleObj>
              </mc:Choice>
              <mc:Fallback>
                <p:oleObj name="Equation" r:id="rId7" imgW="15621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43400"/>
                        <a:ext cx="15621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>
            <a:extLst>
              <a:ext uri="{FF2B5EF4-FFF2-40B4-BE49-F238E27FC236}">
                <a16:creationId xmlns:a16="http://schemas.microsoft.com/office/drawing/2014/main" id="{E100B1EB-BB2A-C64D-A81B-E9E5D7BA1F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5562600"/>
          <a:ext cx="314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Equation" r:id="rId9" imgW="3149600" imgH="533400" progId="Equation.DSMT4">
                  <p:embed/>
                </p:oleObj>
              </mc:Choice>
              <mc:Fallback>
                <p:oleObj name="Equation" r:id="rId9" imgW="3149600" imgH="533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562600"/>
                        <a:ext cx="314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F71966E4-7C98-314D-88A6-228D36CF6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Evaluate</a:t>
            </a: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C777AAE3-4E49-B54F-ACB4-6BA380BB8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arenR"/>
            </a:pPr>
            <a:r>
              <a:rPr lang="en-US" altLang="en-US" dirty="0"/>
              <a:t>   </a:t>
            </a:r>
          </a:p>
          <a:p>
            <a:pPr marL="514350" indent="-514350">
              <a:buFontTx/>
              <a:buAutoNum type="arabicParenR"/>
            </a:pPr>
            <a:endParaRPr lang="en-US" altLang="en-US" dirty="0"/>
          </a:p>
          <a:p>
            <a:pPr marL="514350" indent="-514350">
              <a:buFontTx/>
              <a:buAutoNum type="arabicParenR"/>
            </a:pPr>
            <a:r>
              <a:rPr lang="en-US" altLang="en-US" dirty="0"/>
              <a:t>   </a:t>
            </a:r>
          </a:p>
          <a:p>
            <a:pPr marL="514350" indent="-514350">
              <a:buFontTx/>
              <a:buAutoNum type="arabicParenR"/>
            </a:pPr>
            <a:endParaRPr lang="en-US" altLang="en-US" dirty="0"/>
          </a:p>
          <a:p>
            <a:pPr marL="514350" indent="-514350">
              <a:buFontTx/>
              <a:buAutoNum type="arabicParenR"/>
            </a:pPr>
            <a:r>
              <a:rPr lang="en-US" altLang="en-US" dirty="0"/>
              <a:t>   </a:t>
            </a:r>
          </a:p>
        </p:txBody>
      </p:sp>
      <p:graphicFrame>
        <p:nvGraphicFramePr>
          <p:cNvPr id="17411" name="Object 3">
            <a:extLst>
              <a:ext uri="{FF2B5EF4-FFF2-40B4-BE49-F238E27FC236}">
                <a16:creationId xmlns:a16="http://schemas.microsoft.com/office/drawing/2014/main" id="{A81B0D05-83E2-8F4F-A975-0B5633C76A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1981200"/>
          <a:ext cx="6731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3" imgW="673100" imgH="508000" progId="Equation.DSMT4">
                  <p:embed/>
                </p:oleObj>
              </mc:Choice>
              <mc:Fallback>
                <p:oleObj name="Equation" r:id="rId3" imgW="673100" imgH="508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81200"/>
                        <a:ext cx="6731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B0FBF477-9418-5543-A478-E1053492D5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3200400"/>
          <a:ext cx="8763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Equation" r:id="rId5" imgW="876300" imgH="508000" progId="Equation.DSMT4">
                  <p:embed/>
                </p:oleObj>
              </mc:Choice>
              <mc:Fallback>
                <p:oleObj name="Equation" r:id="rId5" imgW="876300" imgH="508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200400"/>
                        <a:ext cx="8763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>
            <a:extLst>
              <a:ext uri="{FF2B5EF4-FFF2-40B4-BE49-F238E27FC236}">
                <a16:creationId xmlns:a16="http://schemas.microsoft.com/office/drawing/2014/main" id="{B1DAA6F8-B600-9F48-A189-09565A6723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343400"/>
          <a:ext cx="1536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7" imgW="1536700" imgH="508000" progId="Equation.DSMT4">
                  <p:embed/>
                </p:oleObj>
              </mc:Choice>
              <mc:Fallback>
                <p:oleObj name="Equation" r:id="rId7" imgW="1536700" imgH="508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43400"/>
                        <a:ext cx="15367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620B929D-2F04-CB47-B5C5-59EEA648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7 Section </a:t>
            </a:r>
            <a:r>
              <a:rPr lang="en-US" altLang="ja-JP" dirty="0"/>
              <a:t>7</a:t>
            </a:r>
            <a:endParaRPr lang="en-US" altLang="en-US" dirty="0"/>
          </a:p>
        </p:txBody>
      </p:sp>
      <p:sp>
        <p:nvSpPr>
          <p:cNvPr id="16386" name="Subtitle 1">
            <a:extLst>
              <a:ext uri="{FF2B5EF4-FFF2-40B4-BE49-F238E27FC236}">
                <a16:creationId xmlns:a16="http://schemas.microsoft.com/office/drawing/2014/main" id="{347E1076-23CF-9B40-AC33-6A4445A17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dirty="0"/>
              <a:t>Math 212</a:t>
            </a:r>
          </a:p>
          <a:p>
            <a:pPr marL="0" indent="0" algn="ctr">
              <a:buFontTx/>
              <a:buNone/>
            </a:pPr>
            <a:r>
              <a:rPr lang="en-US" altLang="en-US" dirty="0"/>
              <a:t>The Imaginary Unit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38E79-45CF-6243-BB6E-3C107075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6B9C32-79CF-3446-A049-BE145F7E18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Imaginary unit</a:t>
                </a:r>
              </a:p>
              <a:p>
                <a:r>
                  <a:rPr lang="en-US" dirty="0"/>
                  <a:t> </a:t>
                </a:r>
                <a:r>
                  <a:rPr lang="en-US" i="1" dirty="0"/>
                  <a:t>i</a:t>
                </a:r>
              </a:p>
              <a:p>
                <a:r>
                  <a:rPr lang="en-US" dirty="0"/>
                  <a:t>Defined as </a:t>
                </a:r>
                <a:r>
                  <a:rPr lang="en-US" i="1" dirty="0"/>
                  <a:t>i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dirty="0"/>
                  <a:t> where </a:t>
                </a:r>
                <a:r>
                  <a:rPr lang="en-US" i="1" dirty="0"/>
                  <a:t>i</a:t>
                </a:r>
                <a:r>
                  <a:rPr lang="en-US" baseline="30000" dirty="0"/>
                  <a:t>2</a:t>
                </a:r>
                <a:r>
                  <a:rPr lang="en-US" dirty="0"/>
                  <a:t> = -1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6B9C32-79CF-3446-A049-BE145F7E18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1" t="-2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12980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4C946-47F1-1B43-BBE6-08A3DBF6D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imaginary unit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037232-FDAE-E543-BB76-EAD8883D8B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−25</m:t>
                        </m:r>
                      </m:e>
                    </m:ra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25(−1)</m:t>
                        </m:r>
                      </m:e>
                    </m:ra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ra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5i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037232-FDAE-E543-BB76-EAD8883D8B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24463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7F153-878F-FB4C-BA99-7170A09E5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D5EC15-A904-5449-9B10-544A13B10E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Simplify Completely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rad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lphaLcParenR"/>
                </a:pPr>
                <a:endParaRPr lang="en-US" dirty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rad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lphaLcParenR"/>
                </a:pPr>
                <a:endParaRPr lang="en-US" dirty="0"/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−80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D5EC15-A904-5449-9B10-544A13B10E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1" t="-2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349293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895E8-6398-CD4E-B51B-2B3DE13D1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7C7522-BAC0-3441-8FDD-AE38A88ECC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</a:rPr>
                  <a:t>Simplify  Completely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</m:ra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16•5</m:t>
                        </m:r>
                      </m:e>
                    </m:ra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4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7C7522-BAC0-3441-8FDD-AE38A88ECC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58" t="-2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37651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3177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60</Words>
  <Application>Microsoft Macintosh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Cambria Math</vt:lpstr>
      <vt:lpstr>Blank Presentation</vt:lpstr>
      <vt:lpstr>Equation</vt:lpstr>
      <vt:lpstr>Factor completely</vt:lpstr>
      <vt:lpstr>Evaluate</vt:lpstr>
      <vt:lpstr>PowerPoint Presentation</vt:lpstr>
      <vt:lpstr>Chapter 7 Section 7</vt:lpstr>
      <vt:lpstr>Definition</vt:lpstr>
      <vt:lpstr>Using the imaginary unit</vt:lpstr>
      <vt:lpstr>Practice</vt:lpstr>
      <vt:lpstr>Note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89</cp:revision>
  <dcterms:created xsi:type="dcterms:W3CDTF">2010-04-27T21:18:35Z</dcterms:created>
  <dcterms:modified xsi:type="dcterms:W3CDTF">2018-11-08T01:11:44Z</dcterms:modified>
</cp:coreProperties>
</file>