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4" r:id="rId12"/>
    <p:sldId id="261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26"/>
    <p:restoredTop sz="94784"/>
  </p:normalViewPr>
  <p:slideViewPr>
    <p:cSldViewPr snapToGrid="0" snapToObjects="1">
      <p:cViewPr>
        <p:scale>
          <a:sx n="100" d="100"/>
          <a:sy n="100" d="100"/>
        </p:scale>
        <p:origin x="14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EC39A-6579-A84A-AF5A-DC137982C2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A791DC-361D-884C-AB2A-30D58A0E2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1E4C7-1E29-834C-8466-7F84507EC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943E8-D2AD-F24B-8C0E-7BBAEDD6A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18599-9C35-E443-B678-EEA248CC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5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1F984-D364-4448-A440-5586FA1E3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BC49ED-58A6-B641-8360-9907F9618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03FC5-E163-BB48-AA21-E588F891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57105-077B-DC41-ABA3-0ED4D4CB3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279B6-4740-0F47-9043-E1AB574C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4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41CE68-18EE-F843-8934-BB9CB02B8A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79B57-7AAE-2F46-B774-DAA7EC229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1B588-6DDD-F64F-8839-C0EA25956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3FFC-1C8C-4B4F-9029-A3527EE2B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E66C9-1260-5440-A943-67DCCB8E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53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063DC-E6EF-C447-A542-2FC79FC56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AF3D4-2E02-C84F-90F6-014079564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036A1-9F3D-B54E-A589-504CCA0A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3AC2E-67EF-9441-BC22-1B91C77C4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97AE5-5E98-1940-A839-4F9B288E0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1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4EA48-DF17-484A-A2BE-70661948B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A5B33-449A-6D4F-801F-209A2B795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AF2AF-0F3F-464C-968C-24DC59D3B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E0830-1695-D64E-8274-5186D80CD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CB0B-15A8-2C40-B4AB-A928F994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16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EC7BE-183D-2E49-BE11-4F8A86EBF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0751-53AC-6F49-9FA5-87570CBC7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C722D-A12E-C24C-B411-2342AB6A8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8A589-9AD9-904B-BC29-B77EC32B3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04A24-9382-D549-85A8-BEB25ADC1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3DB5D-80DD-A24D-A007-34D44598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1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351E1-63A1-D14F-BFCF-8D0FBC29C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A2123-742B-6B49-8A9E-8D538C2F3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07DAAD-5DD1-7B4A-855A-7914814BE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FD5CE-8C81-4843-AF14-CB69A48BB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536326-BAF3-6446-8210-9B80F595F7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26A460-DE42-2D4A-86C6-B70000C09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EDCDEA-2C66-A643-8315-C8C658C6F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7E4FF4-3B97-EF4B-BE36-8C334BE8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83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D7437-C1F6-CF48-9586-A49EB5AAD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4270F8-EA19-914E-AC1A-A808AD448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C4D47-EC11-8A48-B292-9EB9C733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0EC149-3725-EA42-AB2A-45851FC7F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53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38D34B-D8C1-DD49-82B3-5EA75A559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2C49FD-F115-B44C-ACD2-F52262108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1DE57-3A3D-EF4D-9412-DCFC141F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56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F61E-8EA7-3D49-89D1-5B18020BA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BF576-BDCC-B140-85AB-1CEC3865C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775E6-D186-F848-BB90-57069A717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1BE8B-19E8-004C-8CD1-81B54C69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CB4F2-31B1-424B-B501-CEEBBF28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9B3C0-E80A-EA4B-B7EA-E659185B0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35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5914-37E6-1642-B591-71C5763FC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465906-EA2A-8C42-B3B8-C9CE3DFDB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CCF11-8B08-8840-90C2-E93894745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47EFA-41D8-0046-9F84-73ACB4197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92E06-92B0-B445-9D45-E631859CF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877B44-11FB-3A41-8672-D13E28D56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54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C62971-0704-7445-AAC5-7836C63C6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A181B-F74A-C849-98A1-72943EC72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C0971-45C0-EF4A-9F4E-601EC7A9B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FA38C-17C9-4E43-90D8-FAE4FA990AFE}" type="datetimeFigureOut">
              <a:rPr lang="en-US" smtClean="0"/>
              <a:t>11/4/18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B3F63-5115-7E45-AD46-F2D36BD97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4260A-F7CD-C847-890D-DE53DCE9E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9EA78-32B2-DA4B-8FF6-30E8BB31BC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49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D5BC7E-B500-C542-B65E-4AA8B4FA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Chapter 5 Section 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77455F-4693-CD4D-9819-F9497C165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Factoring Special Forms</a:t>
            </a:r>
          </a:p>
        </p:txBody>
      </p:sp>
    </p:spTree>
    <p:extLst>
      <p:ext uri="{BB962C8B-B14F-4D97-AF65-F5344CB8AC3E}">
        <p14:creationId xmlns:p14="http://schemas.microsoft.com/office/powerpoint/2010/main" val="124548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A3A30-103F-D74B-8086-D68B1B2BF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Factor: 4x</a:t>
            </a:r>
            <a:r>
              <a:rPr lang="en-US" baseline="30000" dirty="0"/>
              <a:t>2</a:t>
            </a:r>
            <a:r>
              <a:rPr lang="en-US" dirty="0"/>
              <a:t> + 12xy + 9y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A239E-B23C-1D48-9869-947846063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Since it is a perfect square trinomial</a:t>
            </a:r>
          </a:p>
          <a:p>
            <a:pPr lvl="1"/>
            <a:r>
              <a:rPr lang="en-US" sz="2800" dirty="0"/>
              <a:t>(2x)</a:t>
            </a:r>
            <a:r>
              <a:rPr lang="en-US" sz="2800" baseline="30000" dirty="0"/>
              <a:t>2</a:t>
            </a:r>
            <a:r>
              <a:rPr lang="en-US" sz="2800" dirty="0"/>
              <a:t> + 2(2x)(3y) + (3y)</a:t>
            </a:r>
            <a:r>
              <a:rPr lang="en-US" sz="2800" baseline="30000" dirty="0"/>
              <a:t>2</a:t>
            </a:r>
          </a:p>
          <a:p>
            <a:r>
              <a:rPr lang="en-US" sz="3200" dirty="0"/>
              <a:t>Factor: Take the terms being squared in order and write as a binomial with the first sign and square the binomial.</a:t>
            </a:r>
          </a:p>
          <a:p>
            <a:r>
              <a:rPr lang="en-US" sz="3200" dirty="0"/>
              <a:t>  (2x + 3y)</a:t>
            </a:r>
            <a:r>
              <a:rPr lang="en-US" sz="3200" baseline="30000" dirty="0"/>
              <a:t>2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03991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167D-C361-414B-8417-51299E880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Factor: 4x</a:t>
            </a:r>
            <a:r>
              <a:rPr lang="en-US" baseline="30000" dirty="0"/>
              <a:t>2</a:t>
            </a:r>
            <a:r>
              <a:rPr lang="en-US" dirty="0"/>
              <a:t> + 12xy + 9y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AE881-39C6-EE43-A2B3-41623A54B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Set up for the area model</a:t>
            </a:r>
          </a:p>
          <a:p>
            <a:r>
              <a:rPr lang="en-US" sz="3200" dirty="0"/>
              <a:t>Sum is 12, product is (4)(9)</a:t>
            </a:r>
          </a:p>
          <a:p>
            <a:r>
              <a:rPr lang="en-US" sz="3200" dirty="0"/>
              <a:t>Numbers are 6xy and 6xy</a:t>
            </a:r>
          </a:p>
        </p:txBody>
      </p:sp>
    </p:spTree>
    <p:extLst>
      <p:ext uri="{BB962C8B-B14F-4D97-AF65-F5344CB8AC3E}">
        <p14:creationId xmlns:p14="http://schemas.microsoft.com/office/powerpoint/2010/main" val="1343996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F02A7-81CA-C74C-9E91-64DDE0F5E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 or Difference of Two Cube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AF0CC-38A6-594C-8412-33C0AB883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Observe:</a:t>
            </a:r>
          </a:p>
          <a:p>
            <a:r>
              <a:rPr lang="en-US" dirty="0"/>
              <a:t>(A + B)</a:t>
            </a:r>
            <a:r>
              <a:rPr lang="en-US" baseline="30000" dirty="0"/>
              <a:t>3</a:t>
            </a:r>
            <a:r>
              <a:rPr lang="en-US" dirty="0"/>
              <a:t> = (A + B)(A</a:t>
            </a:r>
            <a:r>
              <a:rPr lang="en-US" baseline="30000" dirty="0"/>
              <a:t>2</a:t>
            </a:r>
            <a:r>
              <a:rPr lang="en-US" dirty="0"/>
              <a:t> - AB + B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(A - B)</a:t>
            </a:r>
            <a:r>
              <a:rPr lang="en-US" baseline="30000" dirty="0"/>
              <a:t>3</a:t>
            </a:r>
            <a:r>
              <a:rPr lang="en-US" dirty="0"/>
              <a:t> = (A - B)(A</a:t>
            </a:r>
            <a:r>
              <a:rPr lang="en-US" baseline="30000" dirty="0"/>
              <a:t>2</a:t>
            </a:r>
            <a:r>
              <a:rPr lang="en-US" dirty="0"/>
              <a:t> + AB + B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Words: Write the binomial, then square the first, change the signs, multiply together and square the second.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58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305A-3099-7148-9738-35AA4557B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Factor: x</a:t>
            </a:r>
            <a:r>
              <a:rPr lang="en-US" baseline="30000" dirty="0"/>
              <a:t>3</a:t>
            </a:r>
            <a:r>
              <a:rPr lang="en-US" dirty="0"/>
              <a:t> + 125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36C43-2A78-9048-B5E7-4181A6DAD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Rewrite as the sum of cubes</a:t>
            </a:r>
          </a:p>
          <a:p>
            <a:pPr lvl="1"/>
            <a:r>
              <a:rPr lang="en-US" sz="2800" dirty="0"/>
              <a:t>(x)</a:t>
            </a:r>
            <a:r>
              <a:rPr lang="en-US" sz="2800" baseline="30000" dirty="0"/>
              <a:t>3</a:t>
            </a:r>
            <a:r>
              <a:rPr lang="en-US" sz="2800" dirty="0"/>
              <a:t> + (5)</a:t>
            </a:r>
            <a:r>
              <a:rPr lang="en-US" sz="2800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37802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4E6BB-556D-214C-8DFF-1B68EAC14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CB790-DA00-0643-91DD-91EC8E2EA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3200" dirty="0"/>
              <a:t>25x</a:t>
            </a:r>
            <a:r>
              <a:rPr lang="en-US" sz="3200" baseline="30000" dirty="0"/>
              <a:t>4</a:t>
            </a:r>
            <a:r>
              <a:rPr lang="en-US" sz="3200" dirty="0"/>
              <a:t> – 25y</a:t>
            </a:r>
            <a:r>
              <a:rPr lang="en-US" sz="3200" baseline="30000" dirty="0"/>
              <a:t>6</a:t>
            </a:r>
          </a:p>
          <a:p>
            <a:pPr marL="514350" indent="-514350">
              <a:buFont typeface="+mj-lt"/>
              <a:buAutoNum type="arabicParenR"/>
            </a:pPr>
            <a:endParaRPr lang="en-US" sz="3200" dirty="0"/>
          </a:p>
          <a:p>
            <a:pPr marL="514350" indent="-514350">
              <a:buFont typeface="+mj-lt"/>
              <a:buAutoNum type="arabicParenR"/>
            </a:pPr>
            <a:r>
              <a:rPr lang="en-US" sz="3200" dirty="0"/>
              <a:t>2x</a:t>
            </a:r>
            <a:r>
              <a:rPr lang="en-US" sz="3200" baseline="30000" dirty="0"/>
              <a:t>3</a:t>
            </a:r>
            <a:r>
              <a:rPr lang="en-US" sz="3200" dirty="0"/>
              <a:t>y – 18xy</a:t>
            </a:r>
          </a:p>
          <a:p>
            <a:pPr marL="514350" indent="-514350">
              <a:buFont typeface="+mj-lt"/>
              <a:buAutoNum type="arabicParenR"/>
            </a:pPr>
            <a:endParaRPr lang="en-US" sz="3200" dirty="0"/>
          </a:p>
          <a:p>
            <a:pPr marL="514350" indent="-514350">
              <a:buFont typeface="+mj-lt"/>
              <a:buAutoNum type="arabicParenR"/>
            </a:pPr>
            <a:r>
              <a:rPr lang="en-US" sz="3200" dirty="0"/>
              <a:t>25y</a:t>
            </a:r>
            <a:r>
              <a:rPr lang="en-US" sz="3200" baseline="30000" dirty="0"/>
              <a:t>2</a:t>
            </a:r>
            <a:r>
              <a:rPr lang="en-US" sz="3200" dirty="0"/>
              <a:t> – 10y + 1</a:t>
            </a:r>
          </a:p>
          <a:p>
            <a:pPr marL="514350" indent="-514350">
              <a:buFont typeface="+mj-lt"/>
              <a:buAutoNum type="arabicParenR"/>
            </a:pPr>
            <a:endParaRPr lang="en-US" sz="3200" dirty="0"/>
          </a:p>
          <a:p>
            <a:pPr marL="514350" indent="-514350">
              <a:buFont typeface="+mj-lt"/>
              <a:buAutoNum type="arabicParenR"/>
            </a:pPr>
            <a:r>
              <a:rPr lang="en-US" sz="3200" dirty="0"/>
              <a:t>27x</a:t>
            </a:r>
            <a:r>
              <a:rPr lang="en-US" sz="3200" baseline="30000" dirty="0"/>
              <a:t>3</a:t>
            </a:r>
            <a:r>
              <a:rPr lang="en-US" sz="3200" dirty="0"/>
              <a:t> - 8</a:t>
            </a:r>
          </a:p>
        </p:txBody>
      </p:sp>
    </p:spTree>
    <p:extLst>
      <p:ext uri="{BB962C8B-B14F-4D97-AF65-F5344CB8AC3E}">
        <p14:creationId xmlns:p14="http://schemas.microsoft.com/office/powerpoint/2010/main" val="27523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4624F-2658-D347-8041-2EA76A3AC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BF97C-2CBA-BE4F-8FCA-D1FF98A58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Binomial</a:t>
            </a:r>
          </a:p>
          <a:p>
            <a:pPr lvl="1"/>
            <a:r>
              <a:rPr lang="en-US" sz="2800" dirty="0"/>
              <a:t>Difference of two squares</a:t>
            </a:r>
          </a:p>
          <a:p>
            <a:pPr lvl="1"/>
            <a:r>
              <a:rPr lang="en-US" sz="2800" dirty="0"/>
              <a:t>Sum or Difference of two cubes</a:t>
            </a:r>
          </a:p>
          <a:p>
            <a:r>
              <a:rPr lang="en-US" sz="3200" dirty="0"/>
              <a:t>Trinomial</a:t>
            </a:r>
          </a:p>
          <a:p>
            <a:pPr lvl="1"/>
            <a:r>
              <a:rPr lang="en-US" sz="2800" dirty="0"/>
              <a:t>Area model</a:t>
            </a:r>
          </a:p>
          <a:p>
            <a:pPr lvl="1"/>
            <a:r>
              <a:rPr lang="en-US" sz="2800" dirty="0"/>
              <a:t>Grouping</a:t>
            </a:r>
          </a:p>
          <a:p>
            <a:pPr lvl="1"/>
            <a:r>
              <a:rPr lang="en-US" sz="2800" dirty="0"/>
              <a:t>Perfect square trinomial</a:t>
            </a:r>
          </a:p>
        </p:txBody>
      </p:sp>
    </p:spTree>
    <p:extLst>
      <p:ext uri="{BB962C8B-B14F-4D97-AF65-F5344CB8AC3E}">
        <p14:creationId xmlns:p14="http://schemas.microsoft.com/office/powerpoint/2010/main" val="77513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E19F6-D3CE-544C-A60A-5C797B505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Factoring Difference of Two Squares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63BBA-0115-FA46-AD4E-40A90425D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Two ways</a:t>
            </a:r>
          </a:p>
          <a:p>
            <a:pPr lvl="1"/>
            <a:r>
              <a:rPr lang="en-US" sz="2800" dirty="0"/>
              <a:t>Area model</a:t>
            </a:r>
          </a:p>
          <a:p>
            <a:pPr lvl="1"/>
            <a:r>
              <a:rPr lang="en-US" sz="2800" dirty="0"/>
              <a:t>Rule</a:t>
            </a:r>
          </a:p>
        </p:txBody>
      </p:sp>
    </p:spTree>
    <p:extLst>
      <p:ext uri="{BB962C8B-B14F-4D97-AF65-F5344CB8AC3E}">
        <p14:creationId xmlns:p14="http://schemas.microsoft.com/office/powerpoint/2010/main" val="103556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F1A8D-58A2-624C-A955-62BB8B65A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9x</a:t>
            </a:r>
            <a:r>
              <a:rPr lang="en-US" baseline="30000" dirty="0"/>
              <a:t>2</a:t>
            </a:r>
            <a:r>
              <a:rPr lang="en-US" dirty="0"/>
              <a:t> - 100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BA146-94A7-304F-886B-0A2AE0A36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Area model: set up</a:t>
            </a:r>
          </a:p>
          <a:p>
            <a:pPr marL="0" indent="0">
              <a:buNone/>
            </a:pPr>
            <a:r>
              <a:rPr lang="en-US" sz="3200" dirty="0"/>
              <a:t>	 9x</a:t>
            </a:r>
            <a:r>
              <a:rPr lang="en-US" sz="3200" baseline="30000" dirty="0"/>
              <a:t>2</a:t>
            </a:r>
            <a:r>
              <a:rPr lang="en-US" sz="3200" dirty="0"/>
              <a:t> – 100</a:t>
            </a:r>
          </a:p>
          <a:p>
            <a:pPr marL="0" indent="0">
              <a:buNone/>
            </a:pPr>
            <a:r>
              <a:rPr lang="en-US" sz="3200" dirty="0"/>
              <a:t>	 9x</a:t>
            </a:r>
            <a:r>
              <a:rPr lang="en-US" sz="3200" baseline="30000" dirty="0"/>
              <a:t>2</a:t>
            </a:r>
            <a:r>
              <a:rPr lang="en-US" sz="3200" dirty="0"/>
              <a:t> + 0x – 100</a:t>
            </a:r>
          </a:p>
          <a:p>
            <a:pPr marL="0" indent="0">
              <a:buNone/>
            </a:pPr>
            <a:r>
              <a:rPr lang="en-US" sz="3200" dirty="0"/>
              <a:t>Sum is 0, product is - 900</a:t>
            </a:r>
          </a:p>
          <a:p>
            <a:pPr marL="0" indent="0">
              <a:buNone/>
            </a:pPr>
            <a:r>
              <a:rPr lang="en-US" sz="3200" dirty="0"/>
              <a:t>Two numbers are 30 and - 30</a:t>
            </a:r>
          </a:p>
        </p:txBody>
      </p:sp>
    </p:spTree>
    <p:extLst>
      <p:ext uri="{BB962C8B-B14F-4D97-AF65-F5344CB8AC3E}">
        <p14:creationId xmlns:p14="http://schemas.microsoft.com/office/powerpoint/2010/main" val="131787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6FDE8-F485-9343-B115-9A95FE4C0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9x</a:t>
            </a:r>
            <a:r>
              <a:rPr lang="en-US" baseline="30000" dirty="0"/>
              <a:t>2</a:t>
            </a:r>
            <a:r>
              <a:rPr lang="en-US" dirty="0"/>
              <a:t> - 100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959A4-2B4D-C740-B172-0632DC728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Rewrite as the difference of two squares</a:t>
            </a:r>
          </a:p>
          <a:p>
            <a:pPr marL="0" indent="0">
              <a:buNone/>
            </a:pPr>
            <a:r>
              <a:rPr lang="en-US" sz="3200" dirty="0"/>
              <a:t>9x</a:t>
            </a:r>
            <a:r>
              <a:rPr lang="en-US" sz="3200" baseline="30000" dirty="0"/>
              <a:t>2</a:t>
            </a:r>
            <a:r>
              <a:rPr lang="en-US" sz="3200" dirty="0"/>
              <a:t> is (3x)</a:t>
            </a:r>
            <a:r>
              <a:rPr lang="en-US" sz="3200" baseline="30000" dirty="0"/>
              <a:t>2</a:t>
            </a:r>
            <a:r>
              <a:rPr lang="en-US" sz="3200" dirty="0"/>
              <a:t>     100 is 10</a:t>
            </a:r>
            <a:r>
              <a:rPr lang="en-US" sz="3200" baseline="30000" dirty="0"/>
              <a:t>2</a:t>
            </a:r>
          </a:p>
          <a:p>
            <a:pPr marL="0" indent="0">
              <a:buNone/>
            </a:pPr>
            <a:endParaRPr lang="en-US" sz="3200" baseline="30000" dirty="0"/>
          </a:p>
          <a:p>
            <a:pPr marL="0" indent="0">
              <a:buNone/>
            </a:pPr>
            <a:r>
              <a:rPr lang="en-US" sz="3200" dirty="0"/>
              <a:t>So (3x)</a:t>
            </a:r>
            <a:r>
              <a:rPr lang="en-US" sz="3200" baseline="30000" dirty="0"/>
              <a:t>2</a:t>
            </a:r>
            <a:r>
              <a:rPr lang="en-US" sz="3200" dirty="0"/>
              <a:t>  - 10</a:t>
            </a:r>
            <a:r>
              <a:rPr lang="en-US" sz="3200" baseline="30000" dirty="0"/>
              <a:t>2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Rule: Factor the difference of two square as the product of the sum and difference of the those terms.</a:t>
            </a:r>
          </a:p>
          <a:p>
            <a:pPr marL="0" indent="0">
              <a:buNone/>
            </a:pPr>
            <a:r>
              <a:rPr lang="en-US" sz="3200" dirty="0"/>
              <a:t>Thus:  (3x – 10)(3x+ 10)</a:t>
            </a:r>
          </a:p>
        </p:txBody>
      </p:sp>
    </p:spTree>
    <p:extLst>
      <p:ext uri="{BB962C8B-B14F-4D97-AF65-F5344CB8AC3E}">
        <p14:creationId xmlns:p14="http://schemas.microsoft.com/office/powerpoint/2010/main" val="3589326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DAB74-CDAF-6B45-8098-08A5F9A0D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CE336-4388-3F42-944D-DE8D92851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 sure that you factor the common factor before factoring</a:t>
            </a:r>
          </a:p>
        </p:txBody>
      </p:sp>
    </p:spTree>
    <p:extLst>
      <p:ext uri="{BB962C8B-B14F-4D97-AF65-F5344CB8AC3E}">
        <p14:creationId xmlns:p14="http://schemas.microsoft.com/office/powerpoint/2010/main" val="3488868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18C9-DD2E-B649-A4D5-4703040C6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6FF5F-40AB-834B-A8B1-CACE2D3CE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sz="3200" dirty="0"/>
              <a:t>4x</a:t>
            </a:r>
            <a:r>
              <a:rPr lang="en-US" sz="3200" baseline="30000" dirty="0"/>
              <a:t>2</a:t>
            </a:r>
            <a:r>
              <a:rPr lang="en-US" sz="3200" dirty="0"/>
              <a:t> – 9</a:t>
            </a:r>
          </a:p>
          <a:p>
            <a:pPr marL="514350" indent="-514350">
              <a:buAutoNum type="alphaLcParenR"/>
            </a:pPr>
            <a:endParaRPr lang="en-US" sz="3200" dirty="0"/>
          </a:p>
          <a:p>
            <a:pPr marL="514350" indent="-514350">
              <a:buAutoNum type="alphaLcParenR"/>
            </a:pPr>
            <a:r>
              <a:rPr lang="en-US" sz="3200" dirty="0"/>
              <a:t>2x</a:t>
            </a:r>
            <a:r>
              <a:rPr lang="en-US" sz="3200" baseline="30000" dirty="0"/>
              <a:t>3</a:t>
            </a:r>
            <a:r>
              <a:rPr lang="en-US" sz="3200" dirty="0"/>
              <a:t> – 8x</a:t>
            </a:r>
          </a:p>
          <a:p>
            <a:pPr marL="514350" indent="-514350">
              <a:buAutoNum type="alphaLcParenR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58923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9F60B-E08A-8641-93F8-64861DA7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Factorization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7305A-FBF7-4A44-BF6D-F48C9779F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Try: 81x</a:t>
            </a:r>
            <a:r>
              <a:rPr lang="en-US" sz="3200" baseline="30000" dirty="0"/>
              <a:t>4</a:t>
            </a:r>
            <a:r>
              <a:rPr lang="en-US" sz="3200" dirty="0"/>
              <a:t> – 16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Note:  After you factor, look at the factors.</a:t>
            </a:r>
          </a:p>
        </p:txBody>
      </p:sp>
    </p:spTree>
    <p:extLst>
      <p:ext uri="{BB962C8B-B14F-4D97-AF65-F5344CB8AC3E}">
        <p14:creationId xmlns:p14="http://schemas.microsoft.com/office/powerpoint/2010/main" val="2711146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FACC8-A9A7-C84B-A57A-84E1B404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Factoring Perfect Square Trinomials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114D5-C5E9-AF4B-9406-3B651844C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Two ways</a:t>
            </a:r>
          </a:p>
          <a:p>
            <a:pPr lvl="1"/>
            <a:r>
              <a:rPr lang="en-US" sz="2800" dirty="0"/>
              <a:t>Area Model</a:t>
            </a:r>
          </a:p>
          <a:p>
            <a:pPr lvl="1"/>
            <a:r>
              <a:rPr lang="en-US" sz="2800" dirty="0"/>
              <a:t>Rule</a:t>
            </a:r>
          </a:p>
        </p:txBody>
      </p:sp>
    </p:spTree>
    <p:extLst>
      <p:ext uri="{BB962C8B-B14F-4D97-AF65-F5344CB8AC3E}">
        <p14:creationId xmlns:p14="http://schemas.microsoft.com/office/powerpoint/2010/main" val="766693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8EC4-DB57-284D-AA8E-7DC7E402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for a Perfect Square Trinomial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7987B-CCB3-154F-8F63-AD60A4FEF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Middle (linear) term is twice the product of the outside terms that are being squared.</a:t>
            </a:r>
          </a:p>
          <a:p>
            <a:r>
              <a:rPr lang="en-US" sz="3200" dirty="0"/>
              <a:t>Example:  4x</a:t>
            </a:r>
            <a:r>
              <a:rPr lang="en-US" sz="3200" baseline="30000" dirty="0"/>
              <a:t>2</a:t>
            </a:r>
            <a:r>
              <a:rPr lang="en-US" sz="3200" dirty="0"/>
              <a:t> + 12xy + 9y</a:t>
            </a:r>
            <a:r>
              <a:rPr lang="en-US" sz="3200" baseline="30000" dirty="0"/>
              <a:t>2</a:t>
            </a:r>
          </a:p>
          <a:p>
            <a:endParaRPr lang="en-US" sz="3200" dirty="0"/>
          </a:p>
          <a:p>
            <a:r>
              <a:rPr lang="en-US" sz="3200" dirty="0"/>
              <a:t>leading term: (2x)</a:t>
            </a:r>
            <a:r>
              <a:rPr lang="en-US" sz="3200" baseline="30000" dirty="0"/>
              <a:t>2</a:t>
            </a:r>
          </a:p>
          <a:p>
            <a:r>
              <a:rPr lang="en-US" sz="3200" dirty="0"/>
              <a:t>Last term: (3y)</a:t>
            </a:r>
            <a:r>
              <a:rPr lang="en-US" sz="3200" baseline="30000" dirty="0"/>
              <a:t>2</a:t>
            </a:r>
          </a:p>
          <a:p>
            <a:r>
              <a:rPr lang="en-US" sz="3200" dirty="0"/>
              <a:t>Multiply the expression being square and multiply by 2</a:t>
            </a:r>
          </a:p>
          <a:p>
            <a:r>
              <a:rPr lang="en-US" sz="3200" dirty="0"/>
              <a:t> 2(2x)(3y)  which is the middle term.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3018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400</Words>
  <Application>Microsoft Macintosh PowerPoint</Application>
  <PresentationFormat>Widescreen</PresentationFormat>
  <Paragraphs>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Chapter 5 Section 5</vt:lpstr>
      <vt:lpstr>Factoring Difference of Two Squares</vt:lpstr>
      <vt:lpstr>Factor 9x2 - 100</vt:lpstr>
      <vt:lpstr>Factor 9x2 - 100</vt:lpstr>
      <vt:lpstr>Caution</vt:lpstr>
      <vt:lpstr>Try</vt:lpstr>
      <vt:lpstr>Repeated Factorization</vt:lpstr>
      <vt:lpstr>Factoring Perfect Square Trinomials</vt:lpstr>
      <vt:lpstr>Check for a Perfect Square Trinomial</vt:lpstr>
      <vt:lpstr>Factor: 4x2 + 12xy + 9y2</vt:lpstr>
      <vt:lpstr>Factor: 4x2 + 12xy + 9y2</vt:lpstr>
      <vt:lpstr>Sum or Difference of Two Cube</vt:lpstr>
      <vt:lpstr>Factor: x3 + 125</vt:lpstr>
      <vt:lpstr>Try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Section 5</dc:title>
  <dc:creator>Christie Tsuji</dc:creator>
  <cp:lastModifiedBy>Christie Tsuji</cp:lastModifiedBy>
  <cp:revision>4</cp:revision>
  <dcterms:created xsi:type="dcterms:W3CDTF">2018-11-04T23:26:59Z</dcterms:created>
  <dcterms:modified xsi:type="dcterms:W3CDTF">2018-11-05T00:02:38Z</dcterms:modified>
</cp:coreProperties>
</file>