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332" r:id="rId3"/>
    <p:sldId id="335" r:id="rId4"/>
    <p:sldId id="344" r:id="rId5"/>
    <p:sldId id="345" r:id="rId6"/>
    <p:sldId id="346" r:id="rId7"/>
    <p:sldId id="348" r:id="rId8"/>
    <p:sldId id="350" r:id="rId9"/>
    <p:sldId id="349" r:id="rId10"/>
    <p:sldId id="347" r:id="rId11"/>
    <p:sldId id="351" r:id="rId12"/>
    <p:sldId id="352" r:id="rId13"/>
    <p:sldId id="353" r:id="rId14"/>
    <p:sldId id="336" r:id="rId15"/>
    <p:sldId id="337" r:id="rId16"/>
    <p:sldId id="354" r:id="rId17"/>
    <p:sldId id="34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729"/>
  </p:normalViewPr>
  <p:slideViewPr>
    <p:cSldViewPr>
      <p:cViewPr varScale="1">
        <p:scale>
          <a:sx n="101" d="100"/>
          <a:sy n="101" d="100"/>
        </p:scale>
        <p:origin x="200" y="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5" d="100"/>
        <a:sy n="155" d="100"/>
      </p:scale>
      <p:origin x="0" y="12824"/>
    </p:cViewPr>
  </p:sorterViewPr>
  <p:notesViewPr>
    <p:cSldViewPr>
      <p:cViewPr varScale="1">
        <p:scale>
          <a:sx n="108" d="100"/>
          <a:sy n="108" d="100"/>
        </p:scale>
        <p:origin x="-240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D7F464-8264-BF4C-A13C-BA865AF0FC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51FAA-B5A7-8C48-80F1-9E53AB9EE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070E64-A846-8D45-9B0B-6A498D3F9956}" type="datetimeFigureOut">
              <a:rPr lang="en-US" altLang="en-US"/>
              <a:pPr/>
              <a:t>11/4/18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4860B-41A9-EC46-80FF-91BC7AE058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8EDFC-9044-AA4F-94E3-BCAFB0FD3F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03F41F-CD60-2549-BDBB-FB96225D9D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D745CC-CE86-D144-A8F3-E90809ED0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B24BE-0BAB-8045-8FE3-7D74006E90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2F471-F6FA-DC4D-8B18-57672852107D}" type="datetimeFigureOut">
              <a:rPr lang="en-US" altLang="en-US"/>
              <a:pPr/>
              <a:t>11/4/18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947631-7213-6746-B9B6-88F191A8BD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DF3009-563F-114D-8FE2-4A780CD38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98CFE-7815-9343-83F6-56A6E45E56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069B8-85C9-2142-A9DC-B2AA69A5F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4AC4A-E9F3-DD46-8432-8E05E3BD78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6AE001-BE28-AF4E-AD3E-61A89598E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4E0AA9-D540-3A4B-B813-5C720453D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573F5-3E8A-9E46-BE8F-BCB1A867D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9858E-E257-F147-B46E-4ED0398D0E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053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CC6B99-F213-9145-9B27-AF79392E2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564570-000F-1547-A947-025B6E81D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2B336-0AC3-DA41-AE68-EBDA19276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90CDD-81AC-0E41-8ABC-1192983D77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8243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86E498-9767-7F41-B119-057A5A80B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E6CE53-E1E2-BA42-8B03-E7AE5BC533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65842-87C0-EC47-8E5C-5292F7718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57886-E09D-5A45-8A87-282B2F8A82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0344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8C0AE-FB5C-E24E-B6CC-9A039128F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68059A-1FC8-A349-BB4D-3958B6E5A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1687D-B9CA-4646-B6D4-F1BDC244E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8D6C3-FE2C-FF47-8241-B6EA82620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2048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A9C5E-F3F3-E245-8F54-4B0841A67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E7D2D-6CED-0747-9B06-642168069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9DFBF-DDA7-1F44-92AD-EE6D43D45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30EE8-FBC7-364B-A4BA-CB69502617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5222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96F75-905C-4143-BAFA-887B75C81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427F8-BF20-DA4A-A69E-87D175941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4CB8D9-083D-A045-8545-776779DE5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6C1AE-03E0-F54C-94F2-AF2F1A69C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964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4B6DD7-DB2E-324D-86B8-15A91382B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B039DD-E3A9-BE48-AD91-42A16AC46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B9A73D-6A90-9645-898D-7001312A8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A29DA-A282-5A4F-BCCF-140F82190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9383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1F898D-803B-F941-806D-CC5538DDB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E832C3-722E-4F4F-ADAA-53E46D732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ABA650-E040-B04C-9416-C02632591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D4714-F7F4-8A4C-81E7-E54A51E38B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2269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A4C454-383E-0A4A-9165-45F155784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18D553-6B15-1B40-8958-D5C66A958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9F59B1-8EE5-7645-B9EC-956FAFFD4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79977-8B24-334C-AE59-1BF50EA69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60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8693E4-A541-6C41-89F6-C857367B4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475F41-297B-5144-9306-AE96CF7F0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1FD1C-CC2B-4840-BFB3-56FA0F969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6B723-D90C-3248-8F86-2D8034B7A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9387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29DD5-69CB-6546-B8A5-E55782ED5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1C627-BAFF-0D48-A1E2-12380453D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720AE-2F31-B74A-892F-E8DE87B12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A554E-F324-CE41-B8E5-48C78B01D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038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34A548-7666-4A4A-93C5-6B41D363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204365-C621-FE44-BBA8-A562DE73E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75545B-C19C-694C-A6D3-A9CA1318D2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49B583-BE4D-204F-AF39-37031048FF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FA0B6C-A12C-8142-8CB3-12488DE8F4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EC49AB-22AF-7749-8B78-3C69E80D78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AF943F9-2F0C-1349-9B75-E965F84F0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5 Section </a:t>
            </a:r>
            <a:r>
              <a:rPr lang="en-US" altLang="ja-JP"/>
              <a:t>4</a:t>
            </a:r>
            <a:endParaRPr lang="en-US" altLang="en-US"/>
          </a:p>
        </p:txBody>
      </p:sp>
      <p:sp>
        <p:nvSpPr>
          <p:cNvPr id="32770" name="Subtitle 1">
            <a:extLst>
              <a:ext uri="{FF2B5EF4-FFF2-40B4-BE49-F238E27FC236}">
                <a16:creationId xmlns:a16="http://schemas.microsoft.com/office/drawing/2014/main" id="{C5A45E22-3E57-F746-857D-EECECCF4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/>
              <a:t>Factoring Trinomials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A270-21E1-704C-82C7-ADDD187BD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288A1-5331-244E-9392-B37FC2D1A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2326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D07A-18ED-984A-93E1-218FC6D1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579D-16BF-8C4A-AE5C-9C0F9964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+ 8x + 5</a:t>
            </a:r>
          </a:p>
        </p:txBody>
      </p:sp>
    </p:spTree>
    <p:extLst>
      <p:ext uri="{BB962C8B-B14F-4D97-AF65-F5344CB8AC3E}">
        <p14:creationId xmlns:p14="http://schemas.microsoft.com/office/powerpoint/2010/main" val="239596403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9BA61-E4CF-D24B-944B-95338C09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4CED0-3B47-2447-B79B-3423565FD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+ 3x – 18</a:t>
            </a:r>
          </a:p>
          <a:p>
            <a:endParaRPr lang="en-US" dirty="0"/>
          </a:p>
          <a:p>
            <a:r>
              <a:rPr lang="en-US" dirty="0"/>
              <a:t>Note:  Find the common factor first.</a:t>
            </a:r>
          </a:p>
        </p:txBody>
      </p:sp>
    </p:spTree>
    <p:extLst>
      <p:ext uri="{BB962C8B-B14F-4D97-AF65-F5344CB8AC3E}">
        <p14:creationId xmlns:p14="http://schemas.microsoft.com/office/powerpoint/2010/main" val="20523229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492EA-52D4-4A4B-AA13-36DA885A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1119F-0084-6146-B79A-EB7AC09B4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3x</a:t>
            </a:r>
            <a:r>
              <a:rPr lang="en-US" baseline="30000" dirty="0"/>
              <a:t>2</a:t>
            </a:r>
            <a:r>
              <a:rPr lang="en-US" dirty="0"/>
              <a:t> + 3x – 18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2309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8447579D-6D02-AA41-A12B-084B6F8B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Factor</a:t>
            </a:r>
            <a:endParaRPr lang="en-US" altLang="en-US"/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CD39046D-07CE-9849-9401-331CC624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e)  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f)   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en-US"/>
              <a:t>g)    </a:t>
            </a:r>
          </a:p>
        </p:txBody>
      </p:sp>
      <p:graphicFrame>
        <p:nvGraphicFramePr>
          <p:cNvPr id="35843" name="Object 3">
            <a:extLst>
              <a:ext uri="{FF2B5EF4-FFF2-40B4-BE49-F238E27FC236}">
                <a16:creationId xmlns:a16="http://schemas.microsoft.com/office/drawing/2014/main" id="{BD60B5F2-37E1-0443-A868-1D74E8C3FB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>
            <a:extLst>
              <a:ext uri="{FF2B5EF4-FFF2-40B4-BE49-F238E27FC236}">
                <a16:creationId xmlns:a16="http://schemas.microsoft.com/office/drawing/2014/main" id="{E3D2090C-A63B-9544-B16D-E8E3B0ABAD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00400"/>
          <a:ext cx="1765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Equation" r:id="rId5" imgW="1765300" imgH="482600" progId="Equation.DSMT4">
                  <p:embed/>
                </p:oleObj>
              </mc:Choice>
              <mc:Fallback>
                <p:oleObj name="Equation" r:id="rId5" imgW="17653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1765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>
            <a:extLst>
              <a:ext uri="{FF2B5EF4-FFF2-40B4-BE49-F238E27FC236}">
                <a16:creationId xmlns:a16="http://schemas.microsoft.com/office/drawing/2014/main" id="{0602E98B-8AB3-0149-8B28-060C8337B5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419600"/>
          <a:ext cx="2298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Equation" r:id="rId7" imgW="2298700" imgH="406400" progId="Equation.DSMT4">
                  <p:embed/>
                </p:oleObj>
              </mc:Choice>
              <mc:Fallback>
                <p:oleObj name="Equation" r:id="rId7" imgW="22987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2298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CA092710-37F2-644C-AA8F-123CD3A4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Factor</a:t>
            </a:r>
            <a:endParaRPr lang="en-US" altLang="en-US"/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C723AA99-E68B-6147-A945-F334D6905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ja-JP"/>
              <a:t>h)</a:t>
            </a:r>
            <a:r>
              <a:rPr lang="ja-JP" altLang="en-US"/>
              <a:t>   </a:t>
            </a:r>
            <a:endParaRPr lang="en-US" altLang="ja-JP"/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ja-JP" altLang="en-US"/>
              <a:t>i</a:t>
            </a:r>
            <a:r>
              <a:rPr lang="en-US" altLang="ja-JP"/>
              <a:t>)</a:t>
            </a:r>
            <a:r>
              <a:rPr lang="ja-JP" altLang="en-US"/>
              <a:t>   </a:t>
            </a:r>
            <a:endParaRPr lang="en-US" altLang="ja-JP"/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r>
              <a:rPr lang="en-US" altLang="ja-JP"/>
              <a:t>j)</a:t>
            </a:r>
            <a:r>
              <a:rPr lang="ja-JP" altLang="en-US"/>
              <a:t>   </a:t>
            </a:r>
            <a:endParaRPr lang="en-US" altLang="en-US"/>
          </a:p>
        </p:txBody>
      </p:sp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id="{C178D9FF-06A7-1441-8B8B-9B480F2A45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108200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3" imgW="1854200" imgH="406400" progId="Equation.DSMT4">
                  <p:embed/>
                </p:oleObj>
              </mc:Choice>
              <mc:Fallback>
                <p:oleObj name="Equation" r:id="rId3" imgW="18542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08200"/>
                        <a:ext cx="1854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29C178F6-10C4-AF43-8212-F19645E2F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00400"/>
          <a:ext cx="2159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name="Equation" r:id="rId5" imgW="2159000" imgH="482600" progId="Equation.DSMT4">
                  <p:embed/>
                </p:oleObj>
              </mc:Choice>
              <mc:Fallback>
                <p:oleObj name="Equation" r:id="rId5" imgW="21590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2159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6">
            <a:extLst>
              <a:ext uri="{FF2B5EF4-FFF2-40B4-BE49-F238E27FC236}">
                <a16:creationId xmlns:a16="http://schemas.microsoft.com/office/drawing/2014/main" id="{824FE4A0-FA5D-FF45-9073-77A0DFEDD5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495800"/>
          <a:ext cx="2197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7" imgW="2197100" imgH="482600" progId="Equation.DSMT4">
                  <p:embed/>
                </p:oleObj>
              </mc:Choice>
              <mc:Fallback>
                <p:oleObj name="Equation" r:id="rId7" imgW="21971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95800"/>
                        <a:ext cx="2197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DA27-BF3B-1747-9B6C-5A8DB2E8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7459-9392-D54D-B742-B1B88802E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two numbers that were the sum and product.</a:t>
            </a:r>
          </a:p>
          <a:p>
            <a:r>
              <a:rPr lang="en-US" dirty="0"/>
              <a:t>Factored a trinomial</a:t>
            </a:r>
          </a:p>
          <a:p>
            <a:pPr lvl="1"/>
            <a:r>
              <a:rPr lang="en-US" dirty="0"/>
              <a:t>Area model</a:t>
            </a:r>
          </a:p>
          <a:p>
            <a:pPr lvl="1"/>
            <a:r>
              <a:rPr lang="en-US"/>
              <a:t>grouping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818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844C376B-7FF5-A540-912F-9E50899BF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Find</a:t>
            </a:r>
            <a:r>
              <a:rPr lang="ja-JP" altLang="en-US"/>
              <a:t> </a:t>
            </a:r>
            <a:r>
              <a:rPr lang="en-US" altLang="ja-JP"/>
              <a:t>two</a:t>
            </a:r>
            <a:r>
              <a:rPr lang="ja-JP" altLang="en-US"/>
              <a:t> </a:t>
            </a:r>
            <a:r>
              <a:rPr lang="en-US" altLang="ja-JP"/>
              <a:t>numbers</a:t>
            </a:r>
            <a:endParaRPr lang="en-US" altLang="en-US"/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FCAF90A2-7918-BE46-BB3F-0590AB206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lphaLcParenR"/>
            </a:pPr>
            <a:r>
              <a:rPr lang="en-US" altLang="en-US"/>
              <a:t>Sum is 11, product is 24</a:t>
            </a:r>
          </a:p>
          <a:p>
            <a:pPr marL="514350" indent="-514350">
              <a:buFontTx/>
              <a:buAutoNum type="alphaLcParenR"/>
            </a:pPr>
            <a:r>
              <a:rPr lang="en-US" altLang="en-US"/>
              <a:t>Sum is -14, product is 40</a:t>
            </a:r>
          </a:p>
          <a:p>
            <a:pPr marL="514350" indent="-514350">
              <a:buFontTx/>
              <a:buAutoNum type="alphaLcParenR"/>
            </a:pPr>
            <a:r>
              <a:rPr lang="en-US" altLang="en-US"/>
              <a:t>Sum is 10, product is -24</a:t>
            </a:r>
          </a:p>
          <a:p>
            <a:pPr marL="514350" indent="-514350">
              <a:buFontTx/>
              <a:buAutoNum type="alphaLcParenR"/>
            </a:pPr>
            <a:r>
              <a:rPr lang="en-US" altLang="en-US"/>
              <a:t>Sum is -7, product is -30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1F859C10-74A5-CF41-97A7-BE7DC4BF5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the sum and product?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9717CC27-BD38-3842-BAB3-D455859D1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</a:t>
            </a:r>
          </a:p>
          <a:p>
            <a:endParaRPr lang="en-US" altLang="en-US"/>
          </a:p>
          <a:p>
            <a:r>
              <a:rPr lang="en-US" altLang="en-US"/>
              <a:t>  </a:t>
            </a:r>
          </a:p>
          <a:p>
            <a:endParaRPr lang="en-US" altLang="en-US"/>
          </a:p>
          <a:p>
            <a:r>
              <a:rPr lang="en-US" altLang="en-US"/>
              <a:t>   </a:t>
            </a:r>
          </a:p>
        </p:txBody>
      </p:sp>
      <p:graphicFrame>
        <p:nvGraphicFramePr>
          <p:cNvPr id="34819" name="Object 3">
            <a:extLst>
              <a:ext uri="{FF2B5EF4-FFF2-40B4-BE49-F238E27FC236}">
                <a16:creationId xmlns:a16="http://schemas.microsoft.com/office/drawing/2014/main" id="{80EB349A-E4C2-D74B-A38B-6E51F8651D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057400"/>
          <a:ext cx="177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Equation" r:id="rId3" imgW="1778000" imgH="482600" progId="Equation.DSMT4">
                  <p:embed/>
                </p:oleObj>
              </mc:Choice>
              <mc:Fallback>
                <p:oleObj name="Equation" r:id="rId3" imgW="17780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1778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>
            <a:extLst>
              <a:ext uri="{FF2B5EF4-FFF2-40B4-BE49-F238E27FC236}">
                <a16:creationId xmlns:a16="http://schemas.microsoft.com/office/drawing/2014/main" id="{5FA77E9E-19E7-2F4B-BA02-3A55E08BA2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3124200"/>
          <a:ext cx="1943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Equation" r:id="rId5" imgW="1943100" imgH="482600" progId="Equation.DSMT4">
                  <p:embed/>
                </p:oleObj>
              </mc:Choice>
              <mc:Fallback>
                <p:oleObj name="Equation" r:id="rId5" imgW="19431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24200"/>
                        <a:ext cx="1943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>
            <a:extLst>
              <a:ext uri="{FF2B5EF4-FFF2-40B4-BE49-F238E27FC236}">
                <a16:creationId xmlns:a16="http://schemas.microsoft.com/office/drawing/2014/main" id="{5F912589-CF18-FA44-9DC3-BD4F2D370C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419600"/>
          <a:ext cx="1397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Equation" r:id="rId7" imgW="1397000" imgH="406400" progId="Equation.DSMT4">
                  <p:embed/>
                </p:oleObj>
              </mc:Choice>
              <mc:Fallback>
                <p:oleObj name="Equation" r:id="rId7" imgW="13970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19600"/>
                        <a:ext cx="1397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FF8B-9118-BE48-B501-734E4DE9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7F1C7-D9C2-CC48-AC9D-32438379A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Factor:</a:t>
            </a:r>
          </a:p>
          <a:p>
            <a:pPr marL="0" indent="0">
              <a:buNone/>
            </a:pPr>
            <a:r>
              <a:rPr lang="en-US" dirty="0"/>
              <a:t>Sum is 11, product is 24.</a:t>
            </a:r>
          </a:p>
          <a:p>
            <a:pPr marL="0" indent="0">
              <a:buNone/>
            </a:pPr>
            <a:r>
              <a:rPr lang="en-US" dirty="0"/>
              <a:t>Two numbers are:  8 and 3</a:t>
            </a:r>
          </a:p>
          <a:p>
            <a:pPr marL="0" indent="0">
              <a:buNone/>
            </a:pPr>
            <a:r>
              <a:rPr lang="en-US" dirty="0"/>
              <a:t>Make a box with 4 square inside.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48D0E08-421A-B84F-B3E8-D8C981ACC3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67671"/>
              </p:ext>
            </p:extLst>
          </p:nvPr>
        </p:nvGraphicFramePr>
        <p:xfrm>
          <a:off x="21590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35843" name="Object 3">
                        <a:extLst>
                          <a:ext uri="{FF2B5EF4-FFF2-40B4-BE49-F238E27FC236}">
                            <a16:creationId xmlns:a16="http://schemas.microsoft.com/office/drawing/2014/main" id="{BD60B5F2-37E1-0443-A868-1D74E8C3FB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52599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82A1-5F84-A74D-9398-897690A2B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3A892-3A0A-6C44-AF14-34797540AA42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Factor:</a:t>
            </a:r>
          </a:p>
          <a:p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             2x</a:t>
            </a:r>
            <a:r>
              <a:rPr lang="en-US" baseline="30000" dirty="0"/>
              <a:t>2</a:t>
            </a:r>
            <a:r>
              <a:rPr lang="en-US" dirty="0"/>
              <a:t>	   8x</a:t>
            </a:r>
          </a:p>
          <a:p>
            <a:r>
              <a:rPr lang="en-US" dirty="0"/>
              <a:t>      </a:t>
            </a:r>
          </a:p>
          <a:p>
            <a:r>
              <a:rPr lang="en-US" dirty="0"/>
              <a:t>              3x	    12</a:t>
            </a:r>
          </a:p>
          <a:p>
            <a:r>
              <a:rPr lang="en-US" dirty="0"/>
              <a:t>Find the common factors and write on top and on the left side.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513F87-8929-B44B-BD95-9AD4182105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345563"/>
              </p:ext>
            </p:extLst>
          </p:nvPr>
        </p:nvGraphicFramePr>
        <p:xfrm>
          <a:off x="2540000" y="2057400"/>
          <a:ext cx="203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3" imgW="2032000" imgH="406400" progId="Equation.DSMT4">
                  <p:embed/>
                </p:oleObj>
              </mc:Choice>
              <mc:Fallback>
                <p:oleObj name="Equation" r:id="rId3" imgW="2032000" imgH="406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8D0E08-421A-B84F-B3E8-D8C981ACC3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057400"/>
                        <a:ext cx="2032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DD5195B-B66D-B941-9EE0-F8B4162101EF}"/>
              </a:ext>
            </a:extLst>
          </p:cNvPr>
          <p:cNvGrpSpPr/>
          <p:nvPr/>
        </p:nvGrpSpPr>
        <p:grpSpPr>
          <a:xfrm>
            <a:off x="2362200" y="3048000"/>
            <a:ext cx="2438400" cy="1752600"/>
            <a:chOff x="2362200" y="3048000"/>
            <a:chExt cx="2438400" cy="1752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16774D-F1BC-364F-9154-FEDBCCDAF9D6}"/>
                </a:ext>
              </a:extLst>
            </p:cNvPr>
            <p:cNvSpPr/>
            <p:nvPr/>
          </p:nvSpPr>
          <p:spPr bwMode="auto">
            <a:xfrm>
              <a:off x="2362200" y="3048000"/>
              <a:ext cx="2438400" cy="1752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B595D26-CAFA-D94A-93CF-D65715E42F6B}"/>
                </a:ext>
              </a:extLst>
            </p:cNvPr>
            <p:cNvCxnSpPr>
              <a:stCxn id="5" idx="0"/>
              <a:endCxn id="5" idx="2"/>
            </p:cNvCxnSpPr>
            <p:nvPr/>
          </p:nvCxnSpPr>
          <p:spPr bwMode="auto">
            <a:xfrm>
              <a:off x="3581400" y="3048000"/>
              <a:ext cx="0" cy="1752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EC8E6C-F3F6-6D46-98F7-23366AFCD06E}"/>
                </a:ext>
              </a:extLst>
            </p:cNvPr>
            <p:cNvCxnSpPr>
              <a:stCxn id="5" idx="1"/>
            </p:cNvCxnSpPr>
            <p:nvPr/>
          </p:nvCxnSpPr>
          <p:spPr bwMode="auto">
            <a:xfrm>
              <a:off x="2362200" y="3924300"/>
              <a:ext cx="2438400" cy="38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3686097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6A40-D9B5-8746-84B0-FB05405B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2x</a:t>
            </a:r>
            <a:r>
              <a:rPr lang="en-US" baseline="30000" dirty="0"/>
              <a:t>2</a:t>
            </a:r>
            <a:r>
              <a:rPr lang="en-US" dirty="0"/>
              <a:t> + 11x+12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BA206-038B-E74E-83F2-557E9695C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x       4</a:t>
            </a:r>
          </a:p>
          <a:p>
            <a:pPr marL="0" indent="0">
              <a:buNone/>
            </a:pPr>
            <a:r>
              <a:rPr lang="en-US" dirty="0"/>
              <a:t>          2x    2x</a:t>
            </a:r>
            <a:r>
              <a:rPr lang="en-US" baseline="30000" dirty="0"/>
              <a:t>2</a:t>
            </a:r>
            <a:r>
              <a:rPr lang="en-US" dirty="0"/>
              <a:t>	    8x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	  3       3x      12  </a:t>
            </a:r>
          </a:p>
          <a:p>
            <a:pPr marL="0" indent="0">
              <a:buNone/>
            </a:pPr>
            <a:r>
              <a:rPr lang="en-US" dirty="0"/>
              <a:t>Answer: (x + 4)(2x + 3)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AC6FDA4-B3D5-F24C-A25F-CF16FEFB8412}"/>
              </a:ext>
            </a:extLst>
          </p:cNvPr>
          <p:cNvGrpSpPr/>
          <p:nvPr/>
        </p:nvGrpSpPr>
        <p:grpSpPr>
          <a:xfrm>
            <a:off x="2362200" y="2552700"/>
            <a:ext cx="2438400" cy="1752600"/>
            <a:chOff x="2362200" y="3048000"/>
            <a:chExt cx="2438400" cy="1752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64BA709-DCE4-A740-A426-D6647E892A9F}"/>
                </a:ext>
              </a:extLst>
            </p:cNvPr>
            <p:cNvSpPr/>
            <p:nvPr/>
          </p:nvSpPr>
          <p:spPr bwMode="auto">
            <a:xfrm>
              <a:off x="2362200" y="3048000"/>
              <a:ext cx="2438400" cy="1752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BEC3D1A-F825-7548-8CB4-25850CC1573C}"/>
                </a:ext>
              </a:extLst>
            </p:cNvPr>
            <p:cNvCxnSpPr>
              <a:stCxn id="5" idx="0"/>
              <a:endCxn id="5" idx="2"/>
            </p:cNvCxnSpPr>
            <p:nvPr/>
          </p:nvCxnSpPr>
          <p:spPr bwMode="auto">
            <a:xfrm>
              <a:off x="3581400" y="3048000"/>
              <a:ext cx="0" cy="1752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F9561E2-898E-C642-89E7-3B1023EC61AB}"/>
                </a:ext>
              </a:extLst>
            </p:cNvPr>
            <p:cNvCxnSpPr>
              <a:stCxn id="5" idx="1"/>
            </p:cNvCxnSpPr>
            <p:nvPr/>
          </p:nvCxnSpPr>
          <p:spPr bwMode="auto">
            <a:xfrm>
              <a:off x="2362200" y="3924300"/>
              <a:ext cx="2438400" cy="381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10195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B25C1-FDD5-DC44-B0CD-46BB5980F7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53831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1B93A-BFE9-3249-B9FF-EF49DC37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2x</a:t>
            </a:r>
            <a:r>
              <a:rPr lang="en-US" baseline="30000" dirty="0"/>
              <a:t>2</a:t>
            </a:r>
            <a:r>
              <a:rPr lang="en-US" dirty="0"/>
              <a:t> + 11x+12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60168-C511-834B-950D-E3B07CE4F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Grouping</a:t>
            </a:r>
          </a:p>
          <a:p>
            <a:r>
              <a:rPr lang="en-US" dirty="0"/>
              <a:t>Sum is 11, product is 24</a:t>
            </a:r>
          </a:p>
          <a:p>
            <a:r>
              <a:rPr lang="en-US" dirty="0"/>
              <a:t>Two number are 3 and 8</a:t>
            </a:r>
          </a:p>
          <a:p>
            <a:r>
              <a:rPr lang="en-US" dirty="0"/>
              <a:t>Rewrite the middle (linear) term using the two numbers.</a:t>
            </a:r>
          </a:p>
          <a:p>
            <a:r>
              <a:rPr lang="en-US" dirty="0"/>
              <a:t> 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 + 8x </a:t>
            </a:r>
            <a:r>
              <a:rPr lang="en-US" dirty="0"/>
              <a:t>+12</a:t>
            </a:r>
          </a:p>
          <a:p>
            <a:r>
              <a:rPr lang="en-US" dirty="0"/>
              <a:t>Factor by groups.</a:t>
            </a:r>
          </a:p>
        </p:txBody>
      </p:sp>
    </p:spTree>
    <p:extLst>
      <p:ext uri="{BB962C8B-B14F-4D97-AF65-F5344CB8AC3E}">
        <p14:creationId xmlns:p14="http://schemas.microsoft.com/office/powerpoint/2010/main" val="42919119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203D-8075-C847-8CCE-B2359328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3A77D-78F7-5F4E-A76B-49E1FF421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 + 8x </a:t>
            </a:r>
            <a:r>
              <a:rPr lang="en-US" dirty="0"/>
              <a:t>+12</a:t>
            </a:r>
          </a:p>
          <a:p>
            <a:r>
              <a:rPr lang="en-US" dirty="0"/>
              <a:t>Factor by groups</a:t>
            </a:r>
          </a:p>
          <a:p>
            <a:r>
              <a:rPr lang="en-US" dirty="0"/>
              <a:t>(2x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dirty="0"/>
              <a:t>3x) + (8x </a:t>
            </a:r>
            <a:r>
              <a:rPr lang="en-US" dirty="0"/>
              <a:t>+12) </a:t>
            </a:r>
          </a:p>
          <a:p>
            <a:r>
              <a:rPr lang="en-US" dirty="0"/>
              <a:t>Common factor</a:t>
            </a:r>
          </a:p>
          <a:p>
            <a:r>
              <a:rPr lang="en-US" dirty="0"/>
              <a:t> x(2x + 3) + 4(2x  + 3)</a:t>
            </a:r>
          </a:p>
          <a:p>
            <a:r>
              <a:rPr lang="en-US" dirty="0"/>
              <a:t>(2x + 3)(x + 4)</a:t>
            </a:r>
          </a:p>
        </p:txBody>
      </p:sp>
    </p:spTree>
    <p:extLst>
      <p:ext uri="{BB962C8B-B14F-4D97-AF65-F5344CB8AC3E}">
        <p14:creationId xmlns:p14="http://schemas.microsoft.com/office/powerpoint/2010/main" val="27763609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253</Words>
  <Application>Microsoft Macintosh PowerPoint</Application>
  <PresentationFormat>On-screen Show (4:3)</PresentationFormat>
  <Paragraphs>76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Blank Presentation</vt:lpstr>
      <vt:lpstr>Equation</vt:lpstr>
      <vt:lpstr>Chapter 5 Section 4</vt:lpstr>
      <vt:lpstr>Find two numbers</vt:lpstr>
      <vt:lpstr>What is the sum and product?</vt:lpstr>
      <vt:lpstr>Area Model</vt:lpstr>
      <vt:lpstr>Area Model</vt:lpstr>
      <vt:lpstr>Factor 2x2 + 11x+12</vt:lpstr>
      <vt:lpstr> </vt:lpstr>
      <vt:lpstr>Factor 2x2 + 11x+12</vt:lpstr>
      <vt:lpstr>Continue</vt:lpstr>
      <vt:lpstr>PowerPoint Presentation</vt:lpstr>
      <vt:lpstr>Try</vt:lpstr>
      <vt:lpstr>Look at this</vt:lpstr>
      <vt:lpstr>On paper</vt:lpstr>
      <vt:lpstr>Factor</vt:lpstr>
      <vt:lpstr>Factor</vt:lpstr>
      <vt:lpstr>Summary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76</cp:revision>
  <dcterms:created xsi:type="dcterms:W3CDTF">2010-04-27T21:18:35Z</dcterms:created>
  <dcterms:modified xsi:type="dcterms:W3CDTF">2018-11-04T23:24:22Z</dcterms:modified>
</cp:coreProperties>
</file>