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82" r:id="rId4"/>
    <p:sldId id="288" r:id="rId5"/>
    <p:sldId id="283" r:id="rId6"/>
    <p:sldId id="289" r:id="rId7"/>
    <p:sldId id="284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/>
    <p:restoredTop sz="94729"/>
  </p:normalViewPr>
  <p:slideViewPr>
    <p:cSldViewPr snapToGrid="0" snapToObjects="1">
      <p:cViewPr varScale="1">
        <p:scale>
          <a:sx n="76" d="100"/>
          <a:sy n="76" d="100"/>
        </p:scale>
        <p:origin x="20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4EB9-8294-E44A-9580-6D64BF4D4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4C86F-B93E-8446-A276-496890657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4E10E-613B-BF45-9778-A102C878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D542F-27D6-8541-879D-0196BA78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EB2EB-FCD1-A840-A3F1-77998534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5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C695-B783-644A-9B98-BE26A080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66BDB-88AF-FB49-B8CF-90E486A0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E7AAA-1DE7-FA43-9805-D26619F7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3CDDD-E816-994B-8CDE-160C80E5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A527A-28E0-3B48-A36A-810575D3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2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FDB0E-697D-D04E-9725-309C7BFDA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1D02D-0DC4-CE46-AA7D-E4172F97A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6A2B5-6D1A-0C45-A8DB-10CBDF85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5930B-5173-BD4A-9388-BF103E89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F8633-6160-A749-921F-DC4249F8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5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57D0-D1D5-CF43-B4A3-E280DB12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CA7A-4ACC-C844-8925-DC555D59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E9098-8F52-124A-ACE2-CDE5E102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F4B68-642A-E14A-8C3E-4A821EF1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51135-D371-0F42-A94F-19092A5B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E766-D596-F348-9B20-6C298860C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8F086-23F9-5A40-A7FE-11B62F01B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72846-06D5-CC4F-8945-665BC81EB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45492-CDAD-3E4E-AD34-715497D6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EFC5E-012C-F34B-9D19-94051DDE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9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286D-0A53-6747-9487-35BBCB57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1369-5E12-CE4B-B613-51E7ABCEC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163C7-39E1-FE45-8711-E545184AB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7A68D-07E0-8945-A42D-685247B8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A8945-8EDA-184F-84AA-C0BF106D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89D43-152F-C748-B4C3-95AB1FA0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3F08-1CC4-D14E-9296-42F82105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E8657-B95F-A348-9058-E03776DC1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319E1-5FCA-904F-AF6F-C9DDEA69C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8546C1-1DB3-FA42-B47B-AFF467B54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20E7F-A510-AA4D-8CA5-A92396694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719101-2EBD-DD48-BE22-10B3D1549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D2DF1-C388-E44C-A2B5-0289837F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5AC86C-0A7C-FC4E-9E4A-BCA1284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C091-49A8-2441-8515-5F1C0A312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F872C-A2F5-B440-B5B7-CDBE5D26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CDE643-92AF-D84F-8972-2C1F909C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626BC-2B84-8545-8FC3-831FF528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40B04-3C21-0441-A0D9-1921CFE9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60920-9456-8C42-8888-696AF898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64ED2-13CB-0343-979B-F75FABB0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FD89-BCEC-9B45-85BF-57AF56F21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7348-FDA3-8842-9BE5-A6123F0F4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039B4-8AD6-FD4B-9DCC-90A173920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659EE-1F1C-7042-84CC-AC1F87EB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67EBB-242A-5847-95F9-5B5C26CA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BFAE6-9BF7-5645-8DCD-4E850706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4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7BB0-CB8A-944B-835D-3D823CE6E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121A5-2743-2A4E-A7F7-D136E03F0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F60F4-EEA4-874C-A44B-92910258F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9E160-0763-CE45-A805-F85F13B9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30307-EAC3-2E4C-B566-CCE205C8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3C24B-7204-B548-A3FA-567F1ED3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0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299A1-E9D4-734E-B3BF-0BEE99F36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7CCDF-8C8C-104F-A8BE-8D0FC6562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423A6-90AB-BA4F-9779-0281D99F3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91EF9-DF47-9F45-9C64-DDC8EBDD4C66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7B31D-9554-6C41-9FB9-04B6A33A9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9309-7DC1-A042-A682-4A55D5039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588F-67C2-ED4D-BABD-4554D54D5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6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B150C8-099A-F440-9DA2-AB12AFFC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Chapter 1 Section 5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C7F388-B058-1040-9561-F12F0C53D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Problem Solving and Using Formulas</a:t>
            </a:r>
          </a:p>
        </p:txBody>
      </p:sp>
    </p:spTree>
    <p:extLst>
      <p:ext uri="{BB962C8B-B14F-4D97-AF65-F5344CB8AC3E}">
        <p14:creationId xmlns:p14="http://schemas.microsoft.com/office/powerpoint/2010/main" val="117333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398BF42-6410-FC4D-A2B1-BE24689D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Strategies</a:t>
            </a:r>
            <a:endParaRPr lang="en-US" altLang="en-US" dirty="0"/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FC52568-C5A8-294E-8482-B6AE74BE5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9667" cy="4351338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arenR"/>
              <a:defRPr/>
            </a:pPr>
            <a:r>
              <a:rPr lang="en-US" sz="3200" dirty="0"/>
              <a:t>Read the problem for understanding.</a:t>
            </a:r>
          </a:p>
          <a:p>
            <a:pPr marL="0" indent="0">
              <a:buNone/>
              <a:defRPr/>
            </a:pPr>
            <a:r>
              <a:rPr lang="en-US" sz="3200" dirty="0"/>
              <a:t>Let x represent one of the unknown quantities</a:t>
            </a:r>
          </a:p>
          <a:p>
            <a:pPr marL="0" indent="0">
              <a:buNone/>
              <a:defRPr/>
            </a:pPr>
            <a:r>
              <a:rPr lang="en-US" sz="3200" dirty="0"/>
              <a:t>2) Write expressions for other unknown quantities in terms of x</a:t>
            </a:r>
          </a:p>
          <a:p>
            <a:pPr marL="0" indent="0">
              <a:buNone/>
              <a:defRPr/>
            </a:pPr>
            <a:r>
              <a:rPr lang="en-US" sz="3200" dirty="0"/>
              <a:t>3) Write an equation</a:t>
            </a:r>
          </a:p>
          <a:p>
            <a:pPr marL="0" indent="0">
              <a:buNone/>
            </a:pPr>
            <a:r>
              <a:rPr lang="en-US" sz="3200" dirty="0"/>
              <a:t>4) </a:t>
            </a:r>
            <a:r>
              <a:rPr lang="en-US" altLang="en-US" sz="3200" dirty="0"/>
              <a:t>Solve the equation and answer the question.</a:t>
            </a:r>
          </a:p>
          <a:p>
            <a:pPr marL="0" indent="0">
              <a:buNone/>
            </a:pPr>
            <a:r>
              <a:rPr lang="en-US" altLang="en-US" sz="3200" dirty="0"/>
              <a:t>5) Check.</a:t>
            </a:r>
          </a:p>
          <a:p>
            <a:pPr marL="0" indent="0"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690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65A1933-529F-B84B-BC46-46833BA0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33" y="457200"/>
            <a:ext cx="8593667" cy="762000"/>
          </a:xfrm>
        </p:spPr>
        <p:txBody>
          <a:bodyPr/>
          <a:lstStyle/>
          <a:p>
            <a:pPr algn="ctr"/>
            <a:r>
              <a:rPr lang="en-US" altLang="en-US" dirty="0"/>
              <a:t>Example 3, page 58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A9D913A-7A77-3F40-B55B-58F31FB1B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533" y="1447800"/>
            <a:ext cx="9685867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The toll to a bridge cost $7. </a:t>
            </a:r>
          </a:p>
          <a:p>
            <a:pPr marL="0" indent="0">
              <a:buNone/>
            </a:pPr>
            <a:r>
              <a:rPr lang="en-US" altLang="en-US" sz="3200" dirty="0"/>
              <a:t> Commuters who use the bridge frequently have the option of purchasing a monthly discount pass for $30. </a:t>
            </a:r>
          </a:p>
          <a:p>
            <a:pPr marL="0" indent="0">
              <a:buNone/>
            </a:pPr>
            <a:r>
              <a:rPr lang="en-US" altLang="en-US" sz="3200" dirty="0"/>
              <a:t> With the discount pass the toll is reduced to $4. </a:t>
            </a:r>
          </a:p>
          <a:p>
            <a:pPr marL="0" indent="0">
              <a:buNone/>
            </a:pPr>
            <a:r>
              <a:rPr lang="en-US" altLang="en-US" sz="3200" dirty="0"/>
              <a:t> For how many bridge crossings per month will the total monthly cost without the discount pass be the same as the total monthly cost with the discount pass?</a:t>
            </a:r>
          </a:p>
        </p:txBody>
      </p:sp>
    </p:spTree>
    <p:extLst>
      <p:ext uri="{BB962C8B-B14F-4D97-AF65-F5344CB8AC3E}">
        <p14:creationId xmlns:p14="http://schemas.microsoft.com/office/powerpoint/2010/main" val="295565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CB30-DEBD-AF4D-BA9E-D84A6C47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Solving a Formula for One of Its Variables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5C1E4B-383A-A044-A6B9-CE2C484E7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Solve like an equation.</a:t>
            </a:r>
          </a:p>
        </p:txBody>
      </p:sp>
    </p:spTree>
    <p:extLst>
      <p:ext uri="{BB962C8B-B14F-4D97-AF65-F5344CB8AC3E}">
        <p14:creationId xmlns:p14="http://schemas.microsoft.com/office/powerpoint/2010/main" val="236212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C531BC6-BFC2-7240-A97D-6F401F96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Solve for the variable</a:t>
            </a:r>
          </a:p>
        </p:txBody>
      </p:sp>
      <p:sp>
        <p:nvSpPr>
          <p:cNvPr id="37890" name="Content Placeholder 1">
            <a:extLst>
              <a:ext uri="{FF2B5EF4-FFF2-40B4-BE49-F238E27FC236}">
                <a16:creationId xmlns:a16="http://schemas.microsoft.com/office/drawing/2014/main" id="{E39D73EA-CA7D-6C4B-B180-ADD9FCA8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 if </a:t>
            </a:r>
          </a:p>
          <a:p>
            <a:endParaRPr lang="en-US" altLang="en-US" dirty="0"/>
          </a:p>
          <a:p>
            <a:r>
              <a:rPr lang="en-US" altLang="en-US" dirty="0"/>
              <a:t>C if F =</a:t>
            </a:r>
          </a:p>
        </p:txBody>
      </p:sp>
      <p:graphicFrame>
        <p:nvGraphicFramePr>
          <p:cNvPr id="37891" name="Object 2">
            <a:extLst>
              <a:ext uri="{FF2B5EF4-FFF2-40B4-BE49-F238E27FC236}">
                <a16:creationId xmlns:a16="http://schemas.microsoft.com/office/drawing/2014/main" id="{76198505-D01E-3741-9A29-BD25CECA5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023534"/>
              </p:ext>
            </p:extLst>
          </p:nvPr>
        </p:nvGraphicFramePr>
        <p:xfrm>
          <a:off x="1896533" y="1690688"/>
          <a:ext cx="1270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270000" imgH="469900" progId="Equation.DSMT4">
                  <p:embed/>
                </p:oleObj>
              </mc:Choice>
              <mc:Fallback>
                <p:oleObj name="Equation" r:id="rId3" imgW="1270000" imgH="469900" progId="Equation.DSMT4">
                  <p:embed/>
                  <p:pic>
                    <p:nvPicPr>
                      <p:cNvPr id="37891" name="Object 2">
                        <a:extLst>
                          <a:ext uri="{FF2B5EF4-FFF2-40B4-BE49-F238E27FC236}">
                            <a16:creationId xmlns:a16="http://schemas.microsoft.com/office/drawing/2014/main" id="{76198505-D01E-3741-9A29-BD25CECA58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533" y="1690688"/>
                        <a:ext cx="1270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3">
            <a:extLst>
              <a:ext uri="{FF2B5EF4-FFF2-40B4-BE49-F238E27FC236}">
                <a16:creationId xmlns:a16="http://schemas.microsoft.com/office/drawing/2014/main" id="{DDE7989A-B0EF-6C44-A86F-5A6E96D414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896554"/>
              </p:ext>
            </p:extLst>
          </p:nvPr>
        </p:nvGraphicFramePr>
        <p:xfrm>
          <a:off x="2353733" y="2565401"/>
          <a:ext cx="1143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143000" imgH="901700" progId="Equation.DSMT4">
                  <p:embed/>
                </p:oleObj>
              </mc:Choice>
              <mc:Fallback>
                <p:oleObj name="Equation" r:id="rId5" imgW="1143000" imgH="901700" progId="Equation.DSMT4">
                  <p:embed/>
                  <p:pic>
                    <p:nvPicPr>
                      <p:cNvPr id="37892" name="Object 3">
                        <a:extLst>
                          <a:ext uri="{FF2B5EF4-FFF2-40B4-BE49-F238E27FC236}">
                            <a16:creationId xmlns:a16="http://schemas.microsoft.com/office/drawing/2014/main" id="{DDE7989A-B0EF-6C44-A86F-5A6E96D414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733" y="2565401"/>
                        <a:ext cx="11430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3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BE39-8310-C347-9D5B-D42B2FEF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Formulas that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DB89-C50B-244A-A98F-907324535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Area of a Rectangle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Area of a Square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Perimeter of a rectangle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Perimeter of a square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Area of a triangle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Perimeter of a triangle</a:t>
            </a:r>
          </a:p>
        </p:txBody>
      </p:sp>
    </p:spTree>
    <p:extLst>
      <p:ext uri="{BB962C8B-B14F-4D97-AF65-F5344CB8AC3E}">
        <p14:creationId xmlns:p14="http://schemas.microsoft.com/office/powerpoint/2010/main" val="21960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6F0D952F-F41F-AB46-B804-D9A262EF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Solve a problem using a formula</a:t>
            </a:r>
          </a:p>
        </p:txBody>
      </p:sp>
      <p:sp>
        <p:nvSpPr>
          <p:cNvPr id="38914" name="Content Placeholder 1">
            <a:extLst>
              <a:ext uri="{FF2B5EF4-FFF2-40B4-BE49-F238E27FC236}">
                <a16:creationId xmlns:a16="http://schemas.microsoft.com/office/drawing/2014/main" id="{62FAAC02-F536-6F4E-8E60-86C082421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Page 68, # 43</a:t>
            </a:r>
          </a:p>
          <a:p>
            <a:pPr marL="0" indent="0">
              <a:buNone/>
            </a:pPr>
            <a:r>
              <a:rPr lang="en-US" altLang="en-US" dirty="0"/>
              <a:t>The length of the rectangular tennis court at Wimbledon is 6 feet longer than twice the width. </a:t>
            </a:r>
          </a:p>
          <a:p>
            <a:pPr marL="0" indent="0">
              <a:buNone/>
            </a:pPr>
            <a:r>
              <a:rPr lang="en-US" altLang="en-US" dirty="0"/>
              <a:t>If the court’s perimeter is 228 feet, what are the court’s dimensions?</a:t>
            </a:r>
          </a:p>
        </p:txBody>
      </p:sp>
    </p:spTree>
    <p:extLst>
      <p:ext uri="{BB962C8B-B14F-4D97-AF65-F5344CB8AC3E}">
        <p14:creationId xmlns:p14="http://schemas.microsoft.com/office/powerpoint/2010/main" val="395344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02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Chapter 1 Section 5</vt:lpstr>
      <vt:lpstr>Strategies</vt:lpstr>
      <vt:lpstr>Example 3, page 58</vt:lpstr>
      <vt:lpstr>Solving a Formula for One of Its Variables</vt:lpstr>
      <vt:lpstr>Solve for the variable</vt:lpstr>
      <vt:lpstr>Formulas that you know?</vt:lpstr>
      <vt:lpstr>Solve a problem using a formula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5</dc:title>
  <dc:creator>Christie Tsuji</dc:creator>
  <cp:lastModifiedBy>Christie Tsuji</cp:lastModifiedBy>
  <cp:revision>3</cp:revision>
  <dcterms:created xsi:type="dcterms:W3CDTF">2018-09-13T04:32:38Z</dcterms:created>
  <dcterms:modified xsi:type="dcterms:W3CDTF">2018-09-13T04:44:56Z</dcterms:modified>
</cp:coreProperties>
</file>