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308" r:id="rId4"/>
    <p:sldId id="259" r:id="rId5"/>
    <p:sldId id="262" r:id="rId6"/>
    <p:sldId id="302" r:id="rId7"/>
    <p:sldId id="304" r:id="rId8"/>
    <p:sldId id="303" r:id="rId9"/>
    <p:sldId id="280" r:id="rId10"/>
    <p:sldId id="283" r:id="rId11"/>
    <p:sldId id="305" r:id="rId12"/>
    <p:sldId id="285" r:id="rId13"/>
    <p:sldId id="284" r:id="rId14"/>
    <p:sldId id="306" r:id="rId15"/>
    <p:sldId id="286" r:id="rId16"/>
    <p:sldId id="287" r:id="rId17"/>
    <p:sldId id="307" r:id="rId18"/>
    <p:sldId id="28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06"/>
    <p:restoredTop sz="94694"/>
  </p:normalViewPr>
  <p:slideViewPr>
    <p:cSldViewPr snapToGrid="0">
      <p:cViewPr varScale="1">
        <p:scale>
          <a:sx n="121" d="100"/>
          <a:sy n="121" d="100"/>
        </p:scale>
        <p:origin x="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Simplify Completely the following: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1)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51E02D-E727-884A-B928-47B6A4A91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967" y="2749550"/>
            <a:ext cx="2717800" cy="749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6D7164-B99E-0647-B320-2F03A2197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8967" y="4730750"/>
            <a:ext cx="23622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594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568E-F89A-AA41-99E8-EB415B9C5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Graphing Exponential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CC6A1-F298-D845-B56F-17520C3461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Set up a table of values</a:t>
            </a:r>
          </a:p>
          <a:p>
            <a:pPr marL="0" indent="0">
              <a:buNone/>
            </a:pPr>
            <a:r>
              <a:rPr lang="en-US" dirty="0"/>
              <a:t>Graph: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34EA70-3DCD-DA43-B6D2-928E6089F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900" y="2283883"/>
            <a:ext cx="12319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924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A6D72-5B6E-2F42-9C26-FA82F0E2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Graph: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F1120-1E65-4943-B01F-6D434C846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Table: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Enough values to find the</a:t>
            </a:r>
          </a:p>
          <a:p>
            <a:pPr marL="0" indent="0">
              <a:buNone/>
            </a:pPr>
            <a:r>
              <a:rPr lang="en-US" dirty="0"/>
              <a:t>  shape of the graph 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D61A2A-CB56-4843-BF5C-3B7E4E137B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066" y="763951"/>
            <a:ext cx="1231900" cy="5969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835F4B73-EA77-6941-BD24-8B22CE1F86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3870352"/>
                  </p:ext>
                </p:extLst>
              </p:nvPr>
            </p:nvGraphicFramePr>
            <p:xfrm>
              <a:off x="2000469" y="2270234"/>
              <a:ext cx="1478455" cy="14883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371048">
                      <a:extLst>
                        <a:ext uri="{9D8B030D-6E8A-4147-A177-3AD203B41FA5}">
                          <a16:colId xmlns:a16="http://schemas.microsoft.com/office/drawing/2014/main" val="2235432180"/>
                        </a:ext>
                      </a:extLst>
                    </a:gridCol>
                    <a:gridCol w="1107407">
                      <a:extLst>
                        <a:ext uri="{9D8B030D-6E8A-4147-A177-3AD203B41FA5}">
                          <a16:colId xmlns:a16="http://schemas.microsoft.com/office/drawing/2014/main" val="456203500"/>
                        </a:ext>
                      </a:extLst>
                    </a:gridCol>
                  </a:tblGrid>
                  <a:tr h="3720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x</a:t>
                          </a: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f (x) =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986909269"/>
                      </a:ext>
                    </a:extLst>
                  </a:tr>
                  <a:tr h="3720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19847209"/>
                      </a:ext>
                    </a:extLst>
                  </a:tr>
                  <a:tr h="3720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55927172"/>
                      </a:ext>
                    </a:extLst>
                  </a:tr>
                  <a:tr h="3720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8241029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835F4B73-EA77-6941-BD24-8B22CE1F86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33870352"/>
                  </p:ext>
                </p:extLst>
              </p:nvPr>
            </p:nvGraphicFramePr>
            <p:xfrm>
              <a:off x="2000469" y="2270234"/>
              <a:ext cx="1478455" cy="14883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371048">
                      <a:extLst>
                        <a:ext uri="{9D8B030D-6E8A-4147-A177-3AD203B41FA5}">
                          <a16:colId xmlns:a16="http://schemas.microsoft.com/office/drawing/2014/main" val="2235432180"/>
                        </a:ext>
                      </a:extLst>
                    </a:gridCol>
                    <a:gridCol w="1107407">
                      <a:extLst>
                        <a:ext uri="{9D8B030D-6E8A-4147-A177-3AD203B41FA5}">
                          <a16:colId xmlns:a16="http://schemas.microsoft.com/office/drawing/2014/main" val="456203500"/>
                        </a:ext>
                      </a:extLst>
                    </a:gridCol>
                  </a:tblGrid>
                  <a:tr h="3720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x</a:t>
                          </a: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4091" t="-6667" r="-1136" b="-3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86909269"/>
                      </a:ext>
                    </a:extLst>
                  </a:tr>
                  <a:tr h="3720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19847209"/>
                      </a:ext>
                    </a:extLst>
                  </a:tr>
                  <a:tr h="3720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55927172"/>
                      </a:ext>
                    </a:extLst>
                  </a:tr>
                  <a:tr h="3720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82410295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8" name="Line 184">
            <a:extLst>
              <a:ext uri="{FF2B5EF4-FFF2-40B4-BE49-F238E27FC236}">
                <a16:creationId xmlns:a16="http://schemas.microsoft.com/office/drawing/2014/main" id="{2906B9CD-70B8-E74D-8E13-6F8BB21AB437}"/>
              </a:ext>
            </a:extLst>
          </p:cNvPr>
          <p:cNvCxnSpPr/>
          <p:nvPr/>
        </p:nvCxnSpPr>
        <p:spPr bwMode="auto">
          <a:xfrm>
            <a:off x="10687050" y="8155940"/>
            <a:ext cx="201485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<a:noFill/>
              </a14:hiddenFill>
            </a:ext>
          </a:extLst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BAC077C-1045-BB48-8339-4BB454BAFCF2}"/>
              </a:ext>
            </a:extLst>
          </p:cNvPr>
          <p:cNvCxnSpPr/>
          <p:nvPr/>
        </p:nvCxnSpPr>
        <p:spPr>
          <a:xfrm>
            <a:off x="2007476" y="2638097"/>
            <a:ext cx="14609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027FD98-C6A1-8548-BD00-95991F8EEB21}"/>
              </a:ext>
            </a:extLst>
          </p:cNvPr>
          <p:cNvCxnSpPr/>
          <p:nvPr/>
        </p:nvCxnSpPr>
        <p:spPr>
          <a:xfrm>
            <a:off x="2438400" y="2375338"/>
            <a:ext cx="0" cy="1292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FEBD50F-7A11-DD4B-BAFA-8395D28C13C0}"/>
              </a:ext>
            </a:extLst>
          </p:cNvPr>
          <p:cNvGrpSpPr>
            <a:grpSpLocks/>
          </p:cNvGrpSpPr>
          <p:nvPr/>
        </p:nvGrpSpPr>
        <p:grpSpPr bwMode="auto">
          <a:xfrm>
            <a:off x="6890102" y="2207178"/>
            <a:ext cx="2642782" cy="2501462"/>
            <a:chOff x="2637" y="9963"/>
            <a:chExt cx="2332" cy="2005"/>
          </a:xfrm>
        </p:grpSpPr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55CF0445-959D-4F4D-B976-299D0C495C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7" y="10089"/>
              <a:ext cx="2233" cy="1830"/>
              <a:chOff x="7773" y="4448"/>
              <a:chExt cx="2233" cy="1830"/>
            </a:xfrm>
          </p:grpSpPr>
          <p:cxnSp>
            <p:nvCxnSpPr>
              <p:cNvPr id="70" name="Line 273">
                <a:extLst>
                  <a:ext uri="{FF2B5EF4-FFF2-40B4-BE49-F238E27FC236}">
                    <a16:creationId xmlns:a16="http://schemas.microsoft.com/office/drawing/2014/main" id="{7F372761-5DAA-F147-8B2D-14DB92EA558B}"/>
                  </a:ext>
                </a:extLst>
              </p:cNvPr>
              <p:cNvCxnSpPr/>
              <p:nvPr/>
            </p:nvCxnSpPr>
            <p:spPr bwMode="auto">
              <a:xfrm>
                <a:off x="7782" y="5898"/>
                <a:ext cx="2221" cy="0"/>
              </a:xfrm>
              <a:prstGeom prst="line">
                <a:avLst/>
              </a:prstGeom>
              <a:noFill/>
              <a:ln w="1588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71" name="Line 274">
                <a:extLst>
                  <a:ext uri="{FF2B5EF4-FFF2-40B4-BE49-F238E27FC236}">
                    <a16:creationId xmlns:a16="http://schemas.microsoft.com/office/drawing/2014/main" id="{7B2C8F99-50B0-0F40-9EF8-C946160E3037}"/>
                  </a:ext>
                </a:extLst>
              </p:cNvPr>
              <p:cNvCxnSpPr/>
              <p:nvPr/>
            </p:nvCxnSpPr>
            <p:spPr bwMode="auto">
              <a:xfrm>
                <a:off x="7774" y="5365"/>
                <a:ext cx="2221" cy="0"/>
              </a:xfrm>
              <a:prstGeom prst="line">
                <a:avLst/>
              </a:prstGeom>
              <a:noFill/>
              <a:ln w="1588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72" name="Line 275">
                <a:extLst>
                  <a:ext uri="{FF2B5EF4-FFF2-40B4-BE49-F238E27FC236}">
                    <a16:creationId xmlns:a16="http://schemas.microsoft.com/office/drawing/2014/main" id="{892936E1-6274-1C4C-8EEC-7DD72D03B2DF}"/>
                  </a:ext>
                </a:extLst>
              </p:cNvPr>
              <p:cNvCxnSpPr/>
              <p:nvPr/>
            </p:nvCxnSpPr>
            <p:spPr bwMode="auto">
              <a:xfrm>
                <a:off x="7785" y="5540"/>
                <a:ext cx="2221" cy="0"/>
              </a:xfrm>
              <a:prstGeom prst="line">
                <a:avLst/>
              </a:prstGeom>
              <a:noFill/>
              <a:ln w="1588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73" name="Line 276">
                <a:extLst>
                  <a:ext uri="{FF2B5EF4-FFF2-40B4-BE49-F238E27FC236}">
                    <a16:creationId xmlns:a16="http://schemas.microsoft.com/office/drawing/2014/main" id="{ACF94B78-8370-6544-840E-02AB687F7413}"/>
                  </a:ext>
                </a:extLst>
              </p:cNvPr>
              <p:cNvCxnSpPr/>
              <p:nvPr/>
            </p:nvCxnSpPr>
            <p:spPr bwMode="auto">
              <a:xfrm>
                <a:off x="7774" y="5716"/>
                <a:ext cx="2221" cy="0"/>
              </a:xfrm>
              <a:prstGeom prst="line">
                <a:avLst/>
              </a:prstGeom>
              <a:noFill/>
              <a:ln w="1588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74" name="Line 277">
                <a:extLst>
                  <a:ext uri="{FF2B5EF4-FFF2-40B4-BE49-F238E27FC236}">
                    <a16:creationId xmlns:a16="http://schemas.microsoft.com/office/drawing/2014/main" id="{375507DC-4631-2E46-85A6-1EC977CB7B34}"/>
                  </a:ext>
                </a:extLst>
              </p:cNvPr>
              <p:cNvCxnSpPr/>
              <p:nvPr/>
            </p:nvCxnSpPr>
            <p:spPr bwMode="auto">
              <a:xfrm>
                <a:off x="7774" y="4671"/>
                <a:ext cx="2221" cy="0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75" name="Line 278">
                <a:extLst>
                  <a:ext uri="{FF2B5EF4-FFF2-40B4-BE49-F238E27FC236}">
                    <a16:creationId xmlns:a16="http://schemas.microsoft.com/office/drawing/2014/main" id="{C68E2CD5-BA25-E94F-93FD-B7C645781220}"/>
                  </a:ext>
                </a:extLst>
              </p:cNvPr>
              <p:cNvCxnSpPr/>
              <p:nvPr/>
            </p:nvCxnSpPr>
            <p:spPr bwMode="auto">
              <a:xfrm>
                <a:off x="7773" y="5183"/>
                <a:ext cx="2221" cy="0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76" name="Line 279">
                <a:extLst>
                  <a:ext uri="{FF2B5EF4-FFF2-40B4-BE49-F238E27FC236}">
                    <a16:creationId xmlns:a16="http://schemas.microsoft.com/office/drawing/2014/main" id="{473A380C-F2C2-AB48-A67F-ECB608C4A718}"/>
                  </a:ext>
                </a:extLst>
              </p:cNvPr>
              <p:cNvCxnSpPr/>
              <p:nvPr/>
            </p:nvCxnSpPr>
            <p:spPr bwMode="auto">
              <a:xfrm>
                <a:off x="7785" y="5020"/>
                <a:ext cx="2221" cy="0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77" name="Line 280">
                <a:extLst>
                  <a:ext uri="{FF2B5EF4-FFF2-40B4-BE49-F238E27FC236}">
                    <a16:creationId xmlns:a16="http://schemas.microsoft.com/office/drawing/2014/main" id="{A2118533-4D7F-254F-BD2C-78E05645BECD}"/>
                  </a:ext>
                </a:extLst>
              </p:cNvPr>
              <p:cNvCxnSpPr/>
              <p:nvPr/>
            </p:nvCxnSpPr>
            <p:spPr bwMode="auto">
              <a:xfrm>
                <a:off x="7781" y="4834"/>
                <a:ext cx="2221" cy="0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78" name="Line 281">
                <a:extLst>
                  <a:ext uri="{FF2B5EF4-FFF2-40B4-BE49-F238E27FC236}">
                    <a16:creationId xmlns:a16="http://schemas.microsoft.com/office/drawing/2014/main" id="{8B97ED6F-660C-4249-A60C-7A38711845B0}"/>
                  </a:ext>
                </a:extLst>
              </p:cNvPr>
              <p:cNvCxnSpPr/>
              <p:nvPr/>
            </p:nvCxnSpPr>
            <p:spPr bwMode="auto">
              <a:xfrm>
                <a:off x="7994" y="4450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79" name="Line 282">
                <a:extLst>
                  <a:ext uri="{FF2B5EF4-FFF2-40B4-BE49-F238E27FC236}">
                    <a16:creationId xmlns:a16="http://schemas.microsoft.com/office/drawing/2014/main" id="{F72485EF-1FA9-FA46-B1EB-1DEB42C2E066}"/>
                  </a:ext>
                </a:extLst>
              </p:cNvPr>
              <p:cNvCxnSpPr/>
              <p:nvPr/>
            </p:nvCxnSpPr>
            <p:spPr bwMode="auto">
              <a:xfrm>
                <a:off x="8689" y="4450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0" name="Line 283">
                <a:extLst>
                  <a:ext uri="{FF2B5EF4-FFF2-40B4-BE49-F238E27FC236}">
                    <a16:creationId xmlns:a16="http://schemas.microsoft.com/office/drawing/2014/main" id="{67C8588B-3A55-FC4A-8A74-FB0B12F8D743}"/>
                  </a:ext>
                </a:extLst>
              </p:cNvPr>
              <p:cNvCxnSpPr/>
              <p:nvPr/>
            </p:nvCxnSpPr>
            <p:spPr bwMode="auto">
              <a:xfrm>
                <a:off x="9051" y="4451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1" name="Line 284">
                <a:extLst>
                  <a:ext uri="{FF2B5EF4-FFF2-40B4-BE49-F238E27FC236}">
                    <a16:creationId xmlns:a16="http://schemas.microsoft.com/office/drawing/2014/main" id="{A729F438-4924-6448-B904-8B3B296A872E}"/>
                  </a:ext>
                </a:extLst>
              </p:cNvPr>
              <p:cNvCxnSpPr/>
              <p:nvPr/>
            </p:nvCxnSpPr>
            <p:spPr bwMode="auto">
              <a:xfrm>
                <a:off x="9221" y="4449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2" name="Line 285">
                <a:extLst>
                  <a:ext uri="{FF2B5EF4-FFF2-40B4-BE49-F238E27FC236}">
                    <a16:creationId xmlns:a16="http://schemas.microsoft.com/office/drawing/2014/main" id="{36F7C530-445A-EE4D-B55F-934419914C4A}"/>
                  </a:ext>
                </a:extLst>
              </p:cNvPr>
              <p:cNvCxnSpPr/>
              <p:nvPr/>
            </p:nvCxnSpPr>
            <p:spPr bwMode="auto">
              <a:xfrm>
                <a:off x="9396" y="4455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3" name="Line 286">
                <a:extLst>
                  <a:ext uri="{FF2B5EF4-FFF2-40B4-BE49-F238E27FC236}">
                    <a16:creationId xmlns:a16="http://schemas.microsoft.com/office/drawing/2014/main" id="{1DE9E5A0-75A3-4748-9DCA-3A92E0CFA2A6}"/>
                  </a:ext>
                </a:extLst>
              </p:cNvPr>
              <p:cNvCxnSpPr/>
              <p:nvPr/>
            </p:nvCxnSpPr>
            <p:spPr bwMode="auto">
              <a:xfrm>
                <a:off x="8179" y="4452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4" name="Line 287">
                <a:extLst>
                  <a:ext uri="{FF2B5EF4-FFF2-40B4-BE49-F238E27FC236}">
                    <a16:creationId xmlns:a16="http://schemas.microsoft.com/office/drawing/2014/main" id="{9FD65072-C0C3-7542-80E3-77659AE212E8}"/>
                  </a:ext>
                </a:extLst>
              </p:cNvPr>
              <p:cNvCxnSpPr/>
              <p:nvPr/>
            </p:nvCxnSpPr>
            <p:spPr bwMode="auto">
              <a:xfrm>
                <a:off x="8353" y="4452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5" name="Line 288">
                <a:extLst>
                  <a:ext uri="{FF2B5EF4-FFF2-40B4-BE49-F238E27FC236}">
                    <a16:creationId xmlns:a16="http://schemas.microsoft.com/office/drawing/2014/main" id="{C8727045-EDAD-F54E-8C4D-EE7EF65D66FD}"/>
                  </a:ext>
                </a:extLst>
              </p:cNvPr>
              <p:cNvCxnSpPr/>
              <p:nvPr/>
            </p:nvCxnSpPr>
            <p:spPr bwMode="auto">
              <a:xfrm>
                <a:off x="8524" y="4456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6" name="Line 289">
                <a:extLst>
                  <a:ext uri="{FF2B5EF4-FFF2-40B4-BE49-F238E27FC236}">
                    <a16:creationId xmlns:a16="http://schemas.microsoft.com/office/drawing/2014/main" id="{74ED545F-166F-9842-AAB9-253FA49314D3}"/>
                  </a:ext>
                </a:extLst>
              </p:cNvPr>
              <p:cNvCxnSpPr/>
              <p:nvPr/>
            </p:nvCxnSpPr>
            <p:spPr bwMode="auto">
              <a:xfrm>
                <a:off x="7783" y="6069"/>
                <a:ext cx="2221" cy="0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7" name="Line 290">
                <a:extLst>
                  <a:ext uri="{FF2B5EF4-FFF2-40B4-BE49-F238E27FC236}">
                    <a16:creationId xmlns:a16="http://schemas.microsoft.com/office/drawing/2014/main" id="{EC5B7315-51BD-1F41-B7AC-AD4F45C574BD}"/>
                  </a:ext>
                </a:extLst>
              </p:cNvPr>
              <p:cNvCxnSpPr/>
              <p:nvPr/>
            </p:nvCxnSpPr>
            <p:spPr bwMode="auto">
              <a:xfrm>
                <a:off x="7782" y="4490"/>
                <a:ext cx="2221" cy="0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8" name="Line 291">
                <a:extLst>
                  <a:ext uri="{FF2B5EF4-FFF2-40B4-BE49-F238E27FC236}">
                    <a16:creationId xmlns:a16="http://schemas.microsoft.com/office/drawing/2014/main" id="{52C53CEA-8140-4442-B485-806EEE843854}"/>
                  </a:ext>
                </a:extLst>
              </p:cNvPr>
              <p:cNvCxnSpPr/>
              <p:nvPr/>
            </p:nvCxnSpPr>
            <p:spPr bwMode="auto">
              <a:xfrm>
                <a:off x="9590" y="4457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89" name="Line 292">
                <a:extLst>
                  <a:ext uri="{FF2B5EF4-FFF2-40B4-BE49-F238E27FC236}">
                    <a16:creationId xmlns:a16="http://schemas.microsoft.com/office/drawing/2014/main" id="{9637FE47-2E20-C346-B85C-5A557A6138D7}"/>
                  </a:ext>
                </a:extLst>
              </p:cNvPr>
              <p:cNvCxnSpPr/>
              <p:nvPr/>
            </p:nvCxnSpPr>
            <p:spPr bwMode="auto">
              <a:xfrm>
                <a:off x="9773" y="4455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90" name="Line 293">
                <a:extLst>
                  <a:ext uri="{FF2B5EF4-FFF2-40B4-BE49-F238E27FC236}">
                    <a16:creationId xmlns:a16="http://schemas.microsoft.com/office/drawing/2014/main" id="{653A22BE-30EB-954D-A94D-902B97C92A91}"/>
                  </a:ext>
                </a:extLst>
              </p:cNvPr>
              <p:cNvCxnSpPr/>
              <p:nvPr/>
            </p:nvCxnSpPr>
            <p:spPr bwMode="auto">
              <a:xfrm>
                <a:off x="9962" y="4448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91" name="Line 294">
                <a:extLst>
                  <a:ext uri="{FF2B5EF4-FFF2-40B4-BE49-F238E27FC236}">
                    <a16:creationId xmlns:a16="http://schemas.microsoft.com/office/drawing/2014/main" id="{D10E9C93-E367-6F43-8B86-22172E0E9698}"/>
                  </a:ext>
                </a:extLst>
              </p:cNvPr>
              <p:cNvCxnSpPr/>
              <p:nvPr/>
            </p:nvCxnSpPr>
            <p:spPr bwMode="auto">
              <a:xfrm>
                <a:off x="8864" y="4456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92" name="Line 295">
                <a:extLst>
                  <a:ext uri="{FF2B5EF4-FFF2-40B4-BE49-F238E27FC236}">
                    <a16:creationId xmlns:a16="http://schemas.microsoft.com/office/drawing/2014/main" id="{A6A0993D-B008-0B43-924F-E0133DA9C642}"/>
                  </a:ext>
                </a:extLst>
              </p:cNvPr>
              <p:cNvCxnSpPr/>
              <p:nvPr/>
            </p:nvCxnSpPr>
            <p:spPr bwMode="auto">
              <a:xfrm>
                <a:off x="7835" y="4450"/>
                <a:ext cx="0" cy="1821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  <p:cxnSp>
            <p:nvCxnSpPr>
              <p:cNvPr id="93" name="Line 296">
                <a:extLst>
                  <a:ext uri="{FF2B5EF4-FFF2-40B4-BE49-F238E27FC236}">
                    <a16:creationId xmlns:a16="http://schemas.microsoft.com/office/drawing/2014/main" id="{6DF1D9A8-34D4-CD4E-874F-D47CAF4F4D4E}"/>
                  </a:ext>
                </a:extLst>
              </p:cNvPr>
              <p:cNvCxnSpPr/>
              <p:nvPr/>
            </p:nvCxnSpPr>
            <p:spPr bwMode="auto">
              <a:xfrm>
                <a:off x="7776" y="6231"/>
                <a:ext cx="2221" cy="0"/>
              </a:xfrm>
              <a:prstGeom prst="line">
                <a:avLst/>
              </a:prstGeom>
              <a:noFill/>
              <a:ln w="9525">
                <a:solidFill>
                  <a:srgbClr val="000000">
                    <a:alpha val="50000"/>
                  </a:srgbClr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  <a:noFill/>
                  </a14:hiddenFill>
                </a:ext>
              </a:extLst>
            </p:spPr>
          </p:cxnSp>
        </p:grpSp>
        <p:cxnSp>
          <p:nvCxnSpPr>
            <p:cNvPr id="68" name="Line 297">
              <a:extLst>
                <a:ext uri="{FF2B5EF4-FFF2-40B4-BE49-F238E27FC236}">
                  <a16:creationId xmlns:a16="http://schemas.microsoft.com/office/drawing/2014/main" id="{BE2CA723-DE27-2F49-BB09-A801484FE145}"/>
                </a:ext>
              </a:extLst>
            </p:cNvPr>
            <p:cNvCxnSpPr/>
            <p:nvPr/>
          </p:nvCxnSpPr>
          <p:spPr bwMode="auto">
            <a:xfrm>
              <a:off x="2644" y="11009"/>
              <a:ext cx="23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</p:cxnSp>
        <p:cxnSp>
          <p:nvCxnSpPr>
            <p:cNvPr id="69" name="Line 298">
              <a:extLst>
                <a:ext uri="{FF2B5EF4-FFF2-40B4-BE49-F238E27FC236}">
                  <a16:creationId xmlns:a16="http://schemas.microsoft.com/office/drawing/2014/main" id="{C323B998-873A-9743-B549-512ABE43A7C9}"/>
                </a:ext>
              </a:extLst>
            </p:cNvPr>
            <p:cNvCxnSpPr/>
            <p:nvPr/>
          </p:nvCxnSpPr>
          <p:spPr bwMode="auto">
            <a:xfrm>
              <a:off x="3741" y="9963"/>
              <a:ext cx="0" cy="200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lc="http://schemas.openxmlformats.org/drawingml/2006/lockedCanvas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780241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28131-E89C-F746-9686-1AACFCC6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Characteristics of Exponential Functions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39C9B-1071-384F-8014-F466D1E00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53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26C849-B57B-B74E-9D5E-14B60A7E96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7350" y="1093788"/>
            <a:ext cx="1257300" cy="5969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253623-D2E9-5846-B131-67B6500B9D4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9398" y="1867435"/>
            <a:ext cx="8509000" cy="45238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414968D-EFD9-3C4F-8557-1D1077A8C4CB}"/>
              </a:ext>
            </a:extLst>
          </p:cNvPr>
          <p:cNvSpPr txBox="1"/>
          <p:nvPr/>
        </p:nvSpPr>
        <p:spPr>
          <a:xfrm>
            <a:off x="534934" y="2037821"/>
            <a:ext cx="633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666</a:t>
            </a:r>
          </a:p>
        </p:txBody>
      </p:sp>
    </p:spTree>
    <p:extLst>
      <p:ext uri="{BB962C8B-B14F-4D97-AF65-F5344CB8AC3E}">
        <p14:creationId xmlns:p14="http://schemas.microsoft.com/office/powerpoint/2010/main" val="1929858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E0621-E85E-AE4F-B59D-EBD6B274C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Natural Base 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AC1DA-85FB-6D4D-903E-58D2DA0FB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 irrational number, symbolized by the letter, e, appears as a base in many applied exponential function.</a:t>
            </a:r>
          </a:p>
          <a:p>
            <a:pPr marL="0" indent="0">
              <a:buNone/>
            </a:pPr>
            <a:r>
              <a:rPr lang="en-US" dirty="0"/>
              <a:t>The number e is defined as the value that                approaches as ’n’ get larger and larger.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approximate value of ‘e’ is e = 2.718281827</a:t>
            </a:r>
          </a:p>
          <a:p>
            <a:pPr marL="0" indent="0">
              <a:buNone/>
            </a:pPr>
            <a:r>
              <a:rPr lang="en-US" dirty="0"/>
              <a:t>Function,                  is called the natural exponential function.</a:t>
            </a:r>
          </a:p>
          <a:p>
            <a:pPr marL="0" indent="0">
              <a:buNone/>
            </a:pPr>
            <a:r>
              <a:rPr lang="en-US" dirty="0"/>
              <a:t>e is called the natural base.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0FBC42-76C3-974F-BBE5-F5C14A60E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6900" y="2845594"/>
            <a:ext cx="1244600" cy="1155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BFAEF6-EFFC-9644-96FD-C187B9C0A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8983" y="5060950"/>
            <a:ext cx="12319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497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4C05A-C281-5C45-A1DD-F587C363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4DA19D-EFEB-3849-A69D-B227C9C3E8F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Evaluate: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en-US" dirty="0"/>
                  <a:t> f(x) = 1145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0.025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US" dirty="0"/>
                  <a:t> for x = 36</a:t>
                </a:r>
              </a:p>
              <a:p>
                <a:pPr marL="514350" indent="-514350">
                  <a:buFont typeface="+mj-lt"/>
                  <a:buAutoNum type="alphaLcParenR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4DA19D-EFEB-3849-A69D-B227C9C3E8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792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C5402-CCFF-0348-908A-2BD0A100A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Compound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87C45-9ADE-0547-9829-1EF53BE73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</a:t>
            </a:r>
          </a:p>
          <a:p>
            <a:pPr marL="0" indent="0">
              <a:buNone/>
            </a:pPr>
            <a:r>
              <a:rPr lang="en-US" dirty="0"/>
              <a:t>P: principal, t  years at interest rate ‘r’ , compounded annually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Semi annual, quarterly</a:t>
            </a:r>
          </a:p>
          <a:p>
            <a:pPr marL="0" indent="0">
              <a:buNone/>
            </a:pPr>
            <a:r>
              <a:rPr lang="en-US" dirty="0"/>
              <a:t>n compounding periods per year: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Continuous compounding: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4F70B6-2A0C-DD43-B63F-5C01D9FF5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1966" y="2080683"/>
            <a:ext cx="1752600" cy="698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0451C38-3ECF-B343-BDF4-C6806C4FE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333" y="4001294"/>
            <a:ext cx="2082800" cy="11557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DFBC4A6-82E1-324C-8457-7406B7F69D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4901" y="5376596"/>
            <a:ext cx="11303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998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7641C-3A14-C64C-933A-3F39294D8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Investment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975D0-2A93-784E-A855-F3C1537FD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  Find the values of $500 after 10 years, interest rate 6.5% compounded semiannually.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2)  Same amount, time, rate but compounded continuously.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9596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46739-501F-8B41-83AA-F7F0E6406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E81B2-4563-1846-8EF7-28EACB6F0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 of Exponential function..</a:t>
            </a:r>
          </a:p>
          <a:p>
            <a:r>
              <a:rPr lang="en-US" dirty="0"/>
              <a:t>Find approximate value of an exponential function.</a:t>
            </a:r>
          </a:p>
          <a:p>
            <a:r>
              <a:rPr lang="en-US" dirty="0"/>
              <a:t>Graph the exponential function.</a:t>
            </a:r>
          </a:p>
          <a:p>
            <a:r>
              <a:rPr lang="en-US" dirty="0"/>
              <a:t>Natural base ‘e’</a:t>
            </a:r>
          </a:p>
          <a:p>
            <a:r>
              <a:rPr lang="en-US" dirty="0"/>
              <a:t>Interest formulas</a:t>
            </a:r>
          </a:p>
          <a:p>
            <a:pPr lvl="1"/>
            <a:r>
              <a:rPr lang="en-US" dirty="0"/>
              <a:t>Compound</a:t>
            </a:r>
          </a:p>
          <a:p>
            <a:pPr lvl="1"/>
            <a:r>
              <a:rPr lang="en-US" dirty="0"/>
              <a:t>continuously</a:t>
            </a:r>
          </a:p>
        </p:txBody>
      </p:sp>
    </p:spTree>
    <p:extLst>
      <p:ext uri="{BB962C8B-B14F-4D97-AF65-F5344CB8AC3E}">
        <p14:creationId xmlns:p14="http://schemas.microsoft.com/office/powerpoint/2010/main" val="2198400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96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73D45-F7EE-4C17-9B52-5F2B5029A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4C3F2-4F53-4D5B-810E-15DDDC8CD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Rationalize the Denominator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3)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4)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2E5CAC-4A53-5D4A-9855-86541E027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650" y="2482850"/>
            <a:ext cx="520700" cy="1079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B76CFE-D52E-0248-AFEC-1D6766E5C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400" y="4058444"/>
            <a:ext cx="9779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01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CD49-07B4-5740-94B2-8812AF7A4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Check up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2AFDB4-D10F-CA4D-BF13-D6FB9457C4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Solve the equation:</a:t>
                </a:r>
              </a:p>
              <a:p>
                <a:pPr marL="0" indent="0">
                  <a:buNone/>
                </a:pPr>
                <a:r>
                  <a:rPr lang="en-US" dirty="0"/>
                  <a:t>5)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−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=−5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6)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−6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dirty="0"/>
                  <a:t> + 5 = 8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2AFDB4-D10F-CA4D-BF13-D6FB9457C4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0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32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E4326-3B54-C041-8FC2-09EF88C3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9 Section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146E7-0FD8-A746-8C12-D70FB7BA6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3945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Exponential Functions</a:t>
            </a:r>
          </a:p>
          <a:p>
            <a:pPr marL="0" indent="0" algn="ctr">
              <a:buNone/>
            </a:pPr>
            <a:r>
              <a:rPr lang="en-US" sz="3200" dirty="0"/>
              <a:t>Page 662</a:t>
            </a:r>
          </a:p>
        </p:txBody>
      </p:sp>
    </p:spTree>
    <p:extLst>
      <p:ext uri="{BB962C8B-B14F-4D97-AF65-F5344CB8AC3E}">
        <p14:creationId xmlns:p14="http://schemas.microsoft.com/office/powerpoint/2010/main" val="109489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B8C96-6CD2-9145-A0E4-3C1F6AD68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3CAA9-0FDB-F84B-8276-83D48D633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0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Exponential Function f with base b</a:t>
            </a:r>
          </a:p>
          <a:p>
            <a:pPr marL="0" indent="0">
              <a:buNone/>
            </a:pPr>
            <a:r>
              <a:rPr lang="en-US" dirty="0"/>
              <a:t>	f(x) =         or y = </a:t>
            </a:r>
          </a:p>
          <a:p>
            <a:pPr marL="0" indent="0">
              <a:buNone/>
            </a:pPr>
            <a:r>
              <a:rPr lang="en-US" dirty="0"/>
              <a:t>Where b is a positive constant other than 1 (b &gt; 0 and b ≠ 1) and x is any read number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 Variable is an exponent.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56F8B8-2AF7-9243-8667-D6F8F27FE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7217" y="2260600"/>
            <a:ext cx="3429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CC9700-6C4B-354F-B6C5-27A6FD446D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1217" y="2260600"/>
            <a:ext cx="342900" cy="406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F05BBAC-D939-334F-8E4A-1457413497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5116" y="4959350"/>
            <a:ext cx="1231900" cy="596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B14F871-7A92-B34D-B995-B4A1AAB614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6067" y="4959350"/>
            <a:ext cx="14732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32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4DBCD-E906-AA41-9DE5-E7E82400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8C41-57CE-A34E-8195-A0986BBCD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Exponential Function has a exponent as a fraction.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</a:t>
            </a:r>
            <a:r>
              <a:rPr lang="en-US" b="1" dirty="0"/>
              <a:t>Exponent </a:t>
            </a:r>
            <a:r>
              <a:rPr lang="en-US" dirty="0"/>
              <a:t>ial Function has the word, ‘exponent’.</a:t>
            </a:r>
          </a:p>
        </p:txBody>
      </p:sp>
    </p:spTree>
    <p:extLst>
      <p:ext uri="{BB962C8B-B14F-4D97-AF65-F5344CB8AC3E}">
        <p14:creationId xmlns:p14="http://schemas.microsoft.com/office/powerpoint/2010/main" val="2600544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F195C-C9F8-E04F-9C80-6C8E03C1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Evaluate an Exponential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0BFD5-1D07-2344-B965-D354064E0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Evaluate: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Solution:</a:t>
            </a:r>
          </a:p>
          <a:p>
            <a:pPr marL="0" indent="0">
              <a:buNone/>
            </a:pPr>
            <a:r>
              <a:rPr lang="en-US" dirty="0"/>
              <a:t>What is available for you to evaluate?</a:t>
            </a:r>
          </a:p>
          <a:p>
            <a:pPr marL="0" indent="0">
              <a:buNone/>
            </a:pPr>
            <a:r>
              <a:rPr lang="en-US" dirty="0"/>
              <a:t>Calculator</a:t>
            </a:r>
          </a:p>
          <a:p>
            <a:pPr marL="0" indent="0">
              <a:buNone/>
            </a:pPr>
            <a:r>
              <a:rPr lang="en-US" dirty="0"/>
              <a:t>Problems?</a:t>
            </a:r>
          </a:p>
          <a:p>
            <a:pPr marL="0" indent="0">
              <a:buNone/>
            </a:pPr>
            <a:r>
              <a:rPr lang="en-US" dirty="0"/>
              <a:t>Go ahead and find the value of f(x)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E930EC-7671-3141-A215-B143AD6DC0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402" y="2181746"/>
            <a:ext cx="25908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44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C7F2B-04B7-F945-9E6C-9217B6A7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5008"/>
          </a:xfrm>
        </p:spPr>
        <p:txBody>
          <a:bodyPr/>
          <a:lstStyle/>
          <a:p>
            <a:pPr algn="ctr"/>
            <a:r>
              <a:rPr lang="en-US" dirty="0"/>
              <a:t>Find the approximate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08BC0-9C52-724E-98F2-1BCAEB89F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2)  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3)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8CE051-9A85-394D-A086-B5A267EB3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717" y="1825625"/>
            <a:ext cx="4699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D1F5D1E-CD46-8A44-8974-8F8C160D60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267" y="2776803"/>
            <a:ext cx="457200" cy="457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12BA58-9449-7C43-B8F2-F6755D747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7434" y="3795714"/>
            <a:ext cx="4699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595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346</Words>
  <Application>Microsoft Macintosh PowerPoint</Application>
  <PresentationFormat>Widescreen</PresentationFormat>
  <Paragraphs>106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Check up</vt:lpstr>
      <vt:lpstr>Check up 2</vt:lpstr>
      <vt:lpstr>Check up 3</vt:lpstr>
      <vt:lpstr>PowerPoint Presentation</vt:lpstr>
      <vt:lpstr>Chapter 9 Section 1</vt:lpstr>
      <vt:lpstr>Definitions</vt:lpstr>
      <vt:lpstr>Simple Definition</vt:lpstr>
      <vt:lpstr>Evaluate an Exponential Function</vt:lpstr>
      <vt:lpstr>Find the approximate value</vt:lpstr>
      <vt:lpstr>Graphing Exponential Functions</vt:lpstr>
      <vt:lpstr>Graph:  </vt:lpstr>
      <vt:lpstr>Characteristics of Exponential Functions </vt:lpstr>
      <vt:lpstr>The Natural Base e</vt:lpstr>
      <vt:lpstr>Example</vt:lpstr>
      <vt:lpstr>Compound Interest</vt:lpstr>
      <vt:lpstr>Investment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53</cp:revision>
  <dcterms:modified xsi:type="dcterms:W3CDTF">2019-09-13T17:32:56Z</dcterms:modified>
</cp:coreProperties>
</file>