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2" r:id="rId2"/>
    <p:sldId id="314" r:id="rId3"/>
    <p:sldId id="315" r:id="rId4"/>
    <p:sldId id="313" r:id="rId5"/>
    <p:sldId id="316" r:id="rId6"/>
    <p:sldId id="318" r:id="rId7"/>
    <p:sldId id="319" r:id="rId8"/>
    <p:sldId id="321" r:id="rId9"/>
    <p:sldId id="322" r:id="rId10"/>
    <p:sldId id="323" r:id="rId11"/>
    <p:sldId id="320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4694"/>
  </p:normalViewPr>
  <p:slideViewPr>
    <p:cSldViewPr snapToGrid="0">
      <p:cViewPr varScale="1">
        <p:scale>
          <a:sx n="121" d="100"/>
          <a:sy n="121" d="100"/>
        </p:scale>
        <p:origin x="19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01296E-7ED1-9E45-B3E8-D53C1299A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81E300-6F5D-AC4D-A442-1B456A6BC7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C717D25-98C9-8E4F-8173-70F672393674}" type="datetimeFigureOut">
              <a:rPr lang="en-US"/>
              <a:pPr>
                <a:defRPr/>
              </a:pPr>
              <a:t>8/25/19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FCDAAF-96B3-4B41-A299-66F9CDE1BF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9D63D-4405-8043-96C1-B7BC019A38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AF6FEA0-F117-E54C-9C1A-001037E3C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1FA102-E512-0642-B675-C209FEFEEB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20692-0FAC-7F40-BC78-24D7CE71E63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AEA1B2C-7A8B-6C42-B6C0-09C2B8029CC1}" type="datetimeFigureOut">
              <a:rPr lang="en-US"/>
              <a:pPr>
                <a:defRPr/>
              </a:pPr>
              <a:t>8/25/19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B3CAC9-9C03-2A4D-B420-61FE07CACD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3FCCFB1-3DF5-9F43-B72A-31E5FA659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B88B5-FBE3-404E-860C-E53D4F070F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5DF74-C5BC-FB49-B425-BE33B4A65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076BB17-83EA-D143-A8D9-7BF5F7D9C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345FC8-C97D-C143-B827-AC6530915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05B9BA-E2D1-8C41-92E5-F478F524D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EEC43E-6553-794B-8D72-8BD168A59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DFC2-424E-804A-8295-6F78BB388E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51588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278745-32F5-E147-B3EA-30BD85F05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B9ED58-8B57-1145-8FFA-D439DB10F9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CD618B-9392-C14C-A9D9-EAEF34B9F7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2BC7E-17B2-354E-AF0A-C70D0AF843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10127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A45E2-4DF4-D14B-AE6B-F036FA342F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C7F1E-2904-EE4A-9C39-5D9E74D55F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B7DDE3-95BC-0742-BFFB-FF31C751B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62E5B-B78F-8D4E-AB38-23DB223715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92630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0E7775-AAB7-F54D-9EB6-4B7FE2ED4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79AE30-40E0-E047-8BFE-06354FE03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07CFE5-A38C-F947-A396-C3DE7133A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FF8C5-308B-634E-9E47-A50E1AB3B2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22664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5D8C65-1635-6F45-AF66-B2EEC6AC0A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1053DF-0FED-114B-AC57-3B57910290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20E507-51CC-5843-AED3-70D5C2F6D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F7648-9CD6-C24D-8E6D-A2BC5842714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830218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FDA4F8-25A0-3D49-8380-51D5E895C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F960D0-7F0E-0B4B-AB4F-A17366750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EE91BC-8FB4-5C4A-8048-011DCC7041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4771-ABF0-7A4E-9888-B6972418D9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02298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26CB87-9AA3-4D43-9F6D-991679465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A0D757-F51D-4643-8222-A3354BC8F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ED3D87E-D9AD-984E-B0F9-511CEDAE4D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917C9-BF33-3A4F-ACFD-2C968E8EA3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9927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A3C51E5-2B2E-6B46-A2E5-BA74BA7A5C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F0B443-C0CE-5944-9785-0A07B9254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BEC009-1B7B-1D47-A0E1-15A9CC3970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ADF5E-3EC6-F247-B26C-B974032279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47539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D6D297-5B4C-1942-84D8-2755493EE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A452DE-70A7-144F-A8E7-C5C8387D1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3B64C7-CA0F-074B-ABD0-4D91CED4CA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BE243-BAB1-C949-8BED-8B8CBA11F4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98010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4581F4-3C92-D24D-B23A-0EFD7CB4C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E6D9C-E1F0-D04A-8D0E-4EAC8F40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5147DB-617D-3841-83D3-71246B828C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C42C-3360-4340-9922-30218DCE49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009039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A54F4D-0CDD-DF49-AB7C-6C6CE5F2A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44DFE2-5B65-D54F-B2E9-D7D9896777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B01BA9-1908-1A4C-B7ED-38660F4355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A8C27-8925-444D-9B9E-5BDA99DC4F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28173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437B2E-861F-3148-BFC4-7ECD6F69F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A2DAB1-57D1-A642-BEF7-186CFC8C1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FE8E7C-0600-B24A-BE1F-F7E2F916D5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4332668-13B7-774C-A7BD-A979598366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04F7B9-6496-D342-93C9-2BD8315C8B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9063C8-3435-9E4F-BD6A-C13C6B752C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276E7C73-7ECB-884F-A8F8-BAF27F2C6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6 Section 6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2C34648A-9370-184E-99BB-D4D0E33338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Rational Equations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Page 455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1E977-3669-8A44-BE8D-88F2E1CD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9BF89-3308-3E43-B1B7-925DED58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rational equations</a:t>
            </a:r>
          </a:p>
          <a:p>
            <a:pPr marL="0" indent="0">
              <a:buNone/>
            </a:pPr>
            <a:r>
              <a:rPr lang="en-US" dirty="0"/>
              <a:t>Way 1:  multiply each term by the LCD then simplify.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Way 2: Combine the fractions so that there is only one fraction on both sides of the equal sign, then solve.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9363514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F6050B42-0000-7C4F-ABD9-4C6E4CE58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77197-CCBF-2649-9F15-F7053C5AB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Rational Equation </a:t>
            </a:r>
            <a:r>
              <a:rPr lang="mr-IN" dirty="0"/>
              <a:t>–</a:t>
            </a:r>
            <a:r>
              <a:rPr lang="en-US" dirty="0"/>
              <a:t> Fractional Equation </a:t>
            </a:r>
          </a:p>
          <a:p>
            <a:pPr>
              <a:defRPr/>
            </a:pPr>
            <a:r>
              <a:rPr lang="en-US" dirty="0"/>
              <a:t>Equation that contains one or more rational expressions</a:t>
            </a:r>
          </a:p>
          <a:p>
            <a:pPr>
              <a:defRPr/>
            </a:pPr>
            <a:r>
              <a:rPr lang="en-US" dirty="0"/>
              <a:t>Usually, there is a variable in the denominator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69A19269-DEFD-F347-B3FC-F25B009CD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E4B029DE-41F4-F741-976C-BFBCF00AF8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   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</a:p>
          <a:p>
            <a:endParaRPr lang="en-US" altLang="en-US" dirty="0"/>
          </a:p>
          <a:p>
            <a:r>
              <a:rPr lang="en-US" altLang="en-US" dirty="0"/>
              <a:t>   </a:t>
            </a:r>
          </a:p>
        </p:txBody>
      </p:sp>
      <p:pic>
        <p:nvPicPr>
          <p:cNvPr id="39939" name="Picture 3">
            <a:extLst>
              <a:ext uri="{FF2B5EF4-FFF2-40B4-BE49-F238E27FC236}">
                <a16:creationId xmlns:a16="http://schemas.microsoft.com/office/drawing/2014/main" id="{C069BDC2-3A2F-C04E-B73D-AA4FD7D07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863725"/>
            <a:ext cx="24638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>
            <a:extLst>
              <a:ext uri="{FF2B5EF4-FFF2-40B4-BE49-F238E27FC236}">
                <a16:creationId xmlns:a16="http://schemas.microsoft.com/office/drawing/2014/main" id="{59216F34-7773-2D44-82C3-C9627EA35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3078163"/>
            <a:ext cx="20066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>
            <a:extLst>
              <a:ext uri="{FF2B5EF4-FFF2-40B4-BE49-F238E27FC236}">
                <a16:creationId xmlns:a16="http://schemas.microsoft.com/office/drawing/2014/main" id="{26137B2A-DC33-944C-B444-BB8293FE0F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292600"/>
            <a:ext cx="14986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7430C7EF-AE71-8A47-9C2E-DEAB92E8C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Which is which?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4240F374-5185-D94C-9B78-3C7A37BB7C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Which is an equation and which is an expression?</a:t>
            </a:r>
          </a:p>
          <a:p>
            <a:pPr marL="0" indent="0">
              <a:buFontTx/>
              <a:buNone/>
            </a:pPr>
            <a:r>
              <a:rPr lang="en-US" altLang="en-US" dirty="0"/>
              <a:t>a)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b)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What does the answer look like?</a:t>
            </a:r>
          </a:p>
        </p:txBody>
      </p:sp>
      <p:pic>
        <p:nvPicPr>
          <p:cNvPr id="40963" name="Picture 4">
            <a:extLst>
              <a:ext uri="{FF2B5EF4-FFF2-40B4-BE49-F238E27FC236}">
                <a16:creationId xmlns:a16="http://schemas.microsoft.com/office/drawing/2014/main" id="{F51E05B9-554E-A743-83A6-E56FB20C0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4060825"/>
            <a:ext cx="17780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>
            <a:extLst>
              <a:ext uri="{FF2B5EF4-FFF2-40B4-BE49-F238E27FC236}">
                <a16:creationId xmlns:a16="http://schemas.microsoft.com/office/drawing/2014/main" id="{16DFCF71-41BA-9745-8F51-70A04481C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2930525"/>
            <a:ext cx="17526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700EE8BC-7259-D94B-A06C-5FEBE8CEE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Solve 1</a:t>
            </a:r>
          </a:p>
        </p:txBody>
      </p:sp>
      <p:sp>
        <p:nvSpPr>
          <p:cNvPr id="41986" name="Content Placeholder 2">
            <a:extLst>
              <a:ext uri="{FF2B5EF4-FFF2-40B4-BE49-F238E27FC236}">
                <a16:creationId xmlns:a16="http://schemas.microsoft.com/office/drawing/2014/main" id="{4BF5695C-ED5E-5442-BB5B-79BD6E616D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Find the LCD for all the fractions.</a:t>
            </a:r>
          </a:p>
          <a:p>
            <a:r>
              <a:rPr lang="en-US" altLang="en-US" dirty="0"/>
              <a:t>Multiply each term by the LCD</a:t>
            </a:r>
          </a:p>
          <a:p>
            <a:r>
              <a:rPr lang="en-US" altLang="en-US" dirty="0"/>
              <a:t>Solve the equation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0AD1964E-6EBD-A746-9783-559583577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96875"/>
            <a:ext cx="7772400" cy="793750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5D05-B5B2-FA4B-873B-057D1E998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0625"/>
            <a:ext cx="7772400" cy="5410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     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Solution</a:t>
            </a:r>
          </a:p>
          <a:p>
            <a:pPr>
              <a:defRPr/>
            </a:pPr>
            <a:r>
              <a:rPr lang="en-US" dirty="0"/>
              <a:t>Find the LCD:  3x</a:t>
            </a:r>
          </a:p>
          <a:p>
            <a:pPr>
              <a:defRPr/>
            </a:pPr>
            <a:r>
              <a:rPr lang="en-US" dirty="0"/>
              <a:t>Multiply each term by the LCD, 3x</a:t>
            </a:r>
          </a:p>
          <a:p>
            <a:pPr>
              <a:defRPr/>
            </a:pPr>
            <a:r>
              <a:rPr lang="en-US" dirty="0"/>
              <a:t> 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Simplify and solve the equation</a:t>
            </a:r>
          </a:p>
          <a:p>
            <a:pPr>
              <a:defRPr/>
            </a:pPr>
            <a:r>
              <a:rPr lang="en-US" dirty="0"/>
              <a:t> </a:t>
            </a:r>
          </a:p>
        </p:txBody>
      </p:sp>
      <p:pic>
        <p:nvPicPr>
          <p:cNvPr id="43011" name="Picture 3">
            <a:extLst>
              <a:ext uri="{FF2B5EF4-FFF2-40B4-BE49-F238E27FC236}">
                <a16:creationId xmlns:a16="http://schemas.microsoft.com/office/drawing/2014/main" id="{295F144F-8315-1945-ACDB-779B120D3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1427163"/>
            <a:ext cx="13843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4">
            <a:extLst>
              <a:ext uri="{FF2B5EF4-FFF2-40B4-BE49-F238E27FC236}">
                <a16:creationId xmlns:a16="http://schemas.microsoft.com/office/drawing/2014/main" id="{2900E7CE-9280-1943-BD11-632DA12C8D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4092575"/>
            <a:ext cx="3835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>
            <a:extLst>
              <a:ext uri="{FF2B5EF4-FFF2-40B4-BE49-F238E27FC236}">
                <a16:creationId xmlns:a16="http://schemas.microsoft.com/office/drawing/2014/main" id="{EA0B4508-1BA4-F14C-8C23-F21D48DDB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5981700"/>
            <a:ext cx="1562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A47456D4-5961-404C-B032-F3A145D21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Solve 2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2B1A191F-7F65-3D4D-96CE-60A75D6825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Simplify the rational expression</a:t>
            </a:r>
          </a:p>
          <a:p>
            <a:r>
              <a:rPr lang="en-US" altLang="en-US" dirty="0"/>
              <a:t>Solve the equation</a:t>
            </a:r>
          </a:p>
          <a:p>
            <a:pPr lvl="1"/>
            <a:r>
              <a:rPr lang="en-US" altLang="en-US" dirty="0"/>
              <a:t>Like an proportion</a:t>
            </a:r>
          </a:p>
          <a:p>
            <a:pPr lvl="1"/>
            <a:r>
              <a:rPr lang="en-US" altLang="en-US" dirty="0"/>
              <a:t>Find the LCD and multiply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2364BD0B-9FB1-5A46-AECE-C95563C79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71475"/>
            <a:ext cx="7772400" cy="768350"/>
          </a:xfrm>
        </p:spPr>
        <p:txBody>
          <a:bodyPr/>
          <a:lstStyle/>
          <a:p>
            <a:r>
              <a:rPr lang="en-US" altLang="en-US" dirty="0"/>
              <a:t>Example 2</a:t>
            </a:r>
          </a:p>
        </p:txBody>
      </p:sp>
      <p:sp>
        <p:nvSpPr>
          <p:cNvPr id="45058" name="Content Placeholder 2">
            <a:extLst>
              <a:ext uri="{FF2B5EF4-FFF2-40B4-BE49-F238E27FC236}">
                <a16:creationId xmlns:a16="http://schemas.microsoft.com/office/drawing/2014/main" id="{AC2C586F-6AF5-F64E-8E6F-9CAE7FEAA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17625"/>
            <a:ext cx="7772400" cy="4895850"/>
          </a:xfrm>
        </p:spPr>
        <p:txBody>
          <a:bodyPr/>
          <a:lstStyle/>
          <a:p>
            <a:r>
              <a:rPr lang="en-US" altLang="en-US" dirty="0"/>
              <a:t>   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Solution:</a:t>
            </a:r>
          </a:p>
          <a:p>
            <a:r>
              <a:rPr lang="en-US" altLang="en-US" dirty="0"/>
              <a:t>Simplify the right side</a:t>
            </a:r>
          </a:p>
          <a:p>
            <a:r>
              <a:rPr lang="en-US" altLang="en-US" dirty="0"/>
              <a:t>     </a:t>
            </a:r>
          </a:p>
          <a:p>
            <a:endParaRPr lang="en-US" altLang="en-US" dirty="0"/>
          </a:p>
          <a:p>
            <a:r>
              <a:rPr lang="en-US" altLang="en-US" dirty="0"/>
              <a:t>Solve the equation </a:t>
            </a:r>
          </a:p>
          <a:p>
            <a:r>
              <a:rPr lang="en-US" altLang="en-US" dirty="0"/>
              <a:t>7x </a:t>
            </a:r>
            <a:r>
              <a:rPr lang="mr-IN" altLang="en-US" dirty="0"/>
              <a:t>–</a:t>
            </a:r>
            <a:r>
              <a:rPr lang="en-US" altLang="en-US" dirty="0"/>
              <a:t> 4 = 9x - 20</a:t>
            </a:r>
          </a:p>
        </p:txBody>
      </p:sp>
      <p:pic>
        <p:nvPicPr>
          <p:cNvPr id="45059" name="Picture 3">
            <a:extLst>
              <a:ext uri="{FF2B5EF4-FFF2-40B4-BE49-F238E27FC236}">
                <a16:creationId xmlns:a16="http://schemas.microsoft.com/office/drawing/2014/main" id="{048AE7B5-94F1-B249-BBBB-87977E2E5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88" y="1317625"/>
            <a:ext cx="20701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4">
            <a:extLst>
              <a:ext uri="{FF2B5EF4-FFF2-40B4-BE49-F238E27FC236}">
                <a16:creationId xmlns:a16="http://schemas.microsoft.com/office/drawing/2014/main" id="{CC2AECBF-6FD9-AA42-952E-23551C0F5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88" y="3654425"/>
            <a:ext cx="23749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6E5B2FC5-FD8E-6B4E-A61A-329BD161E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9CE0B-40F3-6346-AED8-CAF2D56DD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/>
              <a:t> 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endParaRPr lang="en-US" dirty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endParaRPr lang="en-US" dirty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/>
              <a:t> 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endParaRPr lang="en-US" dirty="0"/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/>
              <a:t>   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marL="4572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     </a:t>
            </a:r>
          </a:p>
        </p:txBody>
      </p:sp>
      <p:pic>
        <p:nvPicPr>
          <p:cNvPr id="46083" name="Picture 3">
            <a:extLst>
              <a:ext uri="{FF2B5EF4-FFF2-40B4-BE49-F238E27FC236}">
                <a16:creationId xmlns:a16="http://schemas.microsoft.com/office/drawing/2014/main" id="{A59427AC-CA05-D24D-8EF3-F38256CB7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2251075"/>
            <a:ext cx="22352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4">
            <a:extLst>
              <a:ext uri="{FF2B5EF4-FFF2-40B4-BE49-F238E27FC236}">
                <a16:creationId xmlns:a16="http://schemas.microsoft.com/office/drawing/2014/main" id="{3E500860-03D6-8941-8C60-92EF0A4E4D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3697287"/>
            <a:ext cx="32893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5">
            <a:extLst>
              <a:ext uri="{FF2B5EF4-FFF2-40B4-BE49-F238E27FC236}">
                <a16:creationId xmlns:a16="http://schemas.microsoft.com/office/drawing/2014/main" id="{8C381ED5-3526-6241-8365-093520270B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4772819"/>
            <a:ext cx="13843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184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Blank Presentation</vt:lpstr>
      <vt:lpstr>Chapter 6 Section 6</vt:lpstr>
      <vt:lpstr>Definition</vt:lpstr>
      <vt:lpstr>Example</vt:lpstr>
      <vt:lpstr>Which is which?</vt:lpstr>
      <vt:lpstr>Solve 1</vt:lpstr>
      <vt:lpstr>Example</vt:lpstr>
      <vt:lpstr>Solve 2</vt:lpstr>
      <vt:lpstr>Example 2</vt:lpstr>
      <vt:lpstr>Try</vt:lpstr>
      <vt:lpstr>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109</cp:revision>
  <dcterms:created xsi:type="dcterms:W3CDTF">2010-04-27T21:18:35Z</dcterms:created>
  <dcterms:modified xsi:type="dcterms:W3CDTF">2019-08-25T19:47:48Z</dcterms:modified>
</cp:coreProperties>
</file>