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86" r:id="rId2"/>
    <p:sldId id="287" r:id="rId3"/>
    <p:sldId id="355" r:id="rId4"/>
    <p:sldId id="331" r:id="rId5"/>
    <p:sldId id="332" r:id="rId6"/>
    <p:sldId id="335" r:id="rId7"/>
    <p:sldId id="344" r:id="rId8"/>
    <p:sldId id="345" r:id="rId9"/>
    <p:sldId id="346" r:id="rId10"/>
    <p:sldId id="268" r:id="rId11"/>
    <p:sldId id="269" r:id="rId12"/>
    <p:sldId id="348" r:id="rId13"/>
    <p:sldId id="350" r:id="rId14"/>
    <p:sldId id="349" r:id="rId15"/>
    <p:sldId id="347" r:id="rId16"/>
    <p:sldId id="351" r:id="rId17"/>
    <p:sldId id="352" r:id="rId18"/>
    <p:sldId id="353" r:id="rId19"/>
    <p:sldId id="336" r:id="rId20"/>
    <p:sldId id="337" r:id="rId21"/>
    <p:sldId id="354" r:id="rId22"/>
    <p:sldId id="343" r:id="rId2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376"/>
    <p:restoredTop sz="94694"/>
  </p:normalViewPr>
  <p:slideViewPr>
    <p:cSldViewPr>
      <p:cViewPr varScale="1">
        <p:scale>
          <a:sx n="91" d="100"/>
          <a:sy n="91" d="100"/>
        </p:scale>
        <p:origin x="200" y="4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5" d="100"/>
        <a:sy n="155" d="100"/>
      </p:scale>
      <p:origin x="0" y="12824"/>
    </p:cViewPr>
  </p:sorterViewPr>
  <p:notesViewPr>
    <p:cSldViewPr>
      <p:cViewPr varScale="1">
        <p:scale>
          <a:sx n="108" d="100"/>
          <a:sy n="108" d="100"/>
        </p:scale>
        <p:origin x="-2400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image" Target="../media/image4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image" Target="../media/image4.e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image" Target="../media/image1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CD7F464-8264-BF4C-A13C-BA865AF0FCA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051FAA-B5A7-8C48-80F1-9E53AB9EE19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3070E64-A846-8D45-9B0B-6A498D3F9956}" type="datetimeFigureOut">
              <a:rPr lang="en-US" altLang="en-US"/>
              <a:pPr/>
              <a:t>8/9/19</a:t>
            </a:fld>
            <a:endParaRPr lang="en-US" alt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24860B-41A9-EC46-80FF-91BC7AE0587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C8EDFC-9044-AA4F-94E3-BCAFB0FD3F8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503F41F-CD60-2549-BDBB-FB96225D9DA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ED745CC-CE86-D144-A8F3-E90809ED0DE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B9B24BE-0BAB-8045-8FE3-7D74006E903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4D2F471-F6FA-DC4D-8B18-57672852107D}" type="datetimeFigureOut">
              <a:rPr lang="en-US" altLang="en-US"/>
              <a:pPr/>
              <a:t>8/9/19</a:t>
            </a:fld>
            <a:endParaRPr lang="en-US" altLang="en-US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FF947631-7213-6746-B9B6-88F191A8BDE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CFDF3009-563F-114D-8FE2-4A780CD387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B98CFE-7815-9343-83F6-56A6E45E568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9069B8-85C9-2142-A9DC-B2AA69A5F6D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644AC4A-E9F3-DD46-8432-8E05E3BD78E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06AE001-BE28-AF4E-AD3E-61A89598E0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A4E0AA9-D540-3A4B-B813-5C720453D7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4D573F5-3E8A-9E46-BE8F-BCB1A867D2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59858E-E257-F147-B46E-4ED0398D0EB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26053884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6CC6B99-F213-9145-9B27-AF79392E2B3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564570-000F-1547-A947-025B6E81D7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F42B336-0AC3-DA41-AE68-EBDA192765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D90CDD-81AC-0E41-8ABC-1192983D770A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97824319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886E498-9767-7F41-B119-057A5A80B9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EE6CE53-E1E2-BA42-8B03-E7AE5BC533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FE65842-87C0-EC47-8E5C-5292F77180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E57886-E09D-5A45-8A87-282B2F8A82ED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2803444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068C0AE-FB5C-E24E-B6CC-9A039128F3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368059A-1FC8-A349-BB4D-3958B6E5A63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F41687D-B9CA-4646-B6D4-F1BDC244EA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B8D6C3-FE2C-FF47-8241-B6EA8262029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4220485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F6A9C5E-F3F3-E245-8F54-4B0841A678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7DE7D2D-6CED-0747-9B06-6421680694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889DFBF-DDA7-1F44-92AD-EE6D43D458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830EE8-FBC7-364B-A4BA-CB695026172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2152229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4A96F75-905C-4143-BAFA-887B75C811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B1427F8-BF20-DA4A-A69E-87D1759411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54CB8D9-083D-A045-8545-776779DE5B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F6C1AE-03E0-F54C-94F2-AF2F1A69C052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3896471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54B6DD7-DB2E-324D-86B8-15A91382B9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6B039DD-E3A9-BE48-AD91-42A16AC462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5B9A73D-6A90-9645-898D-7001312A818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EA29DA-A282-5A4F-BCCF-140F82190F7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24093837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51F898D-803B-F941-806D-CC5538DDB6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6E832C3-722E-4F4F-ADAA-53E46D7324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9ABA650-E040-B04C-9416-C02632591E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BD4714-F7F4-8A4C-81E7-E54A51E38B1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71226927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2A4C454-383E-0A4A-9165-45F155784F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B18D553-6B15-1B40-8958-D5C66A9584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99F59B1-8EE5-7645-B9EC-956FAFFD40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679977-8B24-334C-AE59-1BF50EA69FF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126082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58693E4-A541-6C41-89F6-C857367B454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F475F41-297B-5144-9306-AE96CF7F08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911FD1C-CC2B-4840-BFB3-56FA0F969A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D6B723-D90C-3248-8F86-2D8034B7A44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33938718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FF29DD5-69CB-6546-B8A5-E55782ED5B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C01C627-BAFF-0D48-A1E2-12380453D7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70720AE-2F31-B74A-892F-E8DE87B126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AA554E-F324-CE41-B8E5-48C78B01D5A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20038100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A34A548-7666-4A4A-93C5-6B41D3635E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F204365-C621-FE44-BBA8-A562DE73EF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675545B-C19C-694C-A6D3-A9CA1318D26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A49B583-BE4D-204F-AF39-37031048FF8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1FA0B6C-A12C-8142-8CB3-12488DE8F4A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DEC49AB-22AF-7749-8B78-3C69E80D786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oleObject" Target="../embeddings/oleObject5.bin"/><Relationship Id="rId7" Type="http://schemas.openxmlformats.org/officeDocument/2006/relationships/image" Target="../media/image7.emf"/><Relationship Id="rId12" Type="http://schemas.openxmlformats.org/officeDocument/2006/relationships/image" Target="../media/image12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6.emf"/><Relationship Id="rId11" Type="http://schemas.openxmlformats.org/officeDocument/2006/relationships/image" Target="../media/image11.emf"/><Relationship Id="rId5" Type="http://schemas.openxmlformats.org/officeDocument/2006/relationships/image" Target="../media/image5.emf"/><Relationship Id="rId10" Type="http://schemas.openxmlformats.org/officeDocument/2006/relationships/image" Target="../media/image10.emf"/><Relationship Id="rId4" Type="http://schemas.openxmlformats.org/officeDocument/2006/relationships/image" Target="../media/image4.emf"/><Relationship Id="rId9" Type="http://schemas.openxmlformats.org/officeDocument/2006/relationships/image" Target="../media/image9.e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e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3.e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4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e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3.e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e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6.e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5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>
            <a:extLst>
              <a:ext uri="{FF2B5EF4-FFF2-40B4-BE49-F238E27FC236}">
                <a16:creationId xmlns:a16="http://schemas.microsoft.com/office/drawing/2014/main" id="{5A981F51-CD40-5A4D-A64F-EEB415630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Check 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81EB5F-83AE-E048-8A17-3D4313799D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altLang="en-US" dirty="0"/>
              <a:t>Solve the compound inequality.  Express the solution in interval notation</a:t>
            </a:r>
          </a:p>
          <a:p>
            <a:pPr marL="0" indent="0">
              <a:buFontTx/>
              <a:buAutoNum type="alphaLcParenR"/>
            </a:pPr>
            <a:r>
              <a:rPr lang="en-US" altLang="en-US" dirty="0"/>
              <a:t>  5x &lt; 20 and 3x &gt; -18</a:t>
            </a:r>
          </a:p>
          <a:p>
            <a:pPr marL="0" indent="0">
              <a:buFontTx/>
              <a:buAutoNum type="alphaLcParenR"/>
            </a:pPr>
            <a:endParaRPr lang="en-US" altLang="en-US" dirty="0"/>
          </a:p>
          <a:p>
            <a:pPr marL="0" indent="0">
              <a:buFontTx/>
              <a:buAutoNum type="alphaLcParenR"/>
            </a:pPr>
            <a:r>
              <a:rPr lang="en-US" altLang="en-US" dirty="0"/>
              <a:t>-2x + 5 &gt; 7 or 3x + 10 &gt; 2x</a:t>
            </a:r>
          </a:p>
        </p:txBody>
      </p:sp>
    </p:spTree>
    <p:extLst>
      <p:ext uri="{BB962C8B-B14F-4D97-AF65-F5344CB8AC3E}">
        <p14:creationId xmlns:p14="http://schemas.microsoft.com/office/powerpoint/2010/main" val="558570616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>
            <a:extLst>
              <a:ext uri="{FF2B5EF4-FFF2-40B4-BE49-F238E27FC236}">
                <a16:creationId xmlns:a16="http://schemas.microsoft.com/office/drawing/2014/main" id="{941F0AE6-4273-3D4B-96C6-2D49B8554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19100"/>
            <a:ext cx="7772400" cy="727075"/>
          </a:xfrm>
        </p:spPr>
        <p:txBody>
          <a:bodyPr/>
          <a:lstStyle/>
          <a:p>
            <a:r>
              <a:rPr lang="en-US" altLang="en-US"/>
              <a:t>Example</a:t>
            </a:r>
          </a:p>
        </p:txBody>
      </p:sp>
      <p:sp>
        <p:nvSpPr>
          <p:cNvPr id="25602" name="Content Placeholder 2">
            <a:extLst>
              <a:ext uri="{FF2B5EF4-FFF2-40B4-BE49-F238E27FC236}">
                <a16:creationId xmlns:a16="http://schemas.microsoft.com/office/drawing/2014/main" id="{247B443A-0F5D-8F48-AF3D-921C0BB197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46200"/>
            <a:ext cx="7772400" cy="4959350"/>
          </a:xfrm>
        </p:spPr>
        <p:txBody>
          <a:bodyPr/>
          <a:lstStyle/>
          <a:p>
            <a:endParaRPr lang="en-US" altLang="en-US"/>
          </a:p>
          <a:p>
            <a:r>
              <a:rPr lang="en-US" altLang="en-US"/>
              <a:t> sum  11, product 24</a:t>
            </a:r>
          </a:p>
          <a:p>
            <a:r>
              <a:rPr lang="en-US" altLang="en-US"/>
              <a:t>Numbers are 3, 8</a:t>
            </a:r>
          </a:p>
          <a:p>
            <a:endParaRPr lang="en-US" altLang="en-US"/>
          </a:p>
          <a:p>
            <a:endParaRPr lang="en-US" altLang="en-US"/>
          </a:p>
          <a:p>
            <a:r>
              <a:rPr lang="en-US" altLang="en-US"/>
              <a:t>Common factors</a:t>
            </a:r>
          </a:p>
        </p:txBody>
      </p:sp>
      <p:graphicFrame>
        <p:nvGraphicFramePr>
          <p:cNvPr id="25603" name="Object 3">
            <a:extLst>
              <a:ext uri="{FF2B5EF4-FFF2-40B4-BE49-F238E27FC236}">
                <a16:creationId xmlns:a16="http://schemas.microsoft.com/office/drawing/2014/main" id="{B831EBE3-F8DD-BC40-94AF-6D257A9258A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95400" y="1536700"/>
          <a:ext cx="20320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85" name="Equation" r:id="rId3" imgW="2032000" imgH="406400" progId="Equation.DSMT4">
                  <p:embed/>
                </p:oleObj>
              </mc:Choice>
              <mc:Fallback>
                <p:oleObj name="Equation" r:id="rId3" imgW="2032000" imgH="406400" progId="Equation.DSMT4">
                  <p:embed/>
                  <p:pic>
                    <p:nvPicPr>
                      <p:cNvPr id="25603" name="Object 3">
                        <a:extLst>
                          <a:ext uri="{FF2B5EF4-FFF2-40B4-BE49-F238E27FC236}">
                            <a16:creationId xmlns:a16="http://schemas.microsoft.com/office/drawing/2014/main" id="{B831EBE3-F8DD-BC40-94AF-6D257A9258A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1536700"/>
                        <a:ext cx="20320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A7EF164-00D7-B543-BAB8-8ED881833FE4}"/>
              </a:ext>
            </a:extLst>
          </p:cNvPr>
          <p:cNvGraphicFramePr>
            <a:graphicFrameLocks noGrp="1"/>
          </p:cNvGraphicFramePr>
          <p:nvPr/>
        </p:nvGraphicFramePr>
        <p:xfrm>
          <a:off x="2438400" y="3125788"/>
          <a:ext cx="1981199" cy="1219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5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25620" name="Picture 8">
            <a:extLst>
              <a:ext uri="{FF2B5EF4-FFF2-40B4-BE49-F238E27FC236}">
                <a16:creationId xmlns:a16="http://schemas.microsoft.com/office/drawing/2014/main" id="{290799D9-E3EB-4D4A-A5B9-EC8BA252BBE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2950" y="3470275"/>
            <a:ext cx="444500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21" name="Picture 9">
            <a:extLst>
              <a:ext uri="{FF2B5EF4-FFF2-40B4-BE49-F238E27FC236}">
                <a16:creationId xmlns:a16="http://schemas.microsoft.com/office/drawing/2014/main" id="{15855FB0-6FEE-FD44-B82F-3A89D11CE87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9700" y="3546475"/>
            <a:ext cx="3556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22" name="Picture 10">
            <a:extLst>
              <a:ext uri="{FF2B5EF4-FFF2-40B4-BE49-F238E27FC236}">
                <a16:creationId xmlns:a16="http://schemas.microsoft.com/office/drawing/2014/main" id="{E77AC3AF-DE16-B14E-894E-451CA8AA344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1050" y="4003675"/>
            <a:ext cx="3683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23" name="Picture 11">
            <a:extLst>
              <a:ext uri="{FF2B5EF4-FFF2-40B4-BE49-F238E27FC236}">
                <a16:creationId xmlns:a16="http://schemas.microsoft.com/office/drawing/2014/main" id="{FB629AE2-EDDE-5D46-A32E-25AFD1703B6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7000" y="4003675"/>
            <a:ext cx="3302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09FFC210-AC2E-0B44-9647-28F2C0748D80}"/>
              </a:ext>
            </a:extLst>
          </p:cNvPr>
          <p:cNvGraphicFramePr>
            <a:graphicFrameLocks noGrp="1"/>
          </p:cNvGraphicFramePr>
          <p:nvPr/>
        </p:nvGraphicFramePr>
        <p:xfrm>
          <a:off x="2514600" y="4965700"/>
          <a:ext cx="1981199" cy="1219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5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25640" name="Picture 13">
            <a:extLst>
              <a:ext uri="{FF2B5EF4-FFF2-40B4-BE49-F238E27FC236}">
                <a16:creationId xmlns:a16="http://schemas.microsoft.com/office/drawing/2014/main" id="{00E21434-2023-0C4C-9268-886CC51F6AD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5372100"/>
            <a:ext cx="444500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41" name="Picture 14">
            <a:extLst>
              <a:ext uri="{FF2B5EF4-FFF2-40B4-BE49-F238E27FC236}">
                <a16:creationId xmlns:a16="http://schemas.microsoft.com/office/drawing/2014/main" id="{BBCB41B3-D062-0941-AD7F-A1572D3E629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5842000"/>
            <a:ext cx="3556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42" name="Picture 15">
            <a:extLst>
              <a:ext uri="{FF2B5EF4-FFF2-40B4-BE49-F238E27FC236}">
                <a16:creationId xmlns:a16="http://schemas.microsoft.com/office/drawing/2014/main" id="{C4B33FEB-D625-E34B-A586-65D2A8D6341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5854700"/>
            <a:ext cx="3683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43" name="Picture 16">
            <a:extLst>
              <a:ext uri="{FF2B5EF4-FFF2-40B4-BE49-F238E27FC236}">
                <a16:creationId xmlns:a16="http://schemas.microsoft.com/office/drawing/2014/main" id="{731BE242-327F-C742-9F38-CB165DFD71A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5462588"/>
            <a:ext cx="3302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44" name="Picture 17">
            <a:extLst>
              <a:ext uri="{FF2B5EF4-FFF2-40B4-BE49-F238E27FC236}">
                <a16:creationId xmlns:a16="http://schemas.microsoft.com/office/drawing/2014/main" id="{CB74A542-2F73-E546-9518-A431BC061B8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0500" y="5487988"/>
            <a:ext cx="203200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45" name="Picture 18">
            <a:extLst>
              <a:ext uri="{FF2B5EF4-FFF2-40B4-BE49-F238E27FC236}">
                <a16:creationId xmlns:a16="http://schemas.microsoft.com/office/drawing/2014/main" id="{2A788ACE-F961-F946-B7FC-6E1F8DFAE00B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1050" y="5032375"/>
            <a:ext cx="3556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46" name="Picture 19">
            <a:extLst>
              <a:ext uri="{FF2B5EF4-FFF2-40B4-BE49-F238E27FC236}">
                <a16:creationId xmlns:a16="http://schemas.microsoft.com/office/drawing/2014/main" id="{06599D78-7705-8841-B474-CF97C50F464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5835650"/>
            <a:ext cx="2032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47" name="Picture 20">
            <a:extLst>
              <a:ext uri="{FF2B5EF4-FFF2-40B4-BE49-F238E27FC236}">
                <a16:creationId xmlns:a16="http://schemas.microsoft.com/office/drawing/2014/main" id="{4E011461-D1C5-D240-82CD-61ACF690258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3200" y="5041900"/>
            <a:ext cx="1778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2460798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>
            <a:extLst>
              <a:ext uri="{FF2B5EF4-FFF2-40B4-BE49-F238E27FC236}">
                <a16:creationId xmlns:a16="http://schemas.microsoft.com/office/drawing/2014/main" id="{1C2568E2-D7E5-F34C-AF7B-EC69EB727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Factor</a:t>
            </a:r>
            <a:endParaRPr lang="en-US" altLang="en-US"/>
          </a:p>
        </p:txBody>
      </p:sp>
      <p:sp>
        <p:nvSpPr>
          <p:cNvPr id="26626" name="Content Placeholder 2">
            <a:extLst>
              <a:ext uri="{FF2B5EF4-FFF2-40B4-BE49-F238E27FC236}">
                <a16:creationId xmlns:a16="http://schemas.microsoft.com/office/drawing/2014/main" id="{B290DEEC-C77E-5B4F-AF84-870E85CADF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altLang="en-US"/>
              <a:t>h)    </a:t>
            </a:r>
          </a:p>
          <a:p>
            <a:pPr marL="0" indent="0">
              <a:buFontTx/>
              <a:buNone/>
            </a:pPr>
            <a:endParaRPr lang="en-US" altLang="en-US"/>
          </a:p>
          <a:p>
            <a:pPr marL="0" indent="0">
              <a:buFontTx/>
              <a:buNone/>
            </a:pPr>
            <a:r>
              <a:rPr lang="en-US" altLang="en-US"/>
              <a:t>i)   </a:t>
            </a:r>
          </a:p>
          <a:p>
            <a:pPr marL="0" indent="0">
              <a:buFontTx/>
              <a:buNone/>
            </a:pPr>
            <a:endParaRPr lang="en-US" altLang="en-US"/>
          </a:p>
          <a:p>
            <a:pPr marL="0" indent="0">
              <a:buFontTx/>
              <a:buNone/>
            </a:pPr>
            <a:r>
              <a:rPr lang="en-US" altLang="en-US"/>
              <a:t>j)    </a:t>
            </a:r>
          </a:p>
        </p:txBody>
      </p:sp>
      <p:graphicFrame>
        <p:nvGraphicFramePr>
          <p:cNvPr id="26627" name="Object 3">
            <a:extLst>
              <a:ext uri="{FF2B5EF4-FFF2-40B4-BE49-F238E27FC236}">
                <a16:creationId xmlns:a16="http://schemas.microsoft.com/office/drawing/2014/main" id="{6FD4C351-6044-9B4B-9121-C00D1F983ED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354138" y="2057400"/>
          <a:ext cx="20320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09" name="Equation" r:id="rId3" imgW="2032000" imgH="406400" progId="Equation.DSMT4">
                  <p:embed/>
                </p:oleObj>
              </mc:Choice>
              <mc:Fallback>
                <p:oleObj name="Equation" r:id="rId3" imgW="2032000" imgH="406400" progId="Equation.DSMT4">
                  <p:embed/>
                  <p:pic>
                    <p:nvPicPr>
                      <p:cNvPr id="26627" name="Object 3">
                        <a:extLst>
                          <a:ext uri="{FF2B5EF4-FFF2-40B4-BE49-F238E27FC236}">
                            <a16:creationId xmlns:a16="http://schemas.microsoft.com/office/drawing/2014/main" id="{6FD4C351-6044-9B4B-9121-C00D1F983ED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4138" y="2057400"/>
                        <a:ext cx="20320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8" name="Object 4">
            <a:extLst>
              <a:ext uri="{FF2B5EF4-FFF2-40B4-BE49-F238E27FC236}">
                <a16:creationId xmlns:a16="http://schemas.microsoft.com/office/drawing/2014/main" id="{04A8609A-A2E2-134E-94E6-631F67A2045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95400" y="3200400"/>
          <a:ext cx="17653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0" name="Equation" r:id="rId5" imgW="1765300" imgH="482600" progId="Equation.DSMT4">
                  <p:embed/>
                </p:oleObj>
              </mc:Choice>
              <mc:Fallback>
                <p:oleObj name="Equation" r:id="rId5" imgW="1765300" imgH="482600" progId="Equation.DSMT4">
                  <p:embed/>
                  <p:pic>
                    <p:nvPicPr>
                      <p:cNvPr id="26628" name="Object 4">
                        <a:extLst>
                          <a:ext uri="{FF2B5EF4-FFF2-40B4-BE49-F238E27FC236}">
                            <a16:creationId xmlns:a16="http://schemas.microsoft.com/office/drawing/2014/main" id="{04A8609A-A2E2-134E-94E6-631F67A2045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200400"/>
                        <a:ext cx="1765300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9" name="Object 5">
            <a:extLst>
              <a:ext uri="{FF2B5EF4-FFF2-40B4-BE49-F238E27FC236}">
                <a16:creationId xmlns:a16="http://schemas.microsoft.com/office/drawing/2014/main" id="{A2EE04F2-7D6E-D547-8296-64B09296C5A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371600" y="4419600"/>
          <a:ext cx="22987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1" name="Equation" r:id="rId7" imgW="2298700" imgH="406400" progId="Equation.DSMT4">
                  <p:embed/>
                </p:oleObj>
              </mc:Choice>
              <mc:Fallback>
                <p:oleObj name="Equation" r:id="rId7" imgW="2298700" imgH="406400" progId="Equation.DSMT4">
                  <p:embed/>
                  <p:pic>
                    <p:nvPicPr>
                      <p:cNvPr id="26629" name="Object 5">
                        <a:extLst>
                          <a:ext uri="{FF2B5EF4-FFF2-40B4-BE49-F238E27FC236}">
                            <a16:creationId xmlns:a16="http://schemas.microsoft.com/office/drawing/2014/main" id="{A2EE04F2-7D6E-D547-8296-64B09296C5A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4419600"/>
                        <a:ext cx="22987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3135280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B25C1-FDD5-DC44-B0CD-46BB5980F77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609600"/>
            <a:ext cx="7772400" cy="1143000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25383141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1B93A-BFE9-3249-B9FF-EF49DC37E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 2x</a:t>
            </a:r>
            <a:r>
              <a:rPr lang="en-US" baseline="30000" dirty="0"/>
              <a:t>2</a:t>
            </a:r>
            <a:r>
              <a:rPr lang="en-US" dirty="0"/>
              <a:t> + 11x+12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60168-C511-834B-950D-E3B07CE4F8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Grouping</a:t>
            </a:r>
          </a:p>
          <a:p>
            <a:r>
              <a:rPr lang="en-US" dirty="0"/>
              <a:t>Sum is 11, product is 24</a:t>
            </a:r>
          </a:p>
          <a:p>
            <a:r>
              <a:rPr lang="en-US" dirty="0"/>
              <a:t>Two number are 3 and 8</a:t>
            </a:r>
          </a:p>
          <a:p>
            <a:r>
              <a:rPr lang="en-US" dirty="0"/>
              <a:t>Rewrite the middle (linear) term using the two numbers.</a:t>
            </a:r>
          </a:p>
          <a:p>
            <a:r>
              <a:rPr lang="en-US" dirty="0"/>
              <a:t> 2x</a:t>
            </a:r>
            <a:r>
              <a:rPr lang="en-US" baseline="30000" dirty="0"/>
              <a:t>2</a:t>
            </a:r>
            <a:r>
              <a:rPr lang="en-US" dirty="0"/>
              <a:t> + </a:t>
            </a:r>
            <a:r>
              <a:rPr lang="en-US" b="1" dirty="0"/>
              <a:t>3x + 8x </a:t>
            </a:r>
            <a:r>
              <a:rPr lang="en-US" dirty="0"/>
              <a:t>+12</a:t>
            </a:r>
          </a:p>
          <a:p>
            <a:r>
              <a:rPr lang="en-US" dirty="0"/>
              <a:t>Factor by groups.</a:t>
            </a:r>
          </a:p>
        </p:txBody>
      </p:sp>
    </p:spTree>
    <p:extLst>
      <p:ext uri="{BB962C8B-B14F-4D97-AF65-F5344CB8AC3E}">
        <p14:creationId xmlns:p14="http://schemas.microsoft.com/office/powerpoint/2010/main" val="4291911962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C9203D-8075-C847-8CCE-B23593284C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23A77D-78F7-5F4E-A76B-49E1FF421C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2x</a:t>
            </a:r>
            <a:r>
              <a:rPr lang="en-US" baseline="30000" dirty="0"/>
              <a:t>2</a:t>
            </a:r>
            <a:r>
              <a:rPr lang="en-US" dirty="0"/>
              <a:t> + </a:t>
            </a:r>
            <a:r>
              <a:rPr lang="en-US" b="1" dirty="0"/>
              <a:t>3x + 8x </a:t>
            </a:r>
            <a:r>
              <a:rPr lang="en-US" dirty="0"/>
              <a:t>+12</a:t>
            </a:r>
          </a:p>
          <a:p>
            <a:r>
              <a:rPr lang="en-US" dirty="0"/>
              <a:t>Factor by groups</a:t>
            </a:r>
          </a:p>
          <a:p>
            <a:r>
              <a:rPr lang="en-US" dirty="0"/>
              <a:t>(2x</a:t>
            </a:r>
            <a:r>
              <a:rPr lang="en-US" baseline="30000" dirty="0"/>
              <a:t>2</a:t>
            </a:r>
            <a:r>
              <a:rPr lang="en-US" dirty="0"/>
              <a:t> + </a:t>
            </a:r>
            <a:r>
              <a:rPr lang="en-US" b="1" dirty="0"/>
              <a:t>3x) + (8x </a:t>
            </a:r>
            <a:r>
              <a:rPr lang="en-US" dirty="0"/>
              <a:t>+12) </a:t>
            </a:r>
          </a:p>
          <a:p>
            <a:r>
              <a:rPr lang="en-US" dirty="0"/>
              <a:t>Common factor</a:t>
            </a:r>
          </a:p>
          <a:p>
            <a:r>
              <a:rPr lang="en-US" dirty="0"/>
              <a:t> x(2x + 3) + 4(2x  + 3)</a:t>
            </a:r>
          </a:p>
          <a:p>
            <a:r>
              <a:rPr lang="en-US" dirty="0"/>
              <a:t>(2x + 3)(x + 4)</a:t>
            </a:r>
          </a:p>
        </p:txBody>
      </p:sp>
    </p:spTree>
    <p:extLst>
      <p:ext uri="{BB962C8B-B14F-4D97-AF65-F5344CB8AC3E}">
        <p14:creationId xmlns:p14="http://schemas.microsoft.com/office/powerpoint/2010/main" val="2776360978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1223264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B7D07A-18ED-984A-93E1-218FC6D15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B6579D-16BF-8C4A-AE5C-9C0F99642C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Factor: 3x</a:t>
            </a:r>
            <a:r>
              <a:rPr lang="en-US" baseline="30000" dirty="0"/>
              <a:t>2</a:t>
            </a:r>
            <a:r>
              <a:rPr lang="en-US" dirty="0"/>
              <a:t> + 8x + 5</a:t>
            </a:r>
          </a:p>
        </p:txBody>
      </p:sp>
    </p:spTree>
    <p:extLst>
      <p:ext uri="{BB962C8B-B14F-4D97-AF65-F5344CB8AC3E}">
        <p14:creationId xmlns:p14="http://schemas.microsoft.com/office/powerpoint/2010/main" val="2395964036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9BA61-E4CF-D24B-944B-95338C096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Look at this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C4CED0-3B47-2447-B79B-3423565FDB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Factor: 3x</a:t>
            </a:r>
            <a:r>
              <a:rPr lang="en-US" baseline="30000" dirty="0"/>
              <a:t>2</a:t>
            </a:r>
            <a:r>
              <a:rPr lang="en-US" dirty="0"/>
              <a:t> + 3x – 18</a:t>
            </a:r>
          </a:p>
          <a:p>
            <a:endParaRPr lang="en-US" dirty="0"/>
          </a:p>
          <a:p>
            <a:r>
              <a:rPr lang="en-US" dirty="0"/>
              <a:t>Note:  Find the common factor first.</a:t>
            </a:r>
          </a:p>
        </p:txBody>
      </p:sp>
    </p:spTree>
    <p:extLst>
      <p:ext uri="{BB962C8B-B14F-4D97-AF65-F5344CB8AC3E}">
        <p14:creationId xmlns:p14="http://schemas.microsoft.com/office/powerpoint/2010/main" val="205232298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492EA-52D4-4A4B-AA13-36DA885A7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 paper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E1119F-0084-6146-B79A-EB7AC09B44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Factor: 3x</a:t>
            </a:r>
            <a:r>
              <a:rPr lang="en-US" baseline="30000" dirty="0"/>
              <a:t>2</a:t>
            </a:r>
            <a:r>
              <a:rPr lang="en-US" dirty="0"/>
              <a:t> + 3x – 18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423095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>
            <a:extLst>
              <a:ext uri="{FF2B5EF4-FFF2-40B4-BE49-F238E27FC236}">
                <a16:creationId xmlns:a16="http://schemas.microsoft.com/office/drawing/2014/main" id="{8447579D-6D02-AA41-A12B-084B6F8B1E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Factor</a:t>
            </a:r>
            <a:endParaRPr lang="en-US" altLang="en-US" dirty="0"/>
          </a:p>
        </p:txBody>
      </p:sp>
      <p:sp>
        <p:nvSpPr>
          <p:cNvPr id="35842" name="Content Placeholder 2">
            <a:extLst>
              <a:ext uri="{FF2B5EF4-FFF2-40B4-BE49-F238E27FC236}">
                <a16:creationId xmlns:a16="http://schemas.microsoft.com/office/drawing/2014/main" id="{CD39046D-07CE-9849-9401-331CC62421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altLang="en-US" dirty="0"/>
              <a:t>e)   </a:t>
            </a:r>
          </a:p>
          <a:p>
            <a:pPr marL="0" indent="0">
              <a:buFontTx/>
              <a:buNone/>
            </a:pPr>
            <a:endParaRPr lang="en-US" altLang="en-US" dirty="0"/>
          </a:p>
          <a:p>
            <a:pPr marL="0" indent="0">
              <a:buFontTx/>
              <a:buNone/>
            </a:pPr>
            <a:r>
              <a:rPr lang="en-US" altLang="en-US" dirty="0"/>
              <a:t>f)   </a:t>
            </a:r>
          </a:p>
          <a:p>
            <a:pPr marL="0" indent="0">
              <a:buFontTx/>
              <a:buNone/>
            </a:pPr>
            <a:endParaRPr lang="en-US" altLang="en-US" dirty="0"/>
          </a:p>
          <a:p>
            <a:pPr marL="0" indent="0">
              <a:buFontTx/>
              <a:buNone/>
            </a:pPr>
            <a:r>
              <a:rPr lang="en-US" altLang="en-US" dirty="0"/>
              <a:t>g)    </a:t>
            </a:r>
          </a:p>
        </p:txBody>
      </p:sp>
      <p:graphicFrame>
        <p:nvGraphicFramePr>
          <p:cNvPr id="35843" name="Object 3">
            <a:extLst>
              <a:ext uri="{FF2B5EF4-FFF2-40B4-BE49-F238E27FC236}">
                <a16:creationId xmlns:a16="http://schemas.microsoft.com/office/drawing/2014/main" id="{BD60B5F2-37E1-0443-A868-1D74E8C3FB8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95400" y="2057400"/>
          <a:ext cx="20320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70" name="Equation" r:id="rId3" imgW="2032000" imgH="406400" progId="Equation.DSMT4">
                  <p:embed/>
                </p:oleObj>
              </mc:Choice>
              <mc:Fallback>
                <p:oleObj name="Equation" r:id="rId3" imgW="2032000" imgH="4064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057400"/>
                        <a:ext cx="20320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4" name="Object 4">
            <a:extLst>
              <a:ext uri="{FF2B5EF4-FFF2-40B4-BE49-F238E27FC236}">
                <a16:creationId xmlns:a16="http://schemas.microsoft.com/office/drawing/2014/main" id="{E3D2090C-A63B-9544-B16D-E8E3B0ABAD0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95400" y="3200400"/>
          <a:ext cx="17653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71" name="Equation" r:id="rId5" imgW="1765300" imgH="482600" progId="Equation.DSMT4">
                  <p:embed/>
                </p:oleObj>
              </mc:Choice>
              <mc:Fallback>
                <p:oleObj name="Equation" r:id="rId5" imgW="1765300" imgH="482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200400"/>
                        <a:ext cx="1765300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5" name="Object 5">
            <a:extLst>
              <a:ext uri="{FF2B5EF4-FFF2-40B4-BE49-F238E27FC236}">
                <a16:creationId xmlns:a16="http://schemas.microsoft.com/office/drawing/2014/main" id="{0602E98B-8AB3-0149-8B28-060C8337B57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371600" y="4419600"/>
          <a:ext cx="22987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72" name="Equation" r:id="rId7" imgW="2298700" imgH="406400" progId="Equation.DSMT4">
                  <p:embed/>
                </p:oleObj>
              </mc:Choice>
              <mc:Fallback>
                <p:oleObj name="Equation" r:id="rId7" imgW="2298700" imgH="4064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4419600"/>
                        <a:ext cx="22987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1">
            <a:extLst>
              <a:ext uri="{FF2B5EF4-FFF2-40B4-BE49-F238E27FC236}">
                <a16:creationId xmlns:a16="http://schemas.microsoft.com/office/drawing/2014/main" id="{780FA5EF-9F89-7145-B3B9-91034CC71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Graph the solution set</a:t>
            </a:r>
          </a:p>
        </p:txBody>
      </p:sp>
      <p:sp>
        <p:nvSpPr>
          <p:cNvPr id="44034" name="Content Placeholder 2">
            <a:extLst>
              <a:ext uri="{FF2B5EF4-FFF2-40B4-BE49-F238E27FC236}">
                <a16:creationId xmlns:a16="http://schemas.microsoft.com/office/drawing/2014/main" id="{852C4A5B-3B03-C24E-AB3F-86C5C55A9A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spcBef>
                <a:spcPct val="0"/>
              </a:spcBef>
              <a:buFontTx/>
              <a:buAutoNum type="alphaLcParenR" startAt="3"/>
            </a:pPr>
            <a:r>
              <a:rPr lang="en-US" altLang="en-US" dirty="0"/>
              <a:t>| x + 3 | &gt; 1</a:t>
            </a:r>
          </a:p>
          <a:p>
            <a:pPr marL="514350" indent="-514350" eaLnBrk="1" hangingPunct="1">
              <a:spcBef>
                <a:spcPct val="0"/>
              </a:spcBef>
              <a:buFontTx/>
              <a:buAutoNum type="alphaLcParenR" startAt="3"/>
            </a:pPr>
            <a:endParaRPr lang="en-US" altLang="en-US" dirty="0"/>
          </a:p>
          <a:p>
            <a:pPr marL="514350" indent="-514350" eaLnBrk="1" hangingPunct="1">
              <a:spcBef>
                <a:spcPct val="0"/>
              </a:spcBef>
              <a:buFontTx/>
              <a:buAutoNum type="alphaLcParenR" startAt="3"/>
            </a:pPr>
            <a:r>
              <a:rPr lang="en-US" altLang="en-US" dirty="0"/>
              <a:t>|2x </a:t>
            </a:r>
            <a:r>
              <a:rPr lang="mr-IN" altLang="en-US" dirty="0"/>
              <a:t>–</a:t>
            </a:r>
            <a:r>
              <a:rPr lang="en-US" altLang="en-US" dirty="0"/>
              <a:t> 3 | = 11</a:t>
            </a:r>
          </a:p>
        </p:txBody>
      </p:sp>
    </p:spTree>
    <p:extLst>
      <p:ext uri="{BB962C8B-B14F-4D97-AF65-F5344CB8AC3E}">
        <p14:creationId xmlns:p14="http://schemas.microsoft.com/office/powerpoint/2010/main" val="3294771170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>
            <a:extLst>
              <a:ext uri="{FF2B5EF4-FFF2-40B4-BE49-F238E27FC236}">
                <a16:creationId xmlns:a16="http://schemas.microsoft.com/office/drawing/2014/main" id="{CA092710-37F2-644C-AA8F-123CD3A4EA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Factor</a:t>
            </a:r>
            <a:endParaRPr lang="en-US" altLang="en-US" dirty="0"/>
          </a:p>
        </p:txBody>
      </p:sp>
      <p:sp>
        <p:nvSpPr>
          <p:cNvPr id="36866" name="Content Placeholder 2">
            <a:extLst>
              <a:ext uri="{FF2B5EF4-FFF2-40B4-BE49-F238E27FC236}">
                <a16:creationId xmlns:a16="http://schemas.microsoft.com/office/drawing/2014/main" id="{C723AA99-E68B-6147-A945-F334D69057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altLang="ja-JP" dirty="0"/>
              <a:t>h)</a:t>
            </a:r>
            <a:r>
              <a:rPr lang="ja-JP" altLang="en-US"/>
              <a:t>   </a:t>
            </a:r>
            <a:endParaRPr lang="en-US" altLang="ja-JP" dirty="0"/>
          </a:p>
          <a:p>
            <a:pPr marL="0" indent="0">
              <a:buFontTx/>
              <a:buNone/>
            </a:pPr>
            <a:endParaRPr lang="en-US" altLang="en-US" dirty="0"/>
          </a:p>
          <a:p>
            <a:pPr marL="0" indent="0">
              <a:buFontTx/>
              <a:buNone/>
            </a:pPr>
            <a:r>
              <a:rPr lang="ja-JP" altLang="en-US"/>
              <a:t>i</a:t>
            </a:r>
            <a:r>
              <a:rPr lang="en-US" altLang="ja-JP" dirty="0"/>
              <a:t>)</a:t>
            </a:r>
            <a:r>
              <a:rPr lang="ja-JP" altLang="en-US"/>
              <a:t>   </a:t>
            </a:r>
            <a:endParaRPr lang="en-US" altLang="ja-JP" dirty="0"/>
          </a:p>
          <a:p>
            <a:pPr marL="0" indent="0">
              <a:buFontTx/>
              <a:buNone/>
            </a:pPr>
            <a:endParaRPr lang="en-US" altLang="en-US" dirty="0"/>
          </a:p>
          <a:p>
            <a:pPr marL="0" indent="0">
              <a:buFontTx/>
              <a:buNone/>
            </a:pPr>
            <a:r>
              <a:rPr lang="en-US" altLang="ja-JP" dirty="0"/>
              <a:t>j)</a:t>
            </a:r>
            <a:r>
              <a:rPr lang="ja-JP" altLang="en-US"/>
              <a:t>   </a:t>
            </a:r>
            <a:endParaRPr lang="en-US" altLang="en-US" dirty="0"/>
          </a:p>
        </p:txBody>
      </p:sp>
      <p:graphicFrame>
        <p:nvGraphicFramePr>
          <p:cNvPr id="36867" name="Object 3">
            <a:extLst>
              <a:ext uri="{FF2B5EF4-FFF2-40B4-BE49-F238E27FC236}">
                <a16:creationId xmlns:a16="http://schemas.microsoft.com/office/drawing/2014/main" id="{C178D9FF-06A7-1441-8B8B-9B480F2A45D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95400" y="2108200"/>
          <a:ext cx="18542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94" name="Equation" r:id="rId3" imgW="1854200" imgH="406400" progId="Equation.DSMT4">
                  <p:embed/>
                </p:oleObj>
              </mc:Choice>
              <mc:Fallback>
                <p:oleObj name="Equation" r:id="rId3" imgW="1854200" imgH="4064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108200"/>
                        <a:ext cx="18542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68" name="Object 4">
            <a:extLst>
              <a:ext uri="{FF2B5EF4-FFF2-40B4-BE49-F238E27FC236}">
                <a16:creationId xmlns:a16="http://schemas.microsoft.com/office/drawing/2014/main" id="{29C178F6-10C4-AF43-8212-F19645E2FF0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95400" y="3200400"/>
          <a:ext cx="21590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95" name="Equation" r:id="rId5" imgW="2159000" imgH="482600" progId="Equation.DSMT4">
                  <p:embed/>
                </p:oleObj>
              </mc:Choice>
              <mc:Fallback>
                <p:oleObj name="Equation" r:id="rId5" imgW="2159000" imgH="482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200400"/>
                        <a:ext cx="2159000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69" name="Object 6">
            <a:extLst>
              <a:ext uri="{FF2B5EF4-FFF2-40B4-BE49-F238E27FC236}">
                <a16:creationId xmlns:a16="http://schemas.microsoft.com/office/drawing/2014/main" id="{824FE4A0-FA5D-FF45-9073-77A0DFEDD5A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95400" y="4495800"/>
          <a:ext cx="21971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96" name="Equation" r:id="rId7" imgW="2197100" imgH="482600" progId="Equation.DSMT4">
                  <p:embed/>
                </p:oleObj>
              </mc:Choice>
              <mc:Fallback>
                <p:oleObj name="Equation" r:id="rId7" imgW="2197100" imgH="4826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4495800"/>
                        <a:ext cx="2197100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1EDA27-BF3B-1747-9B6C-5A8DB2E80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427459-9392-D54D-B742-B1B88802E2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Found two numbers that were the sum and product.</a:t>
            </a:r>
          </a:p>
          <a:p>
            <a:r>
              <a:rPr lang="en-US" dirty="0"/>
              <a:t>Factored a trinomial</a:t>
            </a:r>
          </a:p>
          <a:p>
            <a:pPr lvl="1"/>
            <a:r>
              <a:rPr lang="en-US" dirty="0"/>
              <a:t>Area model</a:t>
            </a:r>
          </a:p>
          <a:p>
            <a:pPr lvl="1"/>
            <a:r>
              <a:rPr lang="en-US" dirty="0"/>
              <a:t>grouping</a:t>
            </a:r>
          </a:p>
        </p:txBody>
      </p:sp>
    </p:spTree>
    <p:extLst>
      <p:ext uri="{BB962C8B-B14F-4D97-AF65-F5344CB8AC3E}">
        <p14:creationId xmlns:p14="http://schemas.microsoft.com/office/powerpoint/2010/main" val="3880181850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9173694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>
            <a:extLst>
              <a:ext uri="{FF2B5EF4-FFF2-40B4-BE49-F238E27FC236}">
                <a16:creationId xmlns:a16="http://schemas.microsoft.com/office/drawing/2014/main" id="{CAF943F9-2F0C-1349-9B75-E965F84F0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Chapter 5 Section </a:t>
            </a:r>
            <a:r>
              <a:rPr lang="en-US" altLang="ja-JP" dirty="0"/>
              <a:t>4</a:t>
            </a:r>
            <a:endParaRPr lang="en-US" altLang="en-US" dirty="0"/>
          </a:p>
        </p:txBody>
      </p:sp>
      <p:sp>
        <p:nvSpPr>
          <p:cNvPr id="32770" name="Subtitle 1">
            <a:extLst>
              <a:ext uri="{FF2B5EF4-FFF2-40B4-BE49-F238E27FC236}">
                <a16:creationId xmlns:a16="http://schemas.microsoft.com/office/drawing/2014/main" id="{C5A45E22-3E57-F746-857D-EECECCF467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Tx/>
              <a:buNone/>
            </a:pPr>
            <a:r>
              <a:rPr lang="en-US" altLang="en-US" dirty="0"/>
              <a:t>Factoring Trinomials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>
            <a:extLst>
              <a:ext uri="{FF2B5EF4-FFF2-40B4-BE49-F238E27FC236}">
                <a16:creationId xmlns:a16="http://schemas.microsoft.com/office/drawing/2014/main" id="{844C376B-7FF5-A540-912F-9E50899BF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Find</a:t>
            </a:r>
            <a:r>
              <a:rPr lang="ja-JP" altLang="en-US"/>
              <a:t> </a:t>
            </a:r>
            <a:r>
              <a:rPr lang="en-US" altLang="ja-JP" dirty="0"/>
              <a:t>two</a:t>
            </a:r>
            <a:r>
              <a:rPr lang="ja-JP" altLang="en-US"/>
              <a:t> </a:t>
            </a:r>
            <a:r>
              <a:rPr lang="en-US" altLang="ja-JP" dirty="0"/>
              <a:t>numbers</a:t>
            </a:r>
            <a:endParaRPr lang="en-US" altLang="en-US" dirty="0"/>
          </a:p>
        </p:txBody>
      </p:sp>
      <p:sp>
        <p:nvSpPr>
          <p:cNvPr id="33794" name="Content Placeholder 2">
            <a:extLst>
              <a:ext uri="{FF2B5EF4-FFF2-40B4-BE49-F238E27FC236}">
                <a16:creationId xmlns:a16="http://schemas.microsoft.com/office/drawing/2014/main" id="{FCAF90A2-7918-BE46-BB3F-0590AB206F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Tx/>
              <a:buAutoNum type="alphaLcParenR"/>
            </a:pPr>
            <a:r>
              <a:rPr lang="en-US" altLang="en-US" dirty="0"/>
              <a:t>Sum is 11, product is 24</a:t>
            </a:r>
          </a:p>
          <a:p>
            <a:pPr marL="514350" indent="-514350">
              <a:buFontTx/>
              <a:buAutoNum type="alphaLcParenR"/>
            </a:pPr>
            <a:r>
              <a:rPr lang="en-US" altLang="en-US" dirty="0"/>
              <a:t>Sum is -14, product is 40</a:t>
            </a:r>
          </a:p>
          <a:p>
            <a:pPr marL="514350" indent="-514350">
              <a:buFontTx/>
              <a:buAutoNum type="alphaLcParenR"/>
            </a:pPr>
            <a:r>
              <a:rPr lang="en-US" altLang="en-US" dirty="0"/>
              <a:t>Sum is 10, product is -24</a:t>
            </a:r>
          </a:p>
          <a:p>
            <a:pPr marL="514350" indent="-514350">
              <a:buFontTx/>
              <a:buAutoNum type="alphaLcParenR"/>
            </a:pPr>
            <a:r>
              <a:rPr lang="en-US" altLang="en-US" dirty="0"/>
              <a:t>Sum is -7, product is -30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>
            <a:extLst>
              <a:ext uri="{FF2B5EF4-FFF2-40B4-BE49-F238E27FC236}">
                <a16:creationId xmlns:a16="http://schemas.microsoft.com/office/drawing/2014/main" id="{1F859C10-74A5-CF41-97A7-BE7DC4BF5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What is the sum and product?</a:t>
            </a:r>
          </a:p>
        </p:txBody>
      </p:sp>
      <p:sp>
        <p:nvSpPr>
          <p:cNvPr id="34818" name="Content Placeholder 2">
            <a:extLst>
              <a:ext uri="{FF2B5EF4-FFF2-40B4-BE49-F238E27FC236}">
                <a16:creationId xmlns:a16="http://schemas.microsoft.com/office/drawing/2014/main" id="{9717CC27-BD38-3842-BAB3-D455859D17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 </a:t>
            </a:r>
          </a:p>
          <a:p>
            <a:endParaRPr lang="en-US" altLang="en-US" dirty="0"/>
          </a:p>
          <a:p>
            <a:r>
              <a:rPr lang="en-US" altLang="en-US" dirty="0"/>
              <a:t>  </a:t>
            </a:r>
          </a:p>
          <a:p>
            <a:endParaRPr lang="en-US" altLang="en-US" dirty="0"/>
          </a:p>
          <a:p>
            <a:r>
              <a:rPr lang="en-US" altLang="en-US" dirty="0"/>
              <a:t>   </a:t>
            </a:r>
          </a:p>
        </p:txBody>
      </p:sp>
      <p:graphicFrame>
        <p:nvGraphicFramePr>
          <p:cNvPr id="34819" name="Object 3">
            <a:extLst>
              <a:ext uri="{FF2B5EF4-FFF2-40B4-BE49-F238E27FC236}">
                <a16:creationId xmlns:a16="http://schemas.microsoft.com/office/drawing/2014/main" id="{80EB349A-E4C2-D74B-A38B-6E51F8651D2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43000" y="2057400"/>
          <a:ext cx="17780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46" name="Equation" r:id="rId3" imgW="1778000" imgH="482600" progId="Equation.DSMT4">
                  <p:embed/>
                </p:oleObj>
              </mc:Choice>
              <mc:Fallback>
                <p:oleObj name="Equation" r:id="rId3" imgW="1778000" imgH="4826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2057400"/>
                        <a:ext cx="1778000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0" name="Object 4">
            <a:extLst>
              <a:ext uri="{FF2B5EF4-FFF2-40B4-BE49-F238E27FC236}">
                <a16:creationId xmlns:a16="http://schemas.microsoft.com/office/drawing/2014/main" id="{5FA77E9E-19E7-2F4B-BA02-3A55E08BA22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19200" y="3124200"/>
          <a:ext cx="19431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47" name="Equation" r:id="rId5" imgW="1943100" imgH="482600" progId="Equation.DSMT4">
                  <p:embed/>
                </p:oleObj>
              </mc:Choice>
              <mc:Fallback>
                <p:oleObj name="Equation" r:id="rId5" imgW="1943100" imgH="482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3124200"/>
                        <a:ext cx="1943100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1" name="Object 5">
            <a:extLst>
              <a:ext uri="{FF2B5EF4-FFF2-40B4-BE49-F238E27FC236}">
                <a16:creationId xmlns:a16="http://schemas.microsoft.com/office/drawing/2014/main" id="{5F912589-CF18-FA44-9DC3-BD4F2D370C4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19200" y="4419600"/>
          <a:ext cx="13970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48" name="Equation" r:id="rId7" imgW="1397000" imgH="406400" progId="Equation.DSMT4">
                  <p:embed/>
                </p:oleObj>
              </mc:Choice>
              <mc:Fallback>
                <p:oleObj name="Equation" r:id="rId7" imgW="1397000" imgH="4064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4419600"/>
                        <a:ext cx="13970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DFF8B-9118-BE48-B501-734E4DE9C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Area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77F1C7-D9C2-CC48-AC9D-32438379A1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Factor:</a:t>
            </a:r>
          </a:p>
          <a:p>
            <a:pPr marL="0" indent="0">
              <a:buNone/>
            </a:pPr>
            <a:r>
              <a:rPr lang="en-US" dirty="0"/>
              <a:t>Sum is 11, product is 24.</a:t>
            </a:r>
          </a:p>
          <a:p>
            <a:pPr marL="0" indent="0">
              <a:buNone/>
            </a:pPr>
            <a:r>
              <a:rPr lang="en-US" dirty="0"/>
              <a:t>Two numbers are:  8 and 3</a:t>
            </a:r>
          </a:p>
          <a:p>
            <a:pPr marL="0" indent="0">
              <a:buNone/>
            </a:pPr>
            <a:r>
              <a:rPr lang="en-US" dirty="0"/>
              <a:t>Make a box with 4 square inside.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048D0E08-421A-B84F-B3E8-D8C981ACC3F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167671"/>
              </p:ext>
            </p:extLst>
          </p:nvPr>
        </p:nvGraphicFramePr>
        <p:xfrm>
          <a:off x="2159000" y="2057400"/>
          <a:ext cx="20320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3" name="Equation" r:id="rId3" imgW="2032000" imgH="406400" progId="Equation.DSMT4">
                  <p:embed/>
                </p:oleObj>
              </mc:Choice>
              <mc:Fallback>
                <p:oleObj name="Equation" r:id="rId3" imgW="2032000" imgH="406400" progId="Equation.DSMT4">
                  <p:embed/>
                  <p:pic>
                    <p:nvPicPr>
                      <p:cNvPr id="35843" name="Object 3">
                        <a:extLst>
                          <a:ext uri="{FF2B5EF4-FFF2-40B4-BE49-F238E27FC236}">
                            <a16:creationId xmlns:a16="http://schemas.microsoft.com/office/drawing/2014/main" id="{BD60B5F2-37E1-0443-A868-1D74E8C3FB8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9000" y="2057400"/>
                        <a:ext cx="20320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85259918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CA82A1-5F84-A74D-9398-897690A2B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Area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A3A892-3A0A-6C44-AF14-34797540AA42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Factor:</a:t>
            </a:r>
          </a:p>
          <a:p>
            <a:r>
              <a:rPr lang="en-US" dirty="0"/>
              <a:t>  </a:t>
            </a:r>
          </a:p>
          <a:p>
            <a:pPr marL="0" indent="0">
              <a:buNone/>
            </a:pPr>
            <a:r>
              <a:rPr lang="en-US" dirty="0"/>
              <a:t>                2x</a:t>
            </a:r>
            <a:r>
              <a:rPr lang="en-US" baseline="30000" dirty="0"/>
              <a:t>2</a:t>
            </a:r>
            <a:r>
              <a:rPr lang="en-US" dirty="0"/>
              <a:t>	   8x</a:t>
            </a:r>
          </a:p>
          <a:p>
            <a:r>
              <a:rPr lang="en-US" dirty="0"/>
              <a:t>      </a:t>
            </a:r>
          </a:p>
          <a:p>
            <a:r>
              <a:rPr lang="en-US" dirty="0"/>
              <a:t>              3x	    12</a:t>
            </a:r>
          </a:p>
          <a:p>
            <a:r>
              <a:rPr lang="en-US" dirty="0"/>
              <a:t>Find the common factors and write on top and on the left side.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B3513F87-8929-B44B-BD95-9AD4182105A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9345563"/>
              </p:ext>
            </p:extLst>
          </p:nvPr>
        </p:nvGraphicFramePr>
        <p:xfrm>
          <a:off x="2540000" y="2057400"/>
          <a:ext cx="20320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17" name="Equation" r:id="rId3" imgW="2032000" imgH="406400" progId="Equation.DSMT4">
                  <p:embed/>
                </p:oleObj>
              </mc:Choice>
              <mc:Fallback>
                <p:oleObj name="Equation" r:id="rId3" imgW="2032000" imgH="40640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048D0E08-421A-B84F-B3E8-D8C981ACC3F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0000" y="2057400"/>
                        <a:ext cx="20320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" name="Group 9">
            <a:extLst>
              <a:ext uri="{FF2B5EF4-FFF2-40B4-BE49-F238E27FC236}">
                <a16:creationId xmlns:a16="http://schemas.microsoft.com/office/drawing/2014/main" id="{EDD5195B-B66D-B941-9EE0-F8B4162101EF}"/>
              </a:ext>
            </a:extLst>
          </p:cNvPr>
          <p:cNvGrpSpPr/>
          <p:nvPr/>
        </p:nvGrpSpPr>
        <p:grpSpPr>
          <a:xfrm>
            <a:off x="2362200" y="3048000"/>
            <a:ext cx="2438400" cy="1752600"/>
            <a:chOff x="2362200" y="3048000"/>
            <a:chExt cx="2438400" cy="175260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C316774D-F1BC-364F-9154-FEDBCCDAF9D6}"/>
                </a:ext>
              </a:extLst>
            </p:cNvPr>
            <p:cNvSpPr/>
            <p:nvPr/>
          </p:nvSpPr>
          <p:spPr bwMode="auto">
            <a:xfrm>
              <a:off x="2362200" y="3048000"/>
              <a:ext cx="2438400" cy="1752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B595D26-CAFA-D94A-93CF-D65715E42F6B}"/>
                </a:ext>
              </a:extLst>
            </p:cNvPr>
            <p:cNvCxnSpPr>
              <a:stCxn id="5" idx="0"/>
              <a:endCxn id="5" idx="2"/>
            </p:cNvCxnSpPr>
            <p:nvPr/>
          </p:nvCxnSpPr>
          <p:spPr bwMode="auto">
            <a:xfrm>
              <a:off x="3581400" y="3048000"/>
              <a:ext cx="0" cy="17526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BAEC8E6C-F3F6-6D46-98F7-23366AFCD06E}"/>
                </a:ext>
              </a:extLst>
            </p:cNvPr>
            <p:cNvCxnSpPr>
              <a:stCxn id="5" idx="1"/>
            </p:cNvCxnSpPr>
            <p:nvPr/>
          </p:nvCxnSpPr>
          <p:spPr bwMode="auto">
            <a:xfrm>
              <a:off x="2362200" y="3924300"/>
              <a:ext cx="2438400" cy="381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4136860970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76A40-D9B5-8746-84B0-FB05405B9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 2x</a:t>
            </a:r>
            <a:r>
              <a:rPr lang="en-US" baseline="30000" dirty="0"/>
              <a:t>2</a:t>
            </a:r>
            <a:r>
              <a:rPr lang="en-US" dirty="0"/>
              <a:t> + 11x+12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BBA206-038B-E74E-83F2-557E9695CA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                  x       4</a:t>
            </a:r>
          </a:p>
          <a:p>
            <a:pPr marL="0" indent="0">
              <a:buNone/>
            </a:pPr>
            <a:r>
              <a:rPr lang="en-US" dirty="0"/>
              <a:t>          2x    2x</a:t>
            </a:r>
            <a:r>
              <a:rPr lang="en-US" baseline="30000" dirty="0"/>
              <a:t>2</a:t>
            </a:r>
            <a:r>
              <a:rPr lang="en-US" dirty="0"/>
              <a:t>	    8x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	  3       3x      12  </a:t>
            </a:r>
          </a:p>
          <a:p>
            <a:pPr marL="0" indent="0">
              <a:buNone/>
            </a:pPr>
            <a:r>
              <a:rPr lang="en-US" dirty="0"/>
              <a:t>Answer: (x + 4)(2x + 3)</a:t>
            </a:r>
          </a:p>
          <a:p>
            <a:pPr marL="0" indent="0">
              <a:buNone/>
            </a:pPr>
            <a:r>
              <a:rPr lang="en-US" dirty="0"/>
              <a:t>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AC6FDA4-B3D5-F24C-A25F-CF16FEFB8412}"/>
              </a:ext>
            </a:extLst>
          </p:cNvPr>
          <p:cNvGrpSpPr/>
          <p:nvPr/>
        </p:nvGrpSpPr>
        <p:grpSpPr>
          <a:xfrm>
            <a:off x="2362200" y="2552700"/>
            <a:ext cx="2438400" cy="1752600"/>
            <a:chOff x="2362200" y="3048000"/>
            <a:chExt cx="2438400" cy="175260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264BA709-DCE4-A740-A426-D6647E892A9F}"/>
                </a:ext>
              </a:extLst>
            </p:cNvPr>
            <p:cNvSpPr/>
            <p:nvPr/>
          </p:nvSpPr>
          <p:spPr bwMode="auto">
            <a:xfrm>
              <a:off x="2362200" y="3048000"/>
              <a:ext cx="2438400" cy="1752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9BEC3D1A-F825-7548-8CB4-25850CC1573C}"/>
                </a:ext>
              </a:extLst>
            </p:cNvPr>
            <p:cNvCxnSpPr>
              <a:stCxn id="5" idx="0"/>
              <a:endCxn id="5" idx="2"/>
            </p:cNvCxnSpPr>
            <p:nvPr/>
          </p:nvCxnSpPr>
          <p:spPr bwMode="auto">
            <a:xfrm>
              <a:off x="3581400" y="3048000"/>
              <a:ext cx="0" cy="17526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FF9561E2-898E-C642-89E7-3B1023EC61AB}"/>
                </a:ext>
              </a:extLst>
            </p:cNvPr>
            <p:cNvCxnSpPr>
              <a:stCxn id="5" idx="1"/>
            </p:cNvCxnSpPr>
            <p:nvPr/>
          </p:nvCxnSpPr>
          <p:spPr bwMode="auto">
            <a:xfrm>
              <a:off x="2362200" y="3924300"/>
              <a:ext cx="2438400" cy="381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37101959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496</TotalTime>
  <Words>326</Words>
  <Application>Microsoft Macintosh PowerPoint</Application>
  <PresentationFormat>On-screen Show (4:3)</PresentationFormat>
  <Paragraphs>98</Paragraphs>
  <Slides>22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Blank Presentation</vt:lpstr>
      <vt:lpstr>Equation</vt:lpstr>
      <vt:lpstr>MathType 6.0 Equation</vt:lpstr>
      <vt:lpstr>Check up</vt:lpstr>
      <vt:lpstr>Graph the solution set</vt:lpstr>
      <vt:lpstr>PowerPoint Presentation</vt:lpstr>
      <vt:lpstr>Chapter 5 Section 4</vt:lpstr>
      <vt:lpstr>Find two numbers</vt:lpstr>
      <vt:lpstr>What is the sum and product?</vt:lpstr>
      <vt:lpstr>Area Model</vt:lpstr>
      <vt:lpstr>Area Model</vt:lpstr>
      <vt:lpstr>Factor 2x2 + 11x+12</vt:lpstr>
      <vt:lpstr>Example</vt:lpstr>
      <vt:lpstr>Factor</vt:lpstr>
      <vt:lpstr> </vt:lpstr>
      <vt:lpstr>Factor 2x2 + 11x+12</vt:lpstr>
      <vt:lpstr>Continue</vt:lpstr>
      <vt:lpstr>PowerPoint Presentation</vt:lpstr>
      <vt:lpstr>Try</vt:lpstr>
      <vt:lpstr>Look at this</vt:lpstr>
      <vt:lpstr>On paper</vt:lpstr>
      <vt:lpstr>Factor</vt:lpstr>
      <vt:lpstr>Factor</vt:lpstr>
      <vt:lpstr>Summary</vt:lpstr>
      <vt:lpstr>PowerPoint Presentation</vt:lpstr>
    </vt:vector>
  </TitlesOfParts>
  <Company>Chris Tsuji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Quiz 6</dc:title>
  <dc:creator>Chris Tsuji</dc:creator>
  <cp:lastModifiedBy>Christie Tsuji</cp:lastModifiedBy>
  <cp:revision>79</cp:revision>
  <dcterms:created xsi:type="dcterms:W3CDTF">2010-04-27T21:18:35Z</dcterms:created>
  <dcterms:modified xsi:type="dcterms:W3CDTF">2019-08-09T23:16:28Z</dcterms:modified>
</cp:coreProperties>
</file>