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79" r:id="rId2"/>
    <p:sldId id="344" r:id="rId3"/>
    <p:sldId id="345" r:id="rId4"/>
    <p:sldId id="346" r:id="rId5"/>
    <p:sldId id="350" r:id="rId6"/>
    <p:sldId id="321" r:id="rId7"/>
    <p:sldId id="347" r:id="rId8"/>
    <p:sldId id="323" r:id="rId9"/>
    <p:sldId id="348" r:id="rId10"/>
    <p:sldId id="282" r:id="rId11"/>
    <p:sldId id="283" r:id="rId12"/>
    <p:sldId id="284" r:id="rId13"/>
    <p:sldId id="322" r:id="rId14"/>
    <p:sldId id="349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039"/>
    <p:restoredTop sz="94737"/>
  </p:normalViewPr>
  <p:slideViewPr>
    <p:cSldViewPr>
      <p:cViewPr varScale="1">
        <p:scale>
          <a:sx n="88" d="100"/>
          <a:sy n="88" d="100"/>
        </p:scale>
        <p:origin x="176" y="7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1" d="100"/>
        <a:sy n="141" d="100"/>
      </p:scale>
      <p:origin x="0" y="12824"/>
    </p:cViewPr>
  </p:sorterViewPr>
  <p:notesViewPr>
    <p:cSldViewPr>
      <p:cViewPr varScale="1">
        <p:scale>
          <a:sx n="108" d="100"/>
          <a:sy n="108" d="100"/>
        </p:scale>
        <p:origin x="-240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CD7F464-8264-BF4C-A13C-BA865AF0FCA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051FAA-B5A7-8C48-80F1-9E53AB9EE19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3070E64-A846-8D45-9B0B-6A498D3F9956}" type="datetimeFigureOut">
              <a:rPr lang="en-US" altLang="en-US"/>
              <a:pPr/>
              <a:t>8/9/19</a:t>
            </a:fld>
            <a:endParaRPr lang="en-US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24860B-41A9-EC46-80FF-91BC7AE0587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C8EDFC-9044-AA4F-94E3-BCAFB0FD3F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503F41F-CD60-2549-BDBB-FB96225D9DA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ED745CC-CE86-D144-A8F3-E90809ED0D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9B24BE-0BAB-8045-8FE3-7D74006E903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4D2F471-F6FA-DC4D-8B18-57672852107D}" type="datetimeFigureOut">
              <a:rPr lang="en-US" altLang="en-US"/>
              <a:pPr/>
              <a:t>8/9/19</a:t>
            </a:fld>
            <a:endParaRPr lang="en-US" alt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F947631-7213-6746-B9B6-88F191A8BDE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FDF3009-563F-114D-8FE2-4A780CD387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B98CFE-7815-9343-83F6-56A6E45E568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9069B8-85C9-2142-A9DC-B2AA69A5F6D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644AC4A-E9F3-DD46-8432-8E05E3BD78E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06AE001-BE28-AF4E-AD3E-61A89598E0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A4E0AA9-D540-3A4B-B813-5C720453D7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4D573F5-3E8A-9E46-BE8F-BCB1A867D2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59858E-E257-F147-B46E-4ED0398D0EB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2605388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6CC6B99-F213-9145-9B27-AF79392E2B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564570-000F-1547-A947-025B6E81D7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42B336-0AC3-DA41-AE68-EBDA192765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D90CDD-81AC-0E41-8ABC-1192983D770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9782431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886E498-9767-7F41-B119-057A5A80B9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E6CE53-E1E2-BA42-8B03-E7AE5BC533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FE65842-87C0-EC47-8E5C-5292F77180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E57886-E09D-5A45-8A87-282B2F8A82E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2803444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068C0AE-FB5C-E24E-B6CC-9A039128F3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368059A-1FC8-A349-BB4D-3958B6E5A6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F41687D-B9CA-4646-B6D4-F1BDC244EA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B8D6C3-FE2C-FF47-8241-B6EA8262029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4220485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6A9C5E-F3F3-E245-8F54-4B0841A678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7DE7D2D-6CED-0747-9B06-6421680694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89DFBF-DDA7-1F44-92AD-EE6D43D458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830EE8-FBC7-364B-A4BA-CB695026172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2152229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4A96F75-905C-4143-BAFA-887B75C811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1427F8-BF20-DA4A-A69E-87D1759411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4CB8D9-083D-A045-8545-776779DE5B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F6C1AE-03E0-F54C-94F2-AF2F1A69C05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389647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54B6DD7-DB2E-324D-86B8-15A91382B9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6B039DD-E3A9-BE48-AD91-42A16AC462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5B9A73D-6A90-9645-898D-7001312A81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EA29DA-A282-5A4F-BCCF-140F82190F7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409383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51F898D-803B-F941-806D-CC5538DDB6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6E832C3-722E-4F4F-ADAA-53E46D7324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9ABA650-E040-B04C-9416-C02632591E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BD4714-F7F4-8A4C-81E7-E54A51E38B1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7122692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2A4C454-383E-0A4A-9165-45F155784F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B18D553-6B15-1B40-8958-D5C66A9584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99F59B1-8EE5-7645-B9EC-956FAFFD40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679977-8B24-334C-AE59-1BF50EA69FF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12608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8693E4-A541-6C41-89F6-C857367B45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475F41-297B-5144-9306-AE96CF7F08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11FD1C-CC2B-4840-BFB3-56FA0F969A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D6B723-D90C-3248-8F86-2D8034B7A44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393871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F29DD5-69CB-6546-B8A5-E55782ED5B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01C627-BAFF-0D48-A1E2-12380453D7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0720AE-2F31-B74A-892F-E8DE87B126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AA554E-F324-CE41-B8E5-48C78B01D5A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2003810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A34A548-7666-4A4A-93C5-6B41D3635E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F204365-C621-FE44-BBA8-A562DE73EF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675545B-C19C-694C-A6D3-A9CA1318D26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A49B583-BE4D-204F-AF39-37031048FF8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1FA0B6C-A12C-8142-8CB3-12488DE8F4A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DEC49AB-22AF-7749-8B78-3C69E80D786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4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3274E640-6F81-B04E-8952-2F6A94893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Chapter 5 Section </a:t>
            </a:r>
            <a:r>
              <a:rPr lang="en-US" altLang="ja-JP" dirty="0"/>
              <a:t>3</a:t>
            </a:r>
            <a:endParaRPr lang="en-US" altLang="en-US" dirty="0"/>
          </a:p>
        </p:txBody>
      </p:sp>
      <p:sp>
        <p:nvSpPr>
          <p:cNvPr id="28674" name="Subtitle 1">
            <a:extLst>
              <a:ext uri="{FF2B5EF4-FFF2-40B4-BE49-F238E27FC236}">
                <a16:creationId xmlns:a16="http://schemas.microsoft.com/office/drawing/2014/main" id="{EB28B500-3B68-8D46-9B86-229D06253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Tx/>
              <a:buNone/>
            </a:pPr>
            <a:r>
              <a:rPr lang="en-US" altLang="en-US" dirty="0"/>
              <a:t>Greatest Common Factors and Factoring by Grouping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>
            <a:extLst>
              <a:ext uri="{FF2B5EF4-FFF2-40B4-BE49-F238E27FC236}">
                <a16:creationId xmlns:a16="http://schemas.microsoft.com/office/drawing/2014/main" id="{56068EC2-2DDF-2F47-A13D-3598820B9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61950"/>
            <a:ext cx="7772400" cy="749300"/>
          </a:xfrm>
        </p:spPr>
        <p:txBody>
          <a:bodyPr/>
          <a:lstStyle/>
          <a:p>
            <a:r>
              <a:rPr lang="en-US" altLang="en-US"/>
              <a:t>Two ways</a:t>
            </a:r>
          </a:p>
        </p:txBody>
      </p:sp>
      <p:sp>
        <p:nvSpPr>
          <p:cNvPr id="19458" name="Content Placeholder 2">
            <a:extLst>
              <a:ext uri="{FF2B5EF4-FFF2-40B4-BE49-F238E27FC236}">
                <a16:creationId xmlns:a16="http://schemas.microsoft.com/office/drawing/2014/main" id="{E21535C8-129E-864F-BC2A-5874584C8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257800"/>
          </a:xfrm>
        </p:spPr>
        <p:txBody>
          <a:bodyPr/>
          <a:lstStyle/>
          <a:p>
            <a:r>
              <a:rPr lang="en-US" altLang="en-US"/>
              <a:t>Group the terms</a:t>
            </a:r>
          </a:p>
          <a:p>
            <a:r>
              <a:rPr lang="en-US" altLang="en-US"/>
              <a:t>     </a:t>
            </a:r>
          </a:p>
          <a:p>
            <a:endParaRPr lang="en-US" altLang="en-US"/>
          </a:p>
          <a:p>
            <a:r>
              <a:rPr lang="en-US" altLang="en-US"/>
              <a:t>  Factor out the common factor from each group.</a:t>
            </a:r>
          </a:p>
          <a:p>
            <a:endParaRPr lang="en-US" altLang="en-US"/>
          </a:p>
          <a:p>
            <a:r>
              <a:rPr lang="en-US" altLang="en-US"/>
              <a:t>Factor the common factor</a:t>
            </a:r>
          </a:p>
        </p:txBody>
      </p:sp>
      <p:pic>
        <p:nvPicPr>
          <p:cNvPr id="19459" name="Picture 3">
            <a:extLst>
              <a:ext uri="{FF2B5EF4-FFF2-40B4-BE49-F238E27FC236}">
                <a16:creationId xmlns:a16="http://schemas.microsoft.com/office/drawing/2014/main" id="{37B0A05F-1C05-844C-86C9-F320F3BA9D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828800"/>
            <a:ext cx="24765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4">
            <a:extLst>
              <a:ext uri="{FF2B5EF4-FFF2-40B4-BE49-F238E27FC236}">
                <a16:creationId xmlns:a16="http://schemas.microsoft.com/office/drawing/2014/main" id="{850439B7-FD63-544D-AC90-6FB30F2E48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438400"/>
            <a:ext cx="29718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5">
            <a:extLst>
              <a:ext uri="{FF2B5EF4-FFF2-40B4-BE49-F238E27FC236}">
                <a16:creationId xmlns:a16="http://schemas.microsoft.com/office/drawing/2014/main" id="{30E620A3-6F56-AF4B-B9C2-3E510C4F4B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700" y="4114800"/>
            <a:ext cx="267970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7">
            <a:extLst>
              <a:ext uri="{FF2B5EF4-FFF2-40B4-BE49-F238E27FC236}">
                <a16:creationId xmlns:a16="http://schemas.microsoft.com/office/drawing/2014/main" id="{029AA504-D749-524A-8C1F-06EBF965718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700" y="5314950"/>
            <a:ext cx="2006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5206406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>
            <a:extLst>
              <a:ext uri="{FF2B5EF4-FFF2-40B4-BE49-F238E27FC236}">
                <a16:creationId xmlns:a16="http://schemas.microsoft.com/office/drawing/2014/main" id="{22B83272-976F-FE4C-8EE6-C9937B2AD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altLang="en-US"/>
              <a:t>Other way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A7ED5-F5A5-6747-8482-79B47A3F6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51054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/>
              <a:t>Area Model</a:t>
            </a:r>
          </a:p>
          <a:p>
            <a:pPr>
              <a:defRPr/>
            </a:pPr>
            <a:r>
              <a:rPr lang="en-US" dirty="0"/>
              <a:t>Write in standard form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 Set up the grid and place the terms in order from left to right.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Complete the factoring</a:t>
            </a:r>
          </a:p>
        </p:txBody>
      </p:sp>
      <p:pic>
        <p:nvPicPr>
          <p:cNvPr id="20483" name="Picture 3">
            <a:extLst>
              <a:ext uri="{FF2B5EF4-FFF2-40B4-BE49-F238E27FC236}">
                <a16:creationId xmlns:a16="http://schemas.microsoft.com/office/drawing/2014/main" id="{B8DFDE1A-18F8-2849-A1CA-B9EBD0B200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717800"/>
            <a:ext cx="24765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7AFEAE4-9847-5B40-A432-F8F73C537E8B}"/>
              </a:ext>
            </a:extLst>
          </p:cNvPr>
          <p:cNvGraphicFramePr>
            <a:graphicFrameLocks noGrp="1"/>
          </p:cNvGraphicFramePr>
          <p:nvPr/>
        </p:nvGraphicFramePr>
        <p:xfrm>
          <a:off x="2286000" y="4495800"/>
          <a:ext cx="2133599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20500" name="Picture 5">
            <a:extLst>
              <a:ext uri="{FF2B5EF4-FFF2-40B4-BE49-F238E27FC236}">
                <a16:creationId xmlns:a16="http://schemas.microsoft.com/office/drawing/2014/main" id="{41D22518-03D5-0D45-9849-0B4FD8601E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4953000"/>
            <a:ext cx="3429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1" name="Picture 6">
            <a:extLst>
              <a:ext uri="{FF2B5EF4-FFF2-40B4-BE49-F238E27FC236}">
                <a16:creationId xmlns:a16="http://schemas.microsoft.com/office/drawing/2014/main" id="{5F3939C6-4050-C744-9590-3F821E0D27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5700" y="4953000"/>
            <a:ext cx="7239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2" name="Picture 7">
            <a:extLst>
              <a:ext uri="{FF2B5EF4-FFF2-40B4-BE49-F238E27FC236}">
                <a16:creationId xmlns:a16="http://schemas.microsoft.com/office/drawing/2014/main" id="{A185B6A7-EB09-5843-B7C3-BA36B7CFE23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0" y="5486400"/>
            <a:ext cx="4064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3" name="Picture 8">
            <a:extLst>
              <a:ext uri="{FF2B5EF4-FFF2-40B4-BE49-F238E27FC236}">
                <a16:creationId xmlns:a16="http://schemas.microsoft.com/office/drawing/2014/main" id="{28EF5A49-784E-8040-8801-2BC9290C029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4864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8068087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>
            <a:extLst>
              <a:ext uri="{FF2B5EF4-FFF2-40B4-BE49-F238E27FC236}">
                <a16:creationId xmlns:a16="http://schemas.microsoft.com/office/drawing/2014/main" id="{FBB7610D-B0FC-A048-ACC5-D573354BB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Factor by grouping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B19EC-3E1C-2C47-854F-A5256D405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Usually have 4 or more terms.</a:t>
            </a:r>
          </a:p>
          <a:p>
            <a:pPr>
              <a:defRPr/>
            </a:pPr>
            <a:r>
              <a:rPr lang="en-US" dirty="0"/>
              <a:t>Try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a)     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b)     </a:t>
            </a:r>
          </a:p>
        </p:txBody>
      </p:sp>
      <p:pic>
        <p:nvPicPr>
          <p:cNvPr id="21507" name="Picture 3">
            <a:extLst>
              <a:ext uri="{FF2B5EF4-FFF2-40B4-BE49-F238E27FC236}">
                <a16:creationId xmlns:a16="http://schemas.microsoft.com/office/drawing/2014/main" id="{304BEA52-381A-714B-93E8-42C6B88237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200400"/>
            <a:ext cx="25019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4">
            <a:extLst>
              <a:ext uri="{FF2B5EF4-FFF2-40B4-BE49-F238E27FC236}">
                <a16:creationId xmlns:a16="http://schemas.microsoft.com/office/drawing/2014/main" id="{80F53F9D-2C1A-1443-9120-F759920A40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386263"/>
            <a:ext cx="26797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7406299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>
            <a:extLst>
              <a:ext uri="{FF2B5EF4-FFF2-40B4-BE49-F238E27FC236}">
                <a16:creationId xmlns:a16="http://schemas.microsoft.com/office/drawing/2014/main" id="{DA93AA1B-3C5F-5F41-A662-683514FBE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Factor</a:t>
            </a:r>
            <a:r>
              <a:rPr lang="ja-JP" altLang="en-US"/>
              <a:t> </a:t>
            </a:r>
            <a:r>
              <a:rPr lang="en-US" altLang="ja-JP" dirty="0"/>
              <a:t>by</a:t>
            </a:r>
            <a:r>
              <a:rPr lang="ja-JP" altLang="en-US"/>
              <a:t> </a:t>
            </a:r>
            <a:r>
              <a:rPr lang="en-US" altLang="ja-JP" dirty="0"/>
              <a:t>Grouping</a:t>
            </a:r>
            <a:endParaRPr lang="en-US" altLang="en-US" dirty="0"/>
          </a:p>
        </p:txBody>
      </p:sp>
      <p:sp>
        <p:nvSpPr>
          <p:cNvPr id="31746" name="Content Placeholder 2">
            <a:extLst>
              <a:ext uri="{FF2B5EF4-FFF2-40B4-BE49-F238E27FC236}">
                <a16:creationId xmlns:a16="http://schemas.microsoft.com/office/drawing/2014/main" id="{EC849B99-7052-BC49-A3AC-3385A498D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dirty="0"/>
              <a:t>e)     </a:t>
            </a:r>
          </a:p>
          <a:p>
            <a:pPr marL="0" indent="0">
              <a:buFontTx/>
              <a:buNone/>
            </a:pPr>
            <a:endParaRPr lang="en-US" altLang="en-US" dirty="0"/>
          </a:p>
          <a:p>
            <a:pPr marL="0" indent="0">
              <a:buFontTx/>
              <a:buNone/>
            </a:pPr>
            <a:r>
              <a:rPr lang="en-US" altLang="en-US" dirty="0"/>
              <a:t>f)     </a:t>
            </a:r>
          </a:p>
          <a:p>
            <a:pPr marL="0" indent="0">
              <a:buFontTx/>
              <a:buNone/>
            </a:pPr>
            <a:endParaRPr lang="en-US" altLang="en-US" dirty="0"/>
          </a:p>
          <a:p>
            <a:pPr marL="0" indent="0">
              <a:buFontTx/>
              <a:buNone/>
            </a:pPr>
            <a:r>
              <a:rPr lang="en-US" altLang="en-US" dirty="0"/>
              <a:t>g)   </a:t>
            </a:r>
          </a:p>
        </p:txBody>
      </p:sp>
      <p:graphicFrame>
        <p:nvGraphicFramePr>
          <p:cNvPr id="31747" name="Object 3">
            <a:extLst>
              <a:ext uri="{FF2B5EF4-FFF2-40B4-BE49-F238E27FC236}">
                <a16:creationId xmlns:a16="http://schemas.microsoft.com/office/drawing/2014/main" id="{DDBE8793-B7F0-3143-87BE-A11C8F84264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71600" y="2057400"/>
          <a:ext cx="2336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2" name="Equation" r:id="rId3" imgW="2336800" imgH="406400" progId="Equation.DSMT4">
                  <p:embed/>
                </p:oleObj>
              </mc:Choice>
              <mc:Fallback>
                <p:oleObj name="Equation" r:id="rId3" imgW="2336800" imgH="406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057400"/>
                        <a:ext cx="23368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8" name="Object 4">
            <a:extLst>
              <a:ext uri="{FF2B5EF4-FFF2-40B4-BE49-F238E27FC236}">
                <a16:creationId xmlns:a16="http://schemas.microsoft.com/office/drawing/2014/main" id="{F0B4C456-0B1A-2D49-A1E6-A7C4A76107D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3276600"/>
          <a:ext cx="20320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3" name="Equation" r:id="rId5" imgW="2032000" imgH="381000" progId="Equation.DSMT4">
                  <p:embed/>
                </p:oleObj>
              </mc:Choice>
              <mc:Fallback>
                <p:oleObj name="Equation" r:id="rId5" imgW="2032000" imgH="381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276600"/>
                        <a:ext cx="20320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9" name="Object 5">
            <a:extLst>
              <a:ext uri="{FF2B5EF4-FFF2-40B4-BE49-F238E27FC236}">
                <a16:creationId xmlns:a16="http://schemas.microsoft.com/office/drawing/2014/main" id="{D2005831-3CDA-C247-8B88-31B7770E47B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71600" y="4419600"/>
          <a:ext cx="25019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4" name="Equation" r:id="rId7" imgW="2501900" imgH="406400" progId="Equation.DSMT4">
                  <p:embed/>
                </p:oleObj>
              </mc:Choice>
              <mc:Fallback>
                <p:oleObj name="Equation" r:id="rId7" imgW="2501900" imgH="406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419600"/>
                        <a:ext cx="25019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950342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BED61-645D-A840-88BA-D623DBC38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Distributive Property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60111-F00F-E145-A0E9-EF051CB21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5x(x + 3)</a:t>
            </a:r>
          </a:p>
          <a:p>
            <a:r>
              <a:rPr lang="en-US" dirty="0"/>
              <a:t>Answer: 5x</a:t>
            </a:r>
            <a:r>
              <a:rPr lang="en-US" baseline="30000" dirty="0"/>
              <a:t>2</a:t>
            </a:r>
            <a:r>
              <a:rPr lang="en-US" dirty="0"/>
              <a:t> + 15</a:t>
            </a:r>
          </a:p>
          <a:p>
            <a:r>
              <a:rPr lang="en-US" dirty="0"/>
              <a:t>This instruction is to multiply, simplify</a:t>
            </a:r>
          </a:p>
          <a:p>
            <a:r>
              <a:rPr lang="en-US" dirty="0"/>
              <a:t>Reverse</a:t>
            </a:r>
          </a:p>
          <a:p>
            <a:r>
              <a:rPr lang="en-US" dirty="0"/>
              <a:t>5x</a:t>
            </a:r>
            <a:r>
              <a:rPr lang="en-US" baseline="30000" dirty="0"/>
              <a:t>2</a:t>
            </a:r>
            <a:r>
              <a:rPr lang="en-US" dirty="0"/>
              <a:t> + 15</a:t>
            </a:r>
          </a:p>
          <a:p>
            <a:r>
              <a:rPr lang="en-US" dirty="0"/>
              <a:t>Answer: 5x(x + 3)</a:t>
            </a:r>
          </a:p>
          <a:p>
            <a:r>
              <a:rPr lang="en-US" dirty="0"/>
              <a:t>Instructions: Factor</a:t>
            </a:r>
          </a:p>
        </p:txBody>
      </p:sp>
    </p:spTree>
    <p:extLst>
      <p:ext uri="{BB962C8B-B14F-4D97-AF65-F5344CB8AC3E}">
        <p14:creationId xmlns:p14="http://schemas.microsoft.com/office/powerpoint/2010/main" val="156594504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EB907-8E20-BB48-BB45-F979125BC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7043E6-66C5-954B-BAB2-5AA9F1C17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Factor: 5x</a:t>
            </a:r>
            <a:r>
              <a:rPr lang="en-US" baseline="30000" dirty="0"/>
              <a:t>2</a:t>
            </a:r>
            <a:r>
              <a:rPr lang="en-US" dirty="0"/>
              <a:t> + 15</a:t>
            </a:r>
          </a:p>
          <a:p>
            <a:endParaRPr lang="en-US" dirty="0"/>
          </a:p>
          <a:p>
            <a:r>
              <a:rPr lang="en-US" dirty="0"/>
              <a:t>Answer: 5x(x + 3)</a:t>
            </a:r>
          </a:p>
          <a:p>
            <a:endParaRPr lang="en-US" dirty="0"/>
          </a:p>
          <a:p>
            <a:r>
              <a:rPr lang="en-US" dirty="0"/>
              <a:t>5x is the greatest common factor</a:t>
            </a:r>
          </a:p>
        </p:txBody>
      </p:sp>
    </p:spTree>
    <p:extLst>
      <p:ext uri="{BB962C8B-B14F-4D97-AF65-F5344CB8AC3E}">
        <p14:creationId xmlns:p14="http://schemas.microsoft.com/office/powerpoint/2010/main" val="105666820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EBE60-6702-434F-8E37-521719AA2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5399F9-17DC-8B4C-8118-6C80E1C6A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21x</a:t>
            </a:r>
            <a:r>
              <a:rPr lang="en-US" baseline="30000" dirty="0"/>
              <a:t>2</a:t>
            </a:r>
            <a:r>
              <a:rPr lang="en-US" dirty="0"/>
              <a:t> + 28</a:t>
            </a:r>
          </a:p>
          <a:p>
            <a:endParaRPr lang="en-US" dirty="0"/>
          </a:p>
          <a:p>
            <a:r>
              <a:rPr lang="en-US" dirty="0"/>
              <a:t>9x – 15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33972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>
            <a:extLst>
              <a:ext uri="{FF2B5EF4-FFF2-40B4-BE49-F238E27FC236}">
                <a16:creationId xmlns:a16="http://schemas.microsoft.com/office/drawing/2014/main" id="{8CE68BAB-A61A-F943-85E7-D0F17D6A2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838200"/>
          </a:xfrm>
        </p:spPr>
        <p:txBody>
          <a:bodyPr/>
          <a:lstStyle/>
          <a:p>
            <a:r>
              <a:rPr lang="en-US" altLang="en-US"/>
              <a:t>Greatest Common Factor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148F2-CE2F-1C48-B131-E210DE611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dirty="0"/>
              <a:t>Factor the greatest common factor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dirty="0"/>
              <a:t>    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dirty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dirty="0"/>
              <a:t>Solution: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dirty="0"/>
              <a:t>Find the largest factor that are common to both numbers.  7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dirty="0"/>
              <a:t>Find the variables that are common to both x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dirty="0"/>
              <a:t>7x(3x) + 7x(4)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dirty="0"/>
              <a:t>7x(3x + 4)</a:t>
            </a:r>
          </a:p>
        </p:txBody>
      </p:sp>
      <p:pic>
        <p:nvPicPr>
          <p:cNvPr id="16387" name="Picture 3">
            <a:extLst>
              <a:ext uri="{FF2B5EF4-FFF2-40B4-BE49-F238E27FC236}">
                <a16:creationId xmlns:a16="http://schemas.microsoft.com/office/drawing/2014/main" id="{C7B2ADF1-444E-3E40-928C-1BC2668FC2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981200"/>
            <a:ext cx="16129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338477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>
            <a:extLst>
              <a:ext uri="{FF2B5EF4-FFF2-40B4-BE49-F238E27FC236}">
                <a16:creationId xmlns:a16="http://schemas.microsoft.com/office/drawing/2014/main" id="{3DCAFE9C-3630-C349-BB18-665A54EB7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219200"/>
          </a:xfrm>
        </p:spPr>
        <p:txBody>
          <a:bodyPr/>
          <a:lstStyle/>
          <a:p>
            <a:r>
              <a:rPr lang="en-US" altLang="ja-JP" dirty="0"/>
              <a:t>Factor</a:t>
            </a:r>
            <a:r>
              <a:rPr lang="ja-JP" altLang="en-US"/>
              <a:t> </a:t>
            </a:r>
            <a:r>
              <a:rPr lang="en-US" altLang="ja-JP" dirty="0"/>
              <a:t>the</a:t>
            </a:r>
            <a:r>
              <a:rPr lang="ja-JP" altLang="en-US"/>
              <a:t> </a:t>
            </a:r>
            <a:r>
              <a:rPr lang="en-US" altLang="ja-JP" dirty="0"/>
              <a:t>greatest</a:t>
            </a:r>
            <a:r>
              <a:rPr lang="ja-JP" altLang="en-US"/>
              <a:t> </a:t>
            </a:r>
            <a:r>
              <a:rPr lang="en-US" altLang="ja-JP" dirty="0"/>
              <a:t>common</a:t>
            </a:r>
            <a:r>
              <a:rPr lang="ja-JP" altLang="en-US"/>
              <a:t> </a:t>
            </a:r>
            <a:r>
              <a:rPr lang="en-US" altLang="ja-JP" dirty="0"/>
              <a:t>factor</a:t>
            </a:r>
            <a:endParaRPr lang="en-US" altLang="en-US" dirty="0"/>
          </a:p>
        </p:txBody>
      </p:sp>
      <p:sp>
        <p:nvSpPr>
          <p:cNvPr id="29698" name="Content Placeholder 2">
            <a:extLst>
              <a:ext uri="{FF2B5EF4-FFF2-40B4-BE49-F238E27FC236}">
                <a16:creationId xmlns:a16="http://schemas.microsoft.com/office/drawing/2014/main" id="{D35BD4E1-0240-DA42-B0FF-F51FE7568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dirty="0"/>
              <a:t>a)   </a:t>
            </a:r>
          </a:p>
          <a:p>
            <a:pPr marL="0" indent="0">
              <a:buFontTx/>
              <a:buNone/>
            </a:pPr>
            <a:endParaRPr lang="en-US" altLang="en-US" dirty="0"/>
          </a:p>
          <a:p>
            <a:pPr marL="0" indent="0">
              <a:buFontTx/>
              <a:buNone/>
            </a:pPr>
            <a:r>
              <a:rPr lang="en-US" altLang="en-US" dirty="0"/>
              <a:t>b)</a:t>
            </a:r>
          </a:p>
          <a:p>
            <a:pPr marL="0" indent="0">
              <a:buFontTx/>
              <a:buNone/>
            </a:pPr>
            <a:endParaRPr lang="en-US" altLang="en-US" dirty="0"/>
          </a:p>
          <a:p>
            <a:pPr marL="0" indent="0">
              <a:buFontTx/>
              <a:buNone/>
            </a:pPr>
            <a:r>
              <a:rPr lang="en-US" altLang="en-US" dirty="0"/>
              <a:t>c)  - 4x + 12</a:t>
            </a:r>
          </a:p>
          <a:p>
            <a:pPr marL="0" indent="0">
              <a:buFontTx/>
              <a:buNone/>
            </a:pPr>
            <a:endParaRPr lang="en-US" altLang="en-US" dirty="0"/>
          </a:p>
          <a:p>
            <a:pPr marL="0" indent="0">
              <a:buFontTx/>
              <a:buNone/>
            </a:pPr>
            <a:r>
              <a:rPr lang="en-US" altLang="en-US" dirty="0"/>
              <a:t>d)   4(x + 3) + a(x + 3)      </a:t>
            </a:r>
          </a:p>
        </p:txBody>
      </p:sp>
      <p:graphicFrame>
        <p:nvGraphicFramePr>
          <p:cNvPr id="29699" name="Object 3">
            <a:extLst>
              <a:ext uri="{FF2B5EF4-FFF2-40B4-BE49-F238E27FC236}">
                <a16:creationId xmlns:a16="http://schemas.microsoft.com/office/drawing/2014/main" id="{B868D47D-E6B3-CD4A-8D1C-343B976865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71600" y="2057400"/>
          <a:ext cx="1524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9" name="Equation" r:id="rId3" imgW="1524000" imgH="406400" progId="Equation.DSMT4">
                  <p:embed/>
                </p:oleObj>
              </mc:Choice>
              <mc:Fallback>
                <p:oleObj name="Equation" r:id="rId3" imgW="1524000" imgH="406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057400"/>
                        <a:ext cx="15240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0" name="Object 4">
            <a:extLst>
              <a:ext uri="{FF2B5EF4-FFF2-40B4-BE49-F238E27FC236}">
                <a16:creationId xmlns:a16="http://schemas.microsoft.com/office/drawing/2014/main" id="{75462103-9EF6-0F42-B358-D900C570DA4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3276600"/>
          <a:ext cx="35941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0" name="Equation" r:id="rId5" imgW="3594100" imgH="482600" progId="Equation.DSMT4">
                  <p:embed/>
                </p:oleObj>
              </mc:Choice>
              <mc:Fallback>
                <p:oleObj name="Equation" r:id="rId5" imgW="3594100" imgH="482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276600"/>
                        <a:ext cx="35941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6E237-7BE1-8140-B81D-05552EA2C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 these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E711C-FD51-DC41-971B-9280DFE53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Look careful</a:t>
            </a:r>
          </a:p>
          <a:p>
            <a:endParaRPr lang="en-US" dirty="0"/>
          </a:p>
          <a:p>
            <a:r>
              <a:rPr lang="en-US" dirty="0"/>
              <a:t>2(x – 7) + 9x(x – 7)</a:t>
            </a:r>
          </a:p>
          <a:p>
            <a:endParaRPr lang="en-US" dirty="0"/>
          </a:p>
          <a:p>
            <a:r>
              <a:rPr lang="en-US" dirty="0"/>
              <a:t>5y(a – c) – (a – c)</a:t>
            </a:r>
          </a:p>
        </p:txBody>
      </p:sp>
    </p:spTree>
    <p:extLst>
      <p:ext uri="{BB962C8B-B14F-4D97-AF65-F5344CB8AC3E}">
        <p14:creationId xmlns:p14="http://schemas.microsoft.com/office/powerpoint/2010/main" val="130193969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>
            <a:extLst>
              <a:ext uri="{FF2B5EF4-FFF2-40B4-BE49-F238E27FC236}">
                <a16:creationId xmlns:a16="http://schemas.microsoft.com/office/drawing/2014/main" id="{C739298C-F324-2A40-9D12-AB8D01FE9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Multiply</a:t>
            </a:r>
          </a:p>
        </p:txBody>
      </p:sp>
      <p:sp>
        <p:nvSpPr>
          <p:cNvPr id="30722" name="Content Placeholder 2">
            <a:extLst>
              <a:ext uri="{FF2B5EF4-FFF2-40B4-BE49-F238E27FC236}">
                <a16:creationId xmlns:a16="http://schemas.microsoft.com/office/drawing/2014/main" id="{3B99D7F6-955D-F34B-8A02-5862140F0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-3(x + 7)</a:t>
            </a:r>
          </a:p>
          <a:p>
            <a:r>
              <a:rPr lang="en-US" altLang="en-US" dirty="0"/>
              <a:t>-2x(xy + 5)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58341-3FAD-364D-B99B-1ABA9DE56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 by Grouping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0713E-40D8-FA43-A849-CA5B6D14A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Four or more terms</a:t>
            </a:r>
          </a:p>
          <a:p>
            <a:r>
              <a:rPr lang="en-US" dirty="0"/>
              <a:t> x</a:t>
            </a:r>
            <a:r>
              <a:rPr lang="en-US" baseline="30000" dirty="0"/>
              <a:t>3</a:t>
            </a:r>
            <a:r>
              <a:rPr lang="en-US" dirty="0"/>
              <a:t> – 5x</a:t>
            </a:r>
            <a:r>
              <a:rPr lang="en-US" baseline="30000" dirty="0"/>
              <a:t>2</a:t>
            </a:r>
            <a:r>
              <a:rPr lang="en-US" dirty="0"/>
              <a:t> + 3x – 15</a:t>
            </a:r>
          </a:p>
          <a:p>
            <a:endParaRPr lang="en-US" dirty="0"/>
          </a:p>
          <a:p>
            <a:r>
              <a:rPr lang="en-US" dirty="0"/>
              <a:t>Group by two’s</a:t>
            </a:r>
          </a:p>
          <a:p>
            <a:r>
              <a:rPr lang="en-US" dirty="0"/>
              <a:t> (x</a:t>
            </a:r>
            <a:r>
              <a:rPr lang="en-US" baseline="30000" dirty="0"/>
              <a:t>3</a:t>
            </a:r>
            <a:r>
              <a:rPr lang="en-US" dirty="0"/>
              <a:t> – 5x</a:t>
            </a:r>
            <a:r>
              <a:rPr lang="en-US" baseline="30000" dirty="0"/>
              <a:t>2</a:t>
            </a:r>
            <a:r>
              <a:rPr lang="en-US" dirty="0"/>
              <a:t>) + (3x – 15)</a:t>
            </a:r>
          </a:p>
          <a:p>
            <a:r>
              <a:rPr lang="en-US" dirty="0"/>
              <a:t>Factor the common factor</a:t>
            </a:r>
          </a:p>
        </p:txBody>
      </p:sp>
    </p:spTree>
    <p:extLst>
      <p:ext uri="{BB962C8B-B14F-4D97-AF65-F5344CB8AC3E}">
        <p14:creationId xmlns:p14="http://schemas.microsoft.com/office/powerpoint/2010/main" val="324344018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300</Words>
  <Application>Microsoft Macintosh PowerPoint</Application>
  <PresentationFormat>On-screen Show (4:3)</PresentationFormat>
  <Paragraphs>81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Blank Presentation</vt:lpstr>
      <vt:lpstr>Equation</vt:lpstr>
      <vt:lpstr>Chapter 5 Section 3</vt:lpstr>
      <vt:lpstr>Distributive Property</vt:lpstr>
      <vt:lpstr>Observe</vt:lpstr>
      <vt:lpstr>Try</vt:lpstr>
      <vt:lpstr>Greatest Common Factor</vt:lpstr>
      <vt:lpstr>Factor the greatest common factor</vt:lpstr>
      <vt:lpstr>Try these</vt:lpstr>
      <vt:lpstr>Multiply</vt:lpstr>
      <vt:lpstr>Factor by Grouping</vt:lpstr>
      <vt:lpstr>Two ways</vt:lpstr>
      <vt:lpstr>Other way</vt:lpstr>
      <vt:lpstr>Factor by grouping</vt:lpstr>
      <vt:lpstr>Factor by Grouping</vt:lpstr>
      <vt:lpstr>PowerPoint Presentation</vt:lpstr>
    </vt:vector>
  </TitlesOfParts>
  <Company>Chris Tsuji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6</dc:title>
  <dc:creator>Chris Tsuji</dc:creator>
  <cp:lastModifiedBy>Christie Tsuji</cp:lastModifiedBy>
  <cp:revision>75</cp:revision>
  <dcterms:created xsi:type="dcterms:W3CDTF">2010-04-27T21:18:35Z</dcterms:created>
  <dcterms:modified xsi:type="dcterms:W3CDTF">2019-08-09T23:13:40Z</dcterms:modified>
</cp:coreProperties>
</file>