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75" r:id="rId8"/>
    <p:sldId id="259" r:id="rId9"/>
    <p:sldId id="267" r:id="rId10"/>
    <p:sldId id="264" r:id="rId11"/>
    <p:sldId id="265" r:id="rId12"/>
    <p:sldId id="266" r:id="rId13"/>
    <p:sldId id="268" r:id="rId14"/>
    <p:sldId id="276" r:id="rId15"/>
    <p:sldId id="269" r:id="rId16"/>
    <p:sldId id="270" r:id="rId17"/>
    <p:sldId id="273" r:id="rId18"/>
    <p:sldId id="272" r:id="rId19"/>
    <p:sldId id="271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88"/>
    <p:restoredTop sz="93878"/>
  </p:normalViewPr>
  <p:slideViewPr>
    <p:cSldViewPr snapToGrid="0" snapToObjects="1">
      <p:cViewPr varScale="1">
        <p:scale>
          <a:sx n="99" d="100"/>
          <a:sy n="99" d="100"/>
        </p:scale>
        <p:origin x="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5E8A-462D-C34B-B497-3171C07184C3}" type="datetimeFigureOut">
              <a:rPr lang="en-US" smtClean="0"/>
              <a:t>8/9/19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E656-5138-6A47-B197-EED72896B8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50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5E8A-462D-C34B-B497-3171C07184C3}" type="datetimeFigureOut">
              <a:rPr lang="en-US" smtClean="0"/>
              <a:t>8/9/19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E656-5138-6A47-B197-EED72896B8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096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5E8A-462D-C34B-B497-3171C07184C3}" type="datetimeFigureOut">
              <a:rPr lang="en-US" smtClean="0"/>
              <a:t>8/9/19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E656-5138-6A47-B197-EED72896B8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396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5E8A-462D-C34B-B497-3171C07184C3}" type="datetimeFigureOut">
              <a:rPr lang="en-US" smtClean="0"/>
              <a:t>8/9/19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E656-5138-6A47-B197-EED72896B8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771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5E8A-462D-C34B-B497-3171C07184C3}" type="datetimeFigureOut">
              <a:rPr lang="en-US" smtClean="0"/>
              <a:t>8/9/19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E656-5138-6A47-B197-EED72896B8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039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5E8A-462D-C34B-B497-3171C07184C3}" type="datetimeFigureOut">
              <a:rPr lang="en-US" smtClean="0"/>
              <a:t>8/9/19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E656-5138-6A47-B197-EED72896B8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067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5E8A-462D-C34B-B497-3171C07184C3}" type="datetimeFigureOut">
              <a:rPr lang="en-US" smtClean="0"/>
              <a:t>8/9/19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E656-5138-6A47-B197-EED72896B8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733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5E8A-462D-C34B-B497-3171C07184C3}" type="datetimeFigureOut">
              <a:rPr lang="en-US" smtClean="0"/>
              <a:t>8/9/19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E656-5138-6A47-B197-EED72896B8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66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5E8A-462D-C34B-B497-3171C07184C3}" type="datetimeFigureOut">
              <a:rPr lang="en-US" smtClean="0"/>
              <a:t>8/9/19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E656-5138-6A47-B197-EED72896B8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423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5E8A-462D-C34B-B497-3171C07184C3}" type="datetimeFigureOut">
              <a:rPr lang="en-US" smtClean="0"/>
              <a:t>8/9/19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E656-5138-6A47-B197-EED72896B8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49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5E8A-462D-C34B-B497-3171C07184C3}" type="datetimeFigureOut">
              <a:rPr lang="en-US" smtClean="0"/>
              <a:t>8/9/19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E656-5138-6A47-B197-EED72896B8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844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35E8A-462D-C34B-B497-3171C07184C3}" type="datetimeFigureOut">
              <a:rPr lang="en-US" smtClean="0"/>
              <a:t>8/9/19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FE656-5138-6A47-B197-EED72896B8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26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C66DF95-5521-7A42-BE1B-1EF23327C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Chapter 4 Section 2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F15548-7364-9742-ABA3-48827EE3A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Compound Inequalities</a:t>
            </a:r>
          </a:p>
          <a:p>
            <a:pPr marL="0" indent="0" algn="ctr">
              <a:buNone/>
            </a:pPr>
            <a:r>
              <a:rPr lang="en-US" sz="3200" dirty="0"/>
              <a:t>Page 266</a:t>
            </a:r>
          </a:p>
        </p:txBody>
      </p:sp>
    </p:spTree>
    <p:extLst>
      <p:ext uri="{BB962C8B-B14F-4D97-AF65-F5344CB8AC3E}">
        <p14:creationId xmlns:p14="http://schemas.microsoft.com/office/powerpoint/2010/main" val="3006083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5606F-CE1F-4C4A-A9E6-737FC76BE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899671-E5C8-A341-89CA-47DA579FB4A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Solve the compound inequality, graph the solution set and write in interval notation.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514350" indent="-514350">
                  <a:buAutoNum type="arabicParenR"/>
                </a:pPr>
                <a:r>
                  <a:rPr lang="en-US" dirty="0"/>
                  <a:t>5x &lt; -20 and 3x &gt; -18</a:t>
                </a:r>
              </a:p>
              <a:p>
                <a:pPr marL="514350" indent="-514350">
                  <a:buAutoNum type="arabicParenR"/>
                </a:pPr>
                <a:r>
                  <a:rPr lang="en-US" dirty="0"/>
                  <a:t> 6 &lt; x + 3 &lt; 8</a:t>
                </a:r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1, 3, 7</m:t>
                        </m:r>
                      </m:e>
                    </m:d>
                    <m:r>
                      <a:rPr lang="en-US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2, 3, 8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899671-E5C8-A341-89CA-47DA579FB4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  <a:blipFill>
                <a:blip r:embed="rId2"/>
                <a:stretch>
                  <a:fillRect l="-1608" t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6135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B9086-0392-794B-B9D2-91C7563AF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Compound Inequalities Involving 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2CAEF-9EA6-5845-A797-3F20E5E3C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Page 270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../../../../../../Desktop/Screen%20Shot%202017-12-21%20at%205.35.12%2">
            <a:extLst>
              <a:ext uri="{FF2B5EF4-FFF2-40B4-BE49-F238E27FC236}">
                <a16:creationId xmlns:a16="http://schemas.microsoft.com/office/drawing/2014/main" id="{7E60A040-289F-CB48-8495-6B0B7BC2F64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33" y="2629645"/>
            <a:ext cx="8728936" cy="2277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8691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5639567-A838-AD46-8D6E-8A2B087A0354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Symbol for Union,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5639567-A838-AD46-8D6E-8A2B087A035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2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71F1D-142F-4C41-B2A5-7426AB7C9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symbol, </a:t>
            </a:r>
            <a:r>
              <a:rPr lang="en-US" dirty="0">
                <a:sym typeface="Symbol" pitchFamily="2" charset="2"/>
              </a:rPr>
              <a:t></a:t>
            </a:r>
            <a:r>
              <a:rPr lang="en-US" dirty="0"/>
              <a:t>, indicates union, elements in both sets.</a:t>
            </a:r>
          </a:p>
          <a:p>
            <a:r>
              <a:rPr lang="en-US" dirty="0"/>
              <a:t>Notice union start with </a:t>
            </a:r>
            <a:r>
              <a:rPr lang="en-US" dirty="0">
                <a:sym typeface="Symbol" pitchFamily="2" charset="2"/>
              </a:rPr>
              <a:t>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643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5242A-2685-4542-BACE-5F534D843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91870"/>
          </a:xfrm>
        </p:spPr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9F022-581B-4F48-8D65-229933445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3331"/>
            <a:ext cx="7886700" cy="523954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Example 5: page 270</a:t>
            </a:r>
          </a:p>
          <a:p>
            <a:r>
              <a:rPr lang="en-US" dirty="0"/>
              <a:t>Find the union: {7, 8, 9, 10, 11} </a:t>
            </a:r>
            <a:r>
              <a:rPr lang="en-US" dirty="0">
                <a:sym typeface="Symbol" pitchFamily="2" charset="2"/>
              </a:rPr>
              <a:t></a:t>
            </a:r>
            <a:r>
              <a:rPr lang="en-US" dirty="0"/>
              <a:t> (6, 8, 10, 12)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Solution:</a:t>
            </a:r>
          </a:p>
          <a:p>
            <a:r>
              <a:rPr lang="en-US" dirty="0"/>
              <a:t>Find the elements that belong to the first set and second set.</a:t>
            </a:r>
          </a:p>
          <a:p>
            <a:r>
              <a:rPr lang="en-US" dirty="0"/>
              <a:t>List the elements from the first set, then list the elements in the second set that are not duplicates.</a:t>
            </a:r>
          </a:p>
          <a:p>
            <a:r>
              <a:rPr lang="en-US" dirty="0"/>
              <a:t>First set: 7, 8, 9, 10, 11</a:t>
            </a:r>
          </a:p>
          <a:p>
            <a:r>
              <a:rPr lang="en-US" dirty="0"/>
              <a:t>Elements in second set that are not duplicates: 6, 12</a:t>
            </a:r>
          </a:p>
          <a:p>
            <a:r>
              <a:rPr lang="en-US" dirty="0"/>
              <a:t>The union will be these elements: 6, 7, 8, 9, 10, 11, 12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408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A93AB-0933-C148-A3EE-1D57544D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0A7D5-BD1F-904E-B695-CC46E3DC4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Write in interval notation.</a:t>
            </a:r>
          </a:p>
        </p:txBody>
      </p:sp>
    </p:spTree>
    <p:extLst>
      <p:ext uri="{BB962C8B-B14F-4D97-AF65-F5344CB8AC3E}">
        <p14:creationId xmlns:p14="http://schemas.microsoft.com/office/powerpoint/2010/main" val="4058579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31FE4-3C0F-F44F-B688-0DE116D4E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F92EE-5C4A-4F4C-AA62-C698395D1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6: page 271</a:t>
            </a:r>
          </a:p>
          <a:p>
            <a:r>
              <a:rPr lang="en-US" dirty="0"/>
              <a:t>Solve: 2x – 3 &lt; 7 or 35 – 4x ≤ 3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Solution:</a:t>
            </a:r>
          </a:p>
          <a:p>
            <a:pPr lvl="0"/>
            <a:r>
              <a:rPr lang="en-US" dirty="0"/>
              <a:t>Solve each inequality and graph.</a:t>
            </a:r>
          </a:p>
          <a:p>
            <a:pPr lvl="0"/>
            <a:r>
              <a:rPr lang="en-US" dirty="0"/>
              <a:t>Graph the union by placing both graphs on one number line.</a:t>
            </a:r>
          </a:p>
          <a:p>
            <a:pPr lvl="0"/>
            <a:r>
              <a:rPr lang="en-US" dirty="0"/>
              <a:t>Write the solution in interval notation.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063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2A405-23DD-B243-A8E6-8904D2A3A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160A5-D6D6-D84E-9105-A4F994763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 6: page 271</a:t>
            </a:r>
          </a:p>
          <a:p>
            <a:r>
              <a:rPr lang="en-US" dirty="0"/>
              <a:t>Solve: 2x – 3 &lt; 7 or 35 – 4x ≤ 3</a:t>
            </a:r>
          </a:p>
          <a:p>
            <a:pPr marL="0" indent="0">
              <a:buNone/>
            </a:pPr>
            <a:r>
              <a:rPr lang="en-US" dirty="0"/>
              <a:t>Solution:</a:t>
            </a:r>
          </a:p>
          <a:p>
            <a:pPr marL="0" indent="0">
              <a:buNone/>
            </a:pPr>
            <a:r>
              <a:rPr lang="en-US" dirty="0"/>
              <a:t>Solve each inequality.</a:t>
            </a:r>
          </a:p>
          <a:p>
            <a:pPr marL="0" indent="0">
              <a:buNone/>
            </a:pPr>
            <a:r>
              <a:rPr lang="en-US" dirty="0"/>
              <a:t>Graph on the number line</a:t>
            </a:r>
          </a:p>
          <a:p>
            <a:pPr marL="0" indent="0">
              <a:buNone/>
            </a:pPr>
            <a:r>
              <a:rPr lang="en-US" dirty="0"/>
              <a:t>Find the union ( points the belong to either graph)</a:t>
            </a:r>
          </a:p>
          <a:p>
            <a:pPr marL="0" indent="0">
              <a:buNone/>
            </a:pPr>
            <a:r>
              <a:rPr lang="en-US" dirty="0"/>
              <a:t>Write the solution in interval notation.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200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CE8C3-9DDC-2940-85CA-131F13B4E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Practice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173F5D-A708-1148-AFCB-ABECAB25B94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Solve each compound inequality.</a:t>
                </a:r>
              </a:p>
              <a:p>
                <a:r>
                  <a:rPr lang="en-US" dirty="0"/>
                  <a:t>Graph the solution set.</a:t>
                </a:r>
              </a:p>
              <a:p>
                <a:r>
                  <a:rPr lang="en-US" dirty="0"/>
                  <a:t>Express the solution set in interval notation.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514350" indent="-514350">
                  <a:buAutoNum type="arabicParenR"/>
                </a:pPr>
                <a:r>
                  <a:rPr lang="en-US" dirty="0"/>
                  <a:t>2x – 5 ≤ - 11 or 5x + 1 ≥ 6 </a:t>
                </a:r>
              </a:p>
              <a:p>
                <a:pPr marL="514350" indent="-514350">
                  <a:buAutoNum type="arabicParenR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1, 3, 5, 7</m:t>
                        </m:r>
                      </m:e>
                    </m:d>
                    <m:r>
                      <a:rPr lang="en-US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2, 4, 6 ,7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173F5D-A708-1148-AFCB-ABECAB25B9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08" t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45062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0691C-69D4-3946-B778-332B3A255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 of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5DA8A-4D6E-FE4A-8F68-D8D3DA5ED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can one determine if it is an intersection or union?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Alphabetize:</a:t>
            </a:r>
          </a:p>
          <a:p>
            <a:pPr marL="0" indent="0">
              <a:buNone/>
            </a:pPr>
            <a:r>
              <a:rPr lang="en-US" dirty="0"/>
              <a:t>And, Intersection, </a:t>
            </a:r>
            <a:r>
              <a:rPr lang="en-US" dirty="0">
                <a:sym typeface="Symbol" pitchFamily="2" charset="2"/>
              </a:rPr>
              <a:t>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Or, Union starts with </a:t>
            </a:r>
            <a:r>
              <a:rPr lang="en-US" dirty="0">
                <a:sym typeface="Symbol" pitchFamily="2" charset="2"/>
              </a:rPr>
              <a:t>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6386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76CBF-6B96-4C41-A5A2-C4CBF3CAF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84B0C-A6DD-3C4C-A357-0079AEA2E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Compound inequalities</a:t>
            </a:r>
          </a:p>
          <a:p>
            <a:r>
              <a:rPr lang="en-US" dirty="0"/>
              <a:t>Intersection</a:t>
            </a:r>
          </a:p>
          <a:p>
            <a:r>
              <a:rPr lang="en-US" dirty="0"/>
              <a:t>Union</a:t>
            </a:r>
          </a:p>
        </p:txBody>
      </p:sp>
    </p:spTree>
    <p:extLst>
      <p:ext uri="{BB962C8B-B14F-4D97-AF65-F5344CB8AC3E}">
        <p14:creationId xmlns:p14="http://schemas.microsoft.com/office/powerpoint/2010/main" val="724145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237E6-DF91-2640-A510-42CB48F87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A4B58ED-2C12-6A49-8C0D-74DE6D6AE37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 compound Inequality is formed by joining two inequalities with the word, AND, or the word, OR.</a:t>
                </a:r>
              </a:p>
              <a:p>
                <a:pPr lvl="1"/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 – 3 &lt; 5 and 2x + 4 &lt; 14</a:t>
                </a:r>
              </a:p>
              <a:p>
                <a:pPr lvl="1"/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3x – 5 ≤ 13 or 5x + 2 &gt; - 3</a:t>
                </a:r>
              </a:p>
              <a:p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symbols,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∩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  ∪</m:t>
                    </m:r>
                  </m:oMath>
                </a14:m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 – 3 &lt; 5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∩</m:t>
                    </m:r>
                  </m:oMath>
                </a14:m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2x + 4 &lt; 14</a:t>
                </a:r>
              </a:p>
              <a:p>
                <a:pPr lvl="1"/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3x – 5 ≤ 13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∪</m:t>
                    </m:r>
                  </m:oMath>
                </a14:m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5x + 2 &gt; - 3</a:t>
                </a:r>
              </a:p>
              <a:p>
                <a:r>
                  <a:rPr lang="en-US" dirty="0"/>
                  <a:t>The words, intersection, union.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A4B58ED-2C12-6A49-8C0D-74DE6D6AE3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47" t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98242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3226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FFD80-40BB-C34B-B942-A47ED0037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60499"/>
          </a:xfrm>
        </p:spPr>
        <p:txBody>
          <a:bodyPr/>
          <a:lstStyle/>
          <a:p>
            <a:pPr algn="ctr"/>
            <a:r>
              <a:rPr lang="en-US" dirty="0"/>
              <a:t>Compound Inequalities involving 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2637F-A872-4843-B358-C540758D0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21407"/>
            <a:ext cx="7886700" cy="4055555"/>
          </a:xfrm>
        </p:spPr>
        <p:txBody>
          <a:bodyPr/>
          <a:lstStyle/>
          <a:p>
            <a:r>
              <a:rPr lang="en-US" dirty="0"/>
              <a:t>Page 267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../../../../../../Desktop/Screen%20Shot%202017-12-21%20at%205.13.53%2">
            <a:extLst>
              <a:ext uri="{FF2B5EF4-FFF2-40B4-BE49-F238E27FC236}">
                <a16:creationId xmlns:a16="http://schemas.microsoft.com/office/drawing/2014/main" id="{B5F3F850-96E7-C640-A1E5-A4DBA054387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25" y="2938207"/>
            <a:ext cx="8128541" cy="2094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657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D288A-9541-0C49-87FE-CACEAF5A5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Symbol for Intersection,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itchFamily="2" charset="2"/>
              </a:rPr>
              <a:t>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3AA8D-FDBA-0445-A2A2-0557A390A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symbol,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itchFamily="2" charset="2"/>
              </a:rPr>
              <a:t>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indicates intersection.  This means the elements that are common to the sets.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320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1F866-8867-4947-B113-D5A512604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C9718-5088-C74A-9FA2-B308D516D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1: page 267</a:t>
            </a:r>
          </a:p>
          <a:p>
            <a:pPr marL="0" indent="0">
              <a:buNone/>
            </a:pPr>
            <a:r>
              <a:rPr lang="en-US" dirty="0"/>
              <a:t>Find the intersection: {7, 8, 9, 10, 11} </a:t>
            </a:r>
            <a:r>
              <a:rPr lang="en-US" dirty="0">
                <a:sym typeface="Symbol" pitchFamily="2" charset="2"/>
              </a:rPr>
              <a:t></a:t>
            </a:r>
            <a:r>
              <a:rPr lang="en-US" dirty="0"/>
              <a:t> {6, 8, 10, 12}</a:t>
            </a:r>
          </a:p>
          <a:p>
            <a:endParaRPr lang="en-US" dirty="0"/>
          </a:p>
          <a:p>
            <a:r>
              <a:rPr lang="en-US" dirty="0"/>
              <a:t>Solution:  What are the points common to both sets:</a:t>
            </a:r>
          </a:p>
          <a:p>
            <a:pPr marL="0" indent="0">
              <a:buNone/>
            </a:pPr>
            <a:r>
              <a:rPr lang="en-US" dirty="0"/>
              <a:t>	{8, 10}</a:t>
            </a:r>
          </a:p>
        </p:txBody>
      </p:sp>
    </p:spTree>
    <p:extLst>
      <p:ext uri="{BB962C8B-B14F-4D97-AF65-F5344CB8AC3E}">
        <p14:creationId xmlns:p14="http://schemas.microsoft.com/office/powerpoint/2010/main" val="2495644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79E48-C642-C542-B120-E74CDF2F4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F9493-FDAE-824A-B79E-70711D99D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3657600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Graph the solution to the compound inequality: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3657600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x ≤ 6 and x ≥ 2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3657600" algn="l"/>
              </a:tabLs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57600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Solution: Find the set of values of x that satisfy both the sets.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3657600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Graph each set and find the intersection.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3657600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3657600" algn="l"/>
              </a:tabLs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../../../../../../Desktop/Screen%20Shot%202017-12-21%20at%205.26.11%2">
            <a:extLst>
              <a:ext uri="{FF2B5EF4-FFF2-40B4-BE49-F238E27FC236}">
                <a16:creationId xmlns:a16="http://schemas.microsoft.com/office/drawing/2014/main" id="{5DFC05DE-2BA5-B54C-945E-A5A19BD891F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4367340"/>
            <a:ext cx="6601206" cy="19445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8698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77849-4CAA-B54C-91D2-7F3C4DAD8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solution?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094C2-3520-E842-9E40-83BE2A4D2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in interval notation.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377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DE4FF-B9A4-1A47-B095-6F1D1E6E9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15B66-1460-C94E-B6D1-385F10CA6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3657600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 2: page 268: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3657600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Solve: x – 3 &lt; 5 and 2x + 4 &lt; 14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3657600" algn="l"/>
              </a:tabLs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3657600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Solution: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3657600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Solve each inequality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3657600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Graph on the number line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3657600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 the intersection.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3657600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the solution in interval notation.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03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EF40E-D2D8-A842-ABEB-CDA64BE63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Intersection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29A0C-3C80-9840-B401-BDA017DA9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Example 4: page 269</a:t>
            </a:r>
          </a:p>
          <a:p>
            <a:pPr marL="0" indent="0">
              <a:buNone/>
            </a:pPr>
            <a:r>
              <a:rPr lang="en-US" dirty="0"/>
              <a:t>Solve and graph the solution set:  -3 &lt; 2x + 1 ≤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Solution:</a:t>
            </a:r>
          </a:p>
          <a:p>
            <a:pPr marL="0" indent="0">
              <a:buNone/>
            </a:pPr>
            <a:r>
              <a:rPr lang="en-US" dirty="0"/>
              <a:t>Isolate the variable in the middle.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045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593</Words>
  <Application>Microsoft Macintosh PowerPoint</Application>
  <PresentationFormat>On-screen Show (4:3)</PresentationFormat>
  <Paragraphs>102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Office Theme</vt:lpstr>
      <vt:lpstr>Chapter 4 Section 2</vt:lpstr>
      <vt:lpstr>Examples </vt:lpstr>
      <vt:lpstr>Compound Inequalities involving AND</vt:lpstr>
      <vt:lpstr>Symbol for Intersection, </vt:lpstr>
      <vt:lpstr>Example</vt:lpstr>
      <vt:lpstr>Graph solution</vt:lpstr>
      <vt:lpstr>What is the solution?</vt:lpstr>
      <vt:lpstr>Try</vt:lpstr>
      <vt:lpstr>Another Intersection</vt:lpstr>
      <vt:lpstr>Practice</vt:lpstr>
      <vt:lpstr>Compound Inequalities Involving OR</vt:lpstr>
      <vt:lpstr>Symbol for Union, ∪</vt:lpstr>
      <vt:lpstr>Example</vt:lpstr>
      <vt:lpstr>Solution?</vt:lpstr>
      <vt:lpstr>Graph solution</vt:lpstr>
      <vt:lpstr>Try</vt:lpstr>
      <vt:lpstr>Practice</vt:lpstr>
      <vt:lpstr>Bit of Information</vt:lpstr>
      <vt:lpstr>Summary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Section 2</dc:title>
  <dc:creator>Christie Tsuji</dc:creator>
  <cp:lastModifiedBy>Christie Tsuji</cp:lastModifiedBy>
  <cp:revision>8</cp:revision>
  <dcterms:created xsi:type="dcterms:W3CDTF">2019-07-07T01:38:30Z</dcterms:created>
  <dcterms:modified xsi:type="dcterms:W3CDTF">2019-08-09T22:28:46Z</dcterms:modified>
</cp:coreProperties>
</file>