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4" r:id="rId2"/>
    <p:sldId id="258" r:id="rId3"/>
    <p:sldId id="259" r:id="rId4"/>
    <p:sldId id="262" r:id="rId5"/>
    <p:sldId id="303" r:id="rId6"/>
    <p:sldId id="326" r:id="rId7"/>
    <p:sldId id="379" r:id="rId8"/>
    <p:sldId id="347" r:id="rId9"/>
    <p:sldId id="346" r:id="rId10"/>
    <p:sldId id="348" r:id="rId11"/>
    <p:sldId id="364" r:id="rId12"/>
    <p:sldId id="363" r:id="rId13"/>
    <p:sldId id="369" r:id="rId14"/>
    <p:sldId id="375" r:id="rId15"/>
    <p:sldId id="377" r:id="rId16"/>
    <p:sldId id="378" r:id="rId17"/>
    <p:sldId id="380" r:id="rId18"/>
    <p:sldId id="374" r:id="rId19"/>
    <p:sldId id="381" r:id="rId20"/>
    <p:sldId id="3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8"/>
    <p:restoredTop sz="94646"/>
  </p:normalViewPr>
  <p:slideViewPr>
    <p:cSldViewPr snapToGrid="0">
      <p:cViewPr varScale="1">
        <p:scale>
          <a:sx n="48" d="100"/>
          <a:sy n="48" d="100"/>
        </p:scale>
        <p:origin x="7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D9870-0AC3-484E-8016-BDC94932687A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AECF-AB79-2A41-BF37-A83E8CEAF0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3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975E-39D5-534B-81FB-2A14A308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747B-187E-FE44-81EF-C05D53E6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Find the first three terms whose nth term is: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Expand and evaluate: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BAACFE-1A7C-CB4D-ABAE-BCEF9D583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464" y="1825625"/>
            <a:ext cx="1333500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203703-67E7-B641-9F84-6AE9E7AD7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066" y="2656416"/>
            <a:ext cx="9144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8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E0DC-048C-9F40-9E29-1A6822D73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E2D9-BE53-8C47-A2F6-1AD381F99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3,        12,      48,     192,       768, . . . .    N</a:t>
            </a:r>
          </a:p>
          <a:p>
            <a:pPr marL="0" indent="0">
              <a:buNone/>
            </a:pPr>
            <a:r>
              <a:rPr lang="en-US" dirty="0"/>
              <a:t> term 1      2	        3           4             5              n</a:t>
            </a:r>
          </a:p>
          <a:p>
            <a:pPr marL="0" indent="0">
              <a:buNone/>
            </a:pPr>
            <a:r>
              <a:rPr lang="en-US" dirty="0"/>
              <a:t>  3(	)     3(4) 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 you notice about the term number and the exponent?</a:t>
            </a:r>
          </a:p>
          <a:p>
            <a:pPr marL="0" indent="0">
              <a:buNone/>
            </a:pPr>
            <a:r>
              <a:rPr lang="en-US" dirty="0"/>
              <a:t>What is the common ratio?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5A08BE-2A6F-8848-A723-B7BE41FFD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317" y="2768600"/>
            <a:ext cx="673100" cy="609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EC46A3-502D-3D40-B37C-FAEE7E563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9316" y="2768600"/>
            <a:ext cx="673100" cy="60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65D495-F0BC-6F46-8D28-ED2886AAA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4" y="2768600"/>
            <a:ext cx="685800" cy="60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8C88A5-96EC-7048-A0FF-83C44C34B3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6192" y="2768600"/>
            <a:ext cx="6604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0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C25E1-8452-7641-81E1-6F2A1A70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Term of a Geometric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AF72A-E526-C440-B6EF-9E7E313C7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nth term (general term) of a geometric sequence with the first term,      and the common ratio, r is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670189-68E6-8840-8DA6-7E5C42F8D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67" y="2218266"/>
            <a:ext cx="279400" cy="45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9219D1-61C5-4D48-96B7-5EF00623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333" y="2923117"/>
            <a:ext cx="12700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6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90197-E6AB-AD4C-9D15-235B39BBE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the </a:t>
            </a:r>
            <a:r>
              <a:rPr lang="en-US" dirty="0" smtClean="0"/>
              <a:t>eighths </a:t>
            </a:r>
            <a:r>
              <a:rPr lang="en-US" dirty="0"/>
              <a:t>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5A3F9-D3C9-F747-B39A-F4E99D6AA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First term is - 4 and the common ration is 5.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Solution:  Use the formula: </a:t>
            </a:r>
          </a:p>
          <a:p>
            <a:pPr marL="0" indent="0">
              <a:buNone/>
            </a:pPr>
            <a:r>
              <a:rPr lang="en-US" dirty="0"/>
              <a:t>      = -4, r = 5, n = 8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5002CB-F613-DD4A-8649-4F21F707D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4" y="3397246"/>
            <a:ext cx="1270000" cy="469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731FE0-7300-3642-B213-6623F89FC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636" y="3899696"/>
            <a:ext cx="27940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074646-2FF7-0A49-9A67-E330DB69A2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7467" y="4650317"/>
            <a:ext cx="16256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02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38C1-1434-F941-BB1D-0D66CE82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652BE-1057-D947-B88E-F9D336FB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of the first ‘n’ terms of an geometric sequence,      and called the nth partial sum. 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EF3532-A5F2-CE41-A4AB-64D024A1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17" y="1825625"/>
            <a:ext cx="317500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793253-55DA-BF42-A03B-DBEF7219F5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567" y="3210984"/>
            <a:ext cx="4648200" cy="469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C02A97-E824-B945-BC68-D88AEC3455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567" y="3975895"/>
            <a:ext cx="17907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70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45732-7A7B-7046-899E-13E014F97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the sum of the first 10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FD86F-6CD0-EE44-8C0D-B33B3279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2, 6, 18, 54, . . .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Solution: Use the formula:</a:t>
            </a:r>
          </a:p>
          <a:p>
            <a:pPr marL="0" indent="0">
              <a:buNone/>
            </a:pPr>
            <a:r>
              <a:rPr lang="en-US" dirty="0"/>
              <a:t>Find      , r, n. </a:t>
            </a:r>
          </a:p>
          <a:p>
            <a:pPr marL="0" indent="0">
              <a:buNone/>
            </a:pPr>
            <a:r>
              <a:rPr lang="en-US" dirty="0"/>
              <a:t>     is the first term, 2</a:t>
            </a:r>
          </a:p>
          <a:p>
            <a:pPr marL="0" indent="0">
              <a:buNone/>
            </a:pPr>
            <a:r>
              <a:rPr lang="en-US" dirty="0"/>
              <a:t> r common ratio:      = 3</a:t>
            </a:r>
          </a:p>
          <a:p>
            <a:pPr marL="0" indent="0">
              <a:buNone/>
            </a:pPr>
            <a:r>
              <a:rPr lang="en-US" dirty="0"/>
              <a:t> n number of terms, 10, so </a:t>
            </a:r>
          </a:p>
          <a:p>
            <a:pPr marL="0" indent="0">
              <a:buNone/>
            </a:pPr>
            <a:r>
              <a:rPr lang="en-US" dirty="0"/>
              <a:t>simplify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D015C0-298A-3345-8116-C86521821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2783" y="2571750"/>
            <a:ext cx="1790700" cy="901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A1C13E-54AE-1245-A87F-DEC035BFB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102" y="3363381"/>
            <a:ext cx="279400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910D04-5085-3B47-AFC7-BCAA1C7F5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634" y="3876411"/>
            <a:ext cx="27940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2B74DA-EA13-1E47-B8AA-60C9683F9A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6150" y="4240475"/>
            <a:ext cx="241300" cy="774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3EAC27-F28B-444E-B180-C0A7CF0A17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4166" y="4598191"/>
            <a:ext cx="18288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099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5A50A-D40A-0C4B-808A-73554FC19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 of an Infinite Geometric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F09DF-F795-2A48-9C17-A47BBE38B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Will have a sum if -1 &lt; r &lt; 1 or | r|&lt; 1</a:t>
            </a:r>
          </a:p>
          <a:p>
            <a:r>
              <a:rPr lang="en-US" dirty="0"/>
              <a:t>That sum will be: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236C9A-CF30-8249-A94C-C32638A98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870" y="1774826"/>
            <a:ext cx="4495800" cy="469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6B1DB1-32FC-D246-B799-1CA8DC7BD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600" y="2844006"/>
            <a:ext cx="10160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99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E7D0-E61E-A244-AFD4-B148B992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Determine if the following has a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103E-6CE1-0C41-AE7B-8689C8BC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    </a:t>
            </a:r>
          </a:p>
          <a:p>
            <a:endParaRPr lang="en-US" dirty="0"/>
          </a:p>
          <a:p>
            <a:r>
              <a:rPr lang="en-US" dirty="0"/>
              <a:t>     </a:t>
            </a:r>
          </a:p>
          <a:p>
            <a:endParaRPr lang="en-US" dirty="0"/>
          </a:p>
          <a:p>
            <a:r>
              <a:rPr lang="en-US" dirty="0"/>
              <a:t> 3, 6, 12, 24,  . . .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90C8B3-D55B-424E-A775-BECEEF95E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583" y="2093384"/>
            <a:ext cx="1892300" cy="774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942EF5-09A2-1C4A-898C-73B86AE83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583" y="3226594"/>
            <a:ext cx="237490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56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6FA4-A3B5-5B4E-BFCC-BD515C40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or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6209C-E77E-A744-9B11-008E5EB75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 – numbers that follow a certain rule</a:t>
            </a:r>
          </a:p>
          <a:p>
            <a:r>
              <a:rPr lang="en-US" dirty="0"/>
              <a:t>Series – sum of the sequence</a:t>
            </a:r>
          </a:p>
        </p:txBody>
      </p:sp>
    </p:spTree>
    <p:extLst>
      <p:ext uri="{BB962C8B-B14F-4D97-AF65-F5344CB8AC3E}">
        <p14:creationId xmlns:p14="http://schemas.microsoft.com/office/powerpoint/2010/main" val="1619034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5C3E-42CB-0540-8840-8F4F1745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Formulas in this section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10F77F-32E1-5E46-B488-3627336555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Common ratio: r  = </a:t>
                </a:r>
              </a:p>
              <a:p>
                <a:endParaRPr lang="en-US" dirty="0"/>
              </a:p>
              <a:p>
                <a:r>
                  <a:rPr lang="en-US" dirty="0"/>
                  <a:t>General Term of an Geometric Sequence: </a:t>
                </a:r>
              </a:p>
              <a:p>
                <a:endParaRPr lang="en-US" dirty="0"/>
              </a:p>
              <a:p>
                <a:r>
                  <a:rPr lang="en-US" dirty="0"/>
                  <a:t>Sum of the First n Terms of a Geometric Sequence: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Sum of an Infinite Geometric Series:</a:t>
                </a:r>
              </a:p>
              <a:p>
                <a:r>
                  <a:rPr lang="en-US" dirty="0"/>
                  <a:t> -1 &lt; r &lt;1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10F77F-32E1-5E46-B488-3627336555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2632" b="-1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BCE63BB5-A8F3-D245-8D4A-1FFA05310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333" y="1642004"/>
            <a:ext cx="558800" cy="927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D7049D-F726-914A-8115-C990216AC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0" y="2855383"/>
            <a:ext cx="1270000" cy="469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D76FD8-6DA5-4444-A536-55649BC9FA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9335" y="4649784"/>
            <a:ext cx="10160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17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350D-0044-2B4A-9BD6-FF54E221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9F07-DE49-D341-B969-78FB615A9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ratio</a:t>
            </a:r>
          </a:p>
          <a:p>
            <a:r>
              <a:rPr lang="en-US" dirty="0"/>
              <a:t>General term</a:t>
            </a:r>
          </a:p>
          <a:p>
            <a:r>
              <a:rPr lang="en-US" dirty="0"/>
              <a:t>Sum</a:t>
            </a:r>
          </a:p>
          <a:p>
            <a:pPr lvl="1"/>
            <a:r>
              <a:rPr lang="en-US" dirty="0"/>
              <a:t>First n terms</a:t>
            </a:r>
          </a:p>
          <a:p>
            <a:pPr lvl="1"/>
            <a:r>
              <a:rPr lang="en-US" dirty="0"/>
              <a:t>Infinite series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7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942"/>
          </a:xfrm>
        </p:spPr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3) Find the first three terms if the first term is     = 300 and the common difference is -5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Find the common difference for the sequence: 3, 8, 13, 18, . . .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 startAt="5"/>
            </a:pPr>
            <a:r>
              <a:rPr lang="en-US" dirty="0"/>
              <a:t>Find the sum of the first 15 terms of the arithmetic sequence:</a:t>
            </a:r>
          </a:p>
          <a:p>
            <a:pPr marL="0" indent="0">
              <a:buNone/>
            </a:pPr>
            <a:r>
              <a:rPr lang="en-US" dirty="0"/>
              <a:t>    4, 10, 16, 22, . . . </a:t>
            </a:r>
          </a:p>
          <a:p>
            <a:pPr marL="514350" indent="-514350">
              <a:buAutoNum type="arabicParenR" startAt="4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DBC957-04D9-DC4A-B9AD-610564D13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704" y="1825625"/>
            <a:ext cx="2794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46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2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11 Section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Geometric Sequences and Series</a:t>
            </a:r>
          </a:p>
          <a:p>
            <a:pPr marL="0" indent="0" algn="ctr">
              <a:buNone/>
            </a:pPr>
            <a:r>
              <a:rPr lang="en-US" sz="3200" dirty="0"/>
              <a:t>Page 842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BFD5-1D07-2344-B965-D354064E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Geometric Sequence: sequence in which each term after the first is obtained by multiplying the preceding term by a fixed nonzero constant called the common ratio.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2337-B1AD-2347-A210-D01E9517A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EBA4-F8C2-964F-8685-798DB776E7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Geometric Sequence</a:t>
            </a:r>
          </a:p>
          <a:p>
            <a:pPr marL="0" indent="0">
              <a:buNone/>
            </a:pPr>
            <a:r>
              <a:rPr lang="en-US" dirty="0"/>
              <a:t>1, 5, 25, 125, 625, . . .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4, 8, 16, 32, 64, . . .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6, - 12, 24, - 48, 96, . . 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3CBAE-B6C0-8F49-AC68-D5B655AC73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Ratio</a:t>
            </a:r>
          </a:p>
          <a:p>
            <a:pPr marL="0" indent="0">
              <a:buNone/>
            </a:pPr>
            <a:r>
              <a:rPr lang="en-US" dirty="0"/>
              <a:t>r =     =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 =     =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 =         = -2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C393-1FB6-1B4B-AD22-539232AB2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766" y="2219325"/>
            <a:ext cx="228600" cy="774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17CC9B-BE62-7B4D-882D-561C4254C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066" y="3186551"/>
            <a:ext cx="254000" cy="774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399B29-0D64-EB4F-A836-E1E4A3C8B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6766" y="4157983"/>
            <a:ext cx="57150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3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A6D840-B6E6-7145-A255-E7FB3C10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3F402FF-1253-1443-B4A1-341208F7D3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a</a:t>
                </a:r>
                <a:r>
                  <a:rPr lang="en-US" baseline="-25000" dirty="0"/>
                  <a:t>1</a:t>
                </a:r>
                <a:r>
                  <a:rPr lang="en-US" dirty="0"/>
                  <a:t>, a</a:t>
                </a:r>
                <a:r>
                  <a:rPr lang="en-US" baseline="-25000" dirty="0"/>
                  <a:t>2</a:t>
                </a:r>
                <a:r>
                  <a:rPr lang="en-US" dirty="0"/>
                  <a:t>, a</a:t>
                </a:r>
                <a:r>
                  <a:rPr lang="en-US" baseline="-25000" dirty="0"/>
                  <a:t>3</a:t>
                </a:r>
                <a:r>
                  <a:rPr lang="en-US" dirty="0"/>
                  <a:t>, a</a:t>
                </a:r>
                <a:r>
                  <a:rPr lang="en-US" baseline="-25000" dirty="0"/>
                  <a:t>4</a:t>
                </a:r>
                <a:r>
                  <a:rPr lang="en-US" dirty="0"/>
                  <a:t>, . . . a </a:t>
                </a:r>
                <a:r>
                  <a:rPr lang="en-US" baseline="-25000" dirty="0"/>
                  <a:t>n-1</a:t>
                </a:r>
                <a:r>
                  <a:rPr lang="en-US" dirty="0"/>
                  <a:t>,  a </a:t>
                </a:r>
                <a:r>
                  <a:rPr lang="en-US" baseline="-25000" dirty="0"/>
                  <a:t>n</a:t>
                </a:r>
                <a:r>
                  <a:rPr lang="en-US" dirty="0"/>
                  <a:t>, . . . </a:t>
                </a:r>
              </a:p>
              <a:p>
                <a:pPr marL="0" indent="0">
                  <a:buNone/>
                </a:pPr>
                <a:r>
                  <a:rPr lang="en-US" dirty="0"/>
                  <a:t>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3F402FF-1253-1443-B4A1-341208F7D3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62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01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BE43-15D8-1F4F-99B7-2438AA5A3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5808"/>
          </a:xfrm>
        </p:spPr>
        <p:txBody>
          <a:bodyPr/>
          <a:lstStyle/>
          <a:p>
            <a:pPr algn="ctr"/>
            <a:r>
              <a:rPr lang="en-US" dirty="0"/>
              <a:t>Common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0BE25-95FB-1741-A0FC-5DFA7B5B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1, 5, 25, 125, 625, . . . </a:t>
            </a:r>
          </a:p>
          <a:p>
            <a:pPr marL="0" indent="0">
              <a:buNone/>
            </a:pPr>
            <a:r>
              <a:rPr lang="en-US" dirty="0"/>
              <a:t>Another way to find the common ration is to ask yourself, what number do I multiply  the previous number to get the next number?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4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A12E-4E79-784D-953A-358A82DC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A8AC-C52F-074A-9333-A29322D5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the first term as 3 and the common ratio as 6, write the first five terms of the sequence.</a:t>
            </a:r>
          </a:p>
        </p:txBody>
      </p:sp>
    </p:spTree>
    <p:extLst>
      <p:ext uri="{BB962C8B-B14F-4D97-AF65-F5344CB8AC3E}">
        <p14:creationId xmlns:p14="http://schemas.microsoft.com/office/powerpoint/2010/main" val="266487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544</Words>
  <Application>Microsoft Office PowerPoint</Application>
  <PresentationFormat>Widescreen</PresentationFormat>
  <Paragraphs>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Check up</vt:lpstr>
      <vt:lpstr>Check up 2</vt:lpstr>
      <vt:lpstr>PowerPoint Presentation</vt:lpstr>
      <vt:lpstr>Chapter 11 Section 3</vt:lpstr>
      <vt:lpstr>Definition</vt:lpstr>
      <vt:lpstr>Example</vt:lpstr>
      <vt:lpstr>Common Ratio</vt:lpstr>
      <vt:lpstr>Common Ratio</vt:lpstr>
      <vt:lpstr>Try</vt:lpstr>
      <vt:lpstr>Observe</vt:lpstr>
      <vt:lpstr>General Term of a Geometric Sequence</vt:lpstr>
      <vt:lpstr>Find the eighths term</vt:lpstr>
      <vt:lpstr>Sum of Terms</vt:lpstr>
      <vt:lpstr>Find the sum of the first 10 terms</vt:lpstr>
      <vt:lpstr>Sum of an Infinite Geometric Series</vt:lpstr>
      <vt:lpstr>Determine if the following has a sum</vt:lpstr>
      <vt:lpstr>Series or sequence</vt:lpstr>
      <vt:lpstr>Useful Formulas in this section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120</cp:revision>
  <dcterms:modified xsi:type="dcterms:W3CDTF">2019-11-27T01:48:38Z</dcterms:modified>
</cp:coreProperties>
</file>