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27" r:id="rId2"/>
    <p:sldId id="289" r:id="rId3"/>
    <p:sldId id="353" r:id="rId4"/>
    <p:sldId id="354" r:id="rId5"/>
    <p:sldId id="352" r:id="rId6"/>
    <p:sldId id="355" r:id="rId7"/>
    <p:sldId id="356" r:id="rId8"/>
    <p:sldId id="361" r:id="rId9"/>
    <p:sldId id="375" r:id="rId10"/>
    <p:sldId id="369" r:id="rId11"/>
    <p:sldId id="376" r:id="rId12"/>
    <p:sldId id="377" r:id="rId13"/>
    <p:sldId id="370" r:id="rId14"/>
    <p:sldId id="371" r:id="rId15"/>
    <p:sldId id="372" r:id="rId16"/>
    <p:sldId id="374" r:id="rId17"/>
    <p:sldId id="378" r:id="rId18"/>
    <p:sldId id="3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698"/>
    <p:restoredTop sz="94456"/>
  </p:normalViewPr>
  <p:slideViewPr>
    <p:cSldViewPr snapToGrid="0">
      <p:cViewPr>
        <p:scale>
          <a:sx n="92" d="100"/>
          <a:sy n="92" d="100"/>
        </p:scale>
        <p:origin x="520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D9870-0AC3-484E-8016-BDC94932687A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DAECF-AB79-2A41-BF37-A83E8CEAF0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237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rithmetic_progressio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A763B-388D-364C-98A2-CE4F85190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Chapter 11, Section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05C8A-0F50-E343-9588-F18F357B0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Arithmetic Sequence</a:t>
            </a:r>
          </a:p>
          <a:p>
            <a:pPr marL="0" indent="0" algn="ctr">
              <a:buNone/>
            </a:pPr>
            <a:r>
              <a:rPr lang="en-US" dirty="0"/>
              <a:t>Page 832</a:t>
            </a:r>
          </a:p>
        </p:txBody>
      </p:sp>
    </p:spTree>
    <p:extLst>
      <p:ext uri="{BB962C8B-B14F-4D97-AF65-F5344CB8AC3E}">
        <p14:creationId xmlns:p14="http://schemas.microsoft.com/office/powerpoint/2010/main" val="279309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138C1-1434-F941-BB1D-0D66CE827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 of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652BE-1057-D947-B88E-F9D336FB0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 of the first ‘n’ terms of an arithmetic sequence,      and called the nth partial sum. </a:t>
            </a:r>
          </a:p>
          <a:p>
            <a:endParaRPr lang="en-US" dirty="0"/>
          </a:p>
          <a:p>
            <a:r>
              <a:rPr lang="en-US" dirty="0"/>
              <a:t>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EF3532-A5F2-CE41-A4AB-64D024A1E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5117" y="1825625"/>
            <a:ext cx="317500" cy="533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8E127F-AD38-F446-8A1A-CD09CA8A08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7817" y="3179233"/>
            <a:ext cx="35433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870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3A98B-8A41-FA4A-B52D-DA2D9A1AA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Mathematician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13DD9-AFFC-2043-846C-B93900A13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Carl Friedrich Gauss</a:t>
            </a:r>
          </a:p>
          <a:p>
            <a:pPr lvl="1"/>
            <a:r>
              <a:rPr lang="en-US" dirty="0"/>
              <a:t>German</a:t>
            </a:r>
          </a:p>
          <a:p>
            <a:pPr lvl="1"/>
            <a:r>
              <a:rPr lang="en-US" dirty="0"/>
              <a:t>April 30, 1777 to February 23, 1855</a:t>
            </a:r>
          </a:p>
          <a:p>
            <a:pPr lvl="1"/>
            <a:r>
              <a:rPr lang="en-US" dirty="0"/>
              <a:t>Mathematician and Physicist</a:t>
            </a:r>
          </a:p>
          <a:p>
            <a:pPr lvl="1"/>
            <a:r>
              <a:rPr lang="en-US" dirty="0"/>
              <a:t>Gauss had an exceptional influence in many fields of mathematics and science, and is ranked among history's most influential mathematicians.</a:t>
            </a:r>
          </a:p>
          <a:p>
            <a:pPr lvl="1"/>
            <a:r>
              <a:rPr lang="en-US" dirty="0"/>
              <a:t>he was seven, he confidently solved an </a:t>
            </a:r>
            <a:r>
              <a:rPr lang="en-US" dirty="0">
                <a:hlinkClick r:id="rId2" tooltip="Arithmetic progression"/>
              </a:rPr>
              <a:t>arithmetic series</a:t>
            </a:r>
            <a:r>
              <a:rPr lang="en-US" dirty="0"/>
              <a:t> problem faster than anyone else in his class of 100 students.</a:t>
            </a:r>
          </a:p>
        </p:txBody>
      </p:sp>
    </p:spTree>
    <p:extLst>
      <p:ext uri="{BB962C8B-B14F-4D97-AF65-F5344CB8AC3E}">
        <p14:creationId xmlns:p14="http://schemas.microsoft.com/office/powerpoint/2010/main" val="1772473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4000-FC93-514F-A776-34D4B1637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639FF-4554-AA44-B20C-4897F7C8D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Add the numbers from 1 to 100 and write the answer on your slate.</a:t>
            </a:r>
          </a:p>
        </p:txBody>
      </p:sp>
    </p:spTree>
    <p:extLst>
      <p:ext uri="{BB962C8B-B14F-4D97-AF65-F5344CB8AC3E}">
        <p14:creationId xmlns:p14="http://schemas.microsoft.com/office/powerpoint/2010/main" val="1727573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E30F3-F982-DF42-9F3B-6D0F9895A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 of an Arithmetic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B0AAC-35E4-F745-A601-8B6877794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sum       of the first n terms of an arithmetic sequence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     is the first term and       is the nth term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B1758D-490A-D54F-AB54-CA458DB86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783" y="1792286"/>
            <a:ext cx="317500" cy="533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B01F665-AAD8-2545-8744-01B5DE9983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1466" y="2325686"/>
            <a:ext cx="2133600" cy="9017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DDF637-F13B-ED4B-A899-B15B243AD6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6752" y="3328984"/>
            <a:ext cx="317500" cy="533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E311DC-06BD-8E4F-B622-CD698CE132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3573" y="3297764"/>
            <a:ext cx="3302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015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240B2-EA2E-844C-823B-221A795A0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89A6-D06D-BE41-8E4A-897DA4157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sum of the first 100 terms of the arithmetic sequence:</a:t>
            </a:r>
          </a:p>
          <a:p>
            <a:pPr marL="0" indent="0">
              <a:buNone/>
            </a:pPr>
            <a:r>
              <a:rPr lang="en-US" dirty="0"/>
              <a:t>     1, 3,  5, 7,  . . .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 The formula:                              needs the number of term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(100), the first term (1), and the last term, </a:t>
            </a:r>
          </a:p>
          <a:p>
            <a:pPr marL="0" indent="0">
              <a:buNone/>
            </a:pPr>
            <a:r>
              <a:rPr lang="en-US" dirty="0"/>
              <a:t>Find the last term, use the formula: </a:t>
            </a:r>
          </a:p>
          <a:p>
            <a:pPr marL="0" indent="0">
              <a:buNone/>
            </a:pPr>
            <a:r>
              <a:rPr lang="en-US" dirty="0"/>
              <a:t>       = 1, n = 100, d =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071B8C-AD32-F34B-B51E-92ECE84D1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3467" y="3099594"/>
            <a:ext cx="2133600" cy="9017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D3F2272-BA98-D24A-9BE1-F6F542FEA9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2933" y="4818990"/>
            <a:ext cx="2413000" cy="596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B8E61A8-EEFD-844D-81E0-5C3B15E90B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4333" y="4340224"/>
            <a:ext cx="330200" cy="533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BE4B955-54BB-AA41-B6F6-2A79FF53A7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4316" y="5348948"/>
            <a:ext cx="3175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748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3F7B8-C158-AB49-BCE2-769410660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Find the sum with a Summation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4ECCC-36B1-3841-AB36-D3EB90DE0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Find the sum: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Obtain the first several terms to find the common difference, and the last term.</a:t>
            </a:r>
          </a:p>
          <a:p>
            <a:pPr marL="0" indent="0">
              <a:buNone/>
            </a:pPr>
            <a:r>
              <a:rPr lang="en-US" dirty="0"/>
              <a:t>Once these values are found, use the summation formula.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4A81AD-47DE-1A44-BFC5-45F5A107D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5733" y="2036233"/>
            <a:ext cx="14224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263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A5C3E-42CB-0540-8840-8F4F17455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Formulas in this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0F77F-32E1-5E46-B488-362733655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difference: d =</a:t>
            </a:r>
          </a:p>
          <a:p>
            <a:endParaRPr lang="en-US" dirty="0"/>
          </a:p>
          <a:p>
            <a:r>
              <a:rPr lang="en-US" dirty="0"/>
              <a:t>General Term of an Arithmetic Sequence: </a:t>
            </a:r>
          </a:p>
          <a:p>
            <a:endParaRPr lang="en-US" dirty="0"/>
          </a:p>
          <a:p>
            <a:r>
              <a:rPr lang="en-US" dirty="0"/>
              <a:t>Sum of the First n Terms of an Arithmetic Sequence: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A8D1F6-CB24-3B4A-9C82-DDEE256B03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1" y="1767417"/>
            <a:ext cx="1168400" cy="533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266B5C-9107-144B-8B9E-09F92F6636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7100" y="2791883"/>
            <a:ext cx="2413000" cy="596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D3012F0-46B5-B84B-91AB-F2342FBCF4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54534" y="3601243"/>
            <a:ext cx="2133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717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FA1B-123F-684A-8BC1-21D1F2678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B1830-3459-964E-B77A-9BFB047E2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difference</a:t>
            </a:r>
          </a:p>
          <a:p>
            <a:r>
              <a:rPr lang="en-US" dirty="0"/>
              <a:t>General term</a:t>
            </a:r>
          </a:p>
          <a:p>
            <a:r>
              <a:rPr lang="en-US" dirty="0"/>
              <a:t>Sum</a:t>
            </a:r>
          </a:p>
        </p:txBody>
      </p:sp>
    </p:spTree>
    <p:extLst>
      <p:ext uri="{BB962C8B-B14F-4D97-AF65-F5344CB8AC3E}">
        <p14:creationId xmlns:p14="http://schemas.microsoft.com/office/powerpoint/2010/main" val="2695041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5466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B2B21-5E79-BF43-941C-0154AAEA1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Arithmetic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9FEA6-FF45-E44A-817A-A3926D797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Sequence: each term after the first differs from the preceding term by a constant amount.</a:t>
            </a:r>
          </a:p>
          <a:p>
            <a:pPr marL="0" indent="0">
              <a:buNone/>
            </a:pPr>
            <a:r>
              <a:rPr lang="en-US" dirty="0"/>
              <a:t>That difference is called the common difference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Linear function: domain is the set of positive integers.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94967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1EB02-9111-2748-AB2F-08489E333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3A9FBEB-3D15-9B40-A79E-C17DAB5C8E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Arithmetic Sequence</a:t>
            </a:r>
          </a:p>
          <a:p>
            <a:pPr marL="0" indent="0">
              <a:buNone/>
            </a:pPr>
            <a:r>
              <a:rPr lang="en-US" dirty="0"/>
              <a:t>142, 146, 150, 154, . . .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-5, -2, 1, 4, . . 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8, 3, -2, -7, . . 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a</a:t>
            </a:r>
            <a:r>
              <a:rPr lang="en-US" baseline="-25000" dirty="0"/>
              <a:t>3</a:t>
            </a:r>
            <a:r>
              <a:rPr lang="en-US" dirty="0"/>
              <a:t>, . . 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278331-C14D-B14A-B5D3-C292D1DBF1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Common Difference</a:t>
            </a:r>
          </a:p>
          <a:p>
            <a:pPr marL="0" indent="0">
              <a:buNone/>
            </a:pPr>
            <a:r>
              <a:rPr lang="en-US" dirty="0"/>
              <a:t>d = 146 – 142 = 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 = -2 – (-5) =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 = 3 – 8 = -5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 = a</a:t>
            </a:r>
            <a:r>
              <a:rPr lang="en-US" baseline="-25000" dirty="0"/>
              <a:t>n</a:t>
            </a:r>
            <a:r>
              <a:rPr lang="en-US" dirty="0"/>
              <a:t> – a </a:t>
            </a:r>
            <a:r>
              <a:rPr lang="en-US" baseline="-25000" dirty="0"/>
              <a:t>n-1</a:t>
            </a:r>
          </a:p>
        </p:txBody>
      </p:sp>
    </p:spTree>
    <p:extLst>
      <p:ext uri="{BB962C8B-B14F-4D97-AF65-F5344CB8AC3E}">
        <p14:creationId xmlns:p14="http://schemas.microsoft.com/office/powerpoint/2010/main" val="74256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1F7A-5DF0-3D43-A2F3-3ABD1E2AD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0791"/>
            <a:ext cx="10515600" cy="103160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Write terms using First Term and Common Difference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67160-4316-1A4E-9006-6B0D21034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Write the first five terms of the arithmetic sequence with the first term 6 and the common difference -2</a:t>
            </a:r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EAF0C1-487D-4641-BBAC-FEBE582FA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5667" y="2906711"/>
            <a:ext cx="838200" cy="533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FC1B1C8-70BB-5C4C-9420-99033F8EF4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5667" y="3589335"/>
            <a:ext cx="1752600" cy="11811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646DC3F-0C16-D741-8A64-F08FCFAFEF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5667" y="4919659"/>
            <a:ext cx="17653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989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43C4-97B7-9346-A434-99CE144D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Term of an Arithmetic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7FEB3-1078-5F47-9B5C-C2AB09C45D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Observe the following:</a:t>
            </a:r>
          </a:p>
          <a:p>
            <a:pPr marL="0" indent="0">
              <a:buNone/>
            </a:pPr>
            <a:r>
              <a:rPr lang="en-US" dirty="0"/>
              <a:t>3, 5, 7, 9, 11, . . .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5 = 3 + 1(2)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7 = 3 + 2(2)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9 = 3 + 3(2)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3D5CD47-F7EC-434F-BF92-A5E458F146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How do you get the second term from the first?</a:t>
            </a:r>
          </a:p>
          <a:p>
            <a:endParaRPr lang="en-US" dirty="0"/>
          </a:p>
          <a:p>
            <a:r>
              <a:rPr lang="en-US" dirty="0"/>
              <a:t>How do you get the third term from the first?</a:t>
            </a:r>
          </a:p>
          <a:p>
            <a:endParaRPr lang="en-US" dirty="0"/>
          </a:p>
          <a:p>
            <a:r>
              <a:rPr lang="en-US" dirty="0"/>
              <a:t>How do you get the fourth term from the first?</a:t>
            </a:r>
          </a:p>
        </p:txBody>
      </p:sp>
    </p:spTree>
    <p:extLst>
      <p:ext uri="{BB962C8B-B14F-4D97-AF65-F5344CB8AC3E}">
        <p14:creationId xmlns:p14="http://schemas.microsoft.com/office/powerpoint/2010/main" val="111607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AED43-86E4-9441-945E-9D1D961FF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Continue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E4943-60B8-D248-811D-8CC5AF617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5210"/>
            <a:ext cx="10515600" cy="476436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3,     5,               7,              9,           11,  </a:t>
            </a:r>
          </a:p>
          <a:p>
            <a:pPr marL="0" indent="0">
              <a:buNone/>
            </a:pPr>
            <a:r>
              <a:rPr lang="en-US" dirty="0"/>
              <a:t>     2</a:t>
            </a:r>
            <a:r>
              <a:rPr lang="en-US" baseline="30000" dirty="0"/>
              <a:t>nd</a:t>
            </a:r>
            <a:r>
              <a:rPr lang="en-US" dirty="0"/>
              <a:t> term  3</a:t>
            </a:r>
            <a:r>
              <a:rPr lang="en-US" baseline="30000" dirty="0"/>
              <a:t>rd</a:t>
            </a:r>
            <a:r>
              <a:rPr lang="en-US" dirty="0"/>
              <a:t> term   4th term   5</a:t>
            </a:r>
            <a:r>
              <a:rPr lang="en-US" baseline="30000" dirty="0"/>
              <a:t>th</a:t>
            </a:r>
            <a:r>
              <a:rPr lang="en-US" dirty="0"/>
              <a:t> term</a:t>
            </a:r>
          </a:p>
          <a:p>
            <a:pPr marL="0" indent="0">
              <a:buNone/>
            </a:pPr>
            <a:r>
              <a:rPr lang="en-US" dirty="0"/>
              <a:t>3,  3 + 1(2)  3 + 2(2)    3 + 3(2)     3 + 4(2)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Next term = First term + (term number – 1)difference</a:t>
            </a:r>
          </a:p>
          <a:p>
            <a:pPr marL="0" indent="0">
              <a:buNone/>
            </a:pPr>
            <a:r>
              <a:rPr lang="en-US" dirty="0"/>
              <a:t>         a</a:t>
            </a:r>
            <a:r>
              <a:rPr lang="en-US" baseline="-25000" dirty="0"/>
              <a:t>n</a:t>
            </a:r>
            <a:r>
              <a:rPr lang="en-US" dirty="0"/>
              <a:t>      =      a</a:t>
            </a:r>
            <a:r>
              <a:rPr lang="en-US" baseline="-25000" dirty="0"/>
              <a:t>1</a:t>
            </a:r>
            <a:r>
              <a:rPr lang="en-US" dirty="0"/>
              <a:t>          + (term number – 1) d</a:t>
            </a:r>
          </a:p>
          <a:p>
            <a:pPr marL="0" indent="0">
              <a:buNone/>
            </a:pPr>
            <a:r>
              <a:rPr lang="en-US" dirty="0"/>
              <a:t>So 9</a:t>
            </a:r>
            <a:r>
              <a:rPr lang="en-US" baseline="30000" dirty="0"/>
              <a:t>th</a:t>
            </a:r>
            <a:r>
              <a:rPr lang="en-US" dirty="0"/>
              <a:t> term</a:t>
            </a:r>
          </a:p>
          <a:p>
            <a:pPr marL="0" indent="0">
              <a:buNone/>
            </a:pPr>
            <a:r>
              <a:rPr lang="en-US" dirty="0"/>
              <a:t>     :   3 + (9 – 1)2</a:t>
            </a:r>
          </a:p>
          <a:p>
            <a:pPr marL="0" indent="0">
              <a:buNone/>
            </a:pPr>
            <a:r>
              <a:rPr lang="en-US" dirty="0"/>
              <a:t>      : 21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FD2F8E-87E9-194F-A19A-1AB53B17D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783" y="4821767"/>
            <a:ext cx="317500" cy="533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6B35E2F-1D9F-1448-AD3E-FCA499A6CD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783" y="5320774"/>
            <a:ext cx="3175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651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E21F5-D858-E746-BF64-7E2962D6F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Term of an Arithmetic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E056-E922-BC47-A21F-73F9C431CDE4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The nth term (general term) of an arithmetic sequence with first term,</a:t>
            </a:r>
          </a:p>
          <a:p>
            <a:pPr marL="0" indent="0">
              <a:buNone/>
            </a:pPr>
            <a:r>
              <a:rPr lang="en-US" dirty="0"/>
              <a:t>       and common difference ’d’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0C2B1F-62F3-1549-A5BF-CC20ADC1F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645" y="2270669"/>
            <a:ext cx="317500" cy="533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9FBC4D4-4A9A-484C-8801-8950771089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4434" y="2944283"/>
            <a:ext cx="24130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585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AA7F3-E75B-8244-ACFB-94D2D69D7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81D62-F3C5-944C-B277-909473127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eighth term of the arithmetic sequence whose first term is 4 and whose common difference is -7</a:t>
            </a:r>
          </a:p>
          <a:p>
            <a:endParaRPr lang="en-US" dirty="0"/>
          </a:p>
          <a:p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Use the formula: </a:t>
            </a:r>
          </a:p>
          <a:p>
            <a:pPr marL="0" indent="0">
              <a:buNone/>
            </a:pPr>
            <a:r>
              <a:rPr lang="en-US" dirty="0"/>
              <a:t>         = 4, d = -7, find       so               and n = 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 the substitution, and simplify: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C9E0E9-24B4-5C4E-92E4-3AD6C7050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584" y="4144433"/>
            <a:ext cx="317500" cy="533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F31B4C-A0CA-8546-A7DF-3EDA377EE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5267" y="3702844"/>
            <a:ext cx="2413000" cy="596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60A63FE-A6AF-4B40-998A-F807FCF8FF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3350" y="4247887"/>
            <a:ext cx="317500" cy="533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2E0377E-55E7-9B4E-8C5E-5EDF8187EF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38700" y="4224074"/>
            <a:ext cx="977900" cy="533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D5FB583-A499-774F-81E5-84E3AEA7AC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16600" y="5237557"/>
            <a:ext cx="27051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683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C4F57-E1A0-7244-BDDC-AD016B1AF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30D69-E58D-4444-AC29-600C4792C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Find the 6</a:t>
            </a:r>
            <a:r>
              <a:rPr lang="en-US" baseline="30000" dirty="0"/>
              <a:t>th</a:t>
            </a:r>
            <a:r>
              <a:rPr lang="en-US" dirty="0"/>
              <a:t> term if the first term is 12 and the difference is 4.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Find the formula for the general term given the sequence:</a:t>
            </a:r>
          </a:p>
          <a:p>
            <a:pPr marL="457200" lvl="1" indent="0">
              <a:buNone/>
            </a:pPr>
            <a:r>
              <a:rPr lang="en-US" dirty="0"/>
              <a:t>	1, 5, 9, 13, . . . </a:t>
            </a:r>
          </a:p>
        </p:txBody>
      </p:sp>
    </p:spTree>
    <p:extLst>
      <p:ext uri="{BB962C8B-B14F-4D97-AF65-F5344CB8AC3E}">
        <p14:creationId xmlns:p14="http://schemas.microsoft.com/office/powerpoint/2010/main" val="1683256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3296</TotalTime>
  <Words>689</Words>
  <Application>Microsoft Macintosh PowerPoint</Application>
  <PresentationFormat>Widescreen</PresentationFormat>
  <Paragraphs>114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Chapter 11, Section 2</vt:lpstr>
      <vt:lpstr>Arithmetic Sequence</vt:lpstr>
      <vt:lpstr>Example</vt:lpstr>
      <vt:lpstr>Write terms using First Term and Common Difference</vt:lpstr>
      <vt:lpstr>General Term of an Arithmetic Sequence</vt:lpstr>
      <vt:lpstr>Continue</vt:lpstr>
      <vt:lpstr>General Term of an Arithmetic Sequence</vt:lpstr>
      <vt:lpstr>Example</vt:lpstr>
      <vt:lpstr>Your turn</vt:lpstr>
      <vt:lpstr>Sum of Terms</vt:lpstr>
      <vt:lpstr>Mathematician</vt:lpstr>
      <vt:lpstr>Gauss Problem</vt:lpstr>
      <vt:lpstr>Sum of an Arithmetic Sequence</vt:lpstr>
      <vt:lpstr>Example</vt:lpstr>
      <vt:lpstr>Find the sum with a Summation</vt:lpstr>
      <vt:lpstr>Useful Formulas in this section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Christie Tsuji</cp:lastModifiedBy>
  <cp:revision>108</cp:revision>
  <dcterms:modified xsi:type="dcterms:W3CDTF">2019-09-14T23:18:45Z</dcterms:modified>
</cp:coreProperties>
</file>