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8"/>
  </p:notesMasterIdLst>
  <p:handoutMasterIdLst>
    <p:handoutMasterId r:id="rId69"/>
  </p:handoutMasterIdLst>
  <p:sldIdLst>
    <p:sldId id="342" r:id="rId2"/>
    <p:sldId id="257" r:id="rId3"/>
    <p:sldId id="258" r:id="rId4"/>
    <p:sldId id="259" r:id="rId5"/>
    <p:sldId id="260" r:id="rId6"/>
    <p:sldId id="306" r:id="rId7"/>
    <p:sldId id="307" r:id="rId8"/>
    <p:sldId id="308" r:id="rId9"/>
    <p:sldId id="309" r:id="rId10"/>
    <p:sldId id="310" r:id="rId11"/>
    <p:sldId id="261" r:id="rId12"/>
    <p:sldId id="312" r:id="rId13"/>
    <p:sldId id="314" r:id="rId14"/>
    <p:sldId id="315" r:id="rId15"/>
    <p:sldId id="262" r:id="rId16"/>
    <p:sldId id="263" r:id="rId17"/>
    <p:sldId id="264" r:id="rId18"/>
    <p:sldId id="265" r:id="rId19"/>
    <p:sldId id="266" r:id="rId20"/>
    <p:sldId id="347" r:id="rId21"/>
    <p:sldId id="348" r:id="rId22"/>
    <p:sldId id="316" r:id="rId23"/>
    <p:sldId id="317" r:id="rId24"/>
    <p:sldId id="319" r:id="rId25"/>
    <p:sldId id="320" r:id="rId26"/>
    <p:sldId id="267" r:id="rId27"/>
    <p:sldId id="269" r:id="rId28"/>
    <p:sldId id="270" r:id="rId29"/>
    <p:sldId id="272" r:id="rId30"/>
    <p:sldId id="273" r:id="rId31"/>
    <p:sldId id="321" r:id="rId32"/>
    <p:sldId id="274" r:id="rId33"/>
    <p:sldId id="275" r:id="rId34"/>
    <p:sldId id="344" r:id="rId35"/>
    <p:sldId id="276" r:id="rId36"/>
    <p:sldId id="277" r:id="rId37"/>
    <p:sldId id="345" r:id="rId38"/>
    <p:sldId id="349" r:id="rId39"/>
    <p:sldId id="278" r:id="rId40"/>
    <p:sldId id="322" r:id="rId41"/>
    <p:sldId id="279" r:id="rId42"/>
    <p:sldId id="323" r:id="rId43"/>
    <p:sldId id="324" r:id="rId44"/>
    <p:sldId id="325" r:id="rId45"/>
    <p:sldId id="280" r:id="rId46"/>
    <p:sldId id="326" r:id="rId47"/>
    <p:sldId id="327" r:id="rId48"/>
    <p:sldId id="328" r:id="rId49"/>
    <p:sldId id="329" r:id="rId50"/>
    <p:sldId id="330" r:id="rId51"/>
    <p:sldId id="281" r:id="rId52"/>
    <p:sldId id="331" r:id="rId53"/>
    <p:sldId id="332" r:id="rId54"/>
    <p:sldId id="333" r:id="rId55"/>
    <p:sldId id="282" r:id="rId56"/>
    <p:sldId id="334" r:id="rId57"/>
    <p:sldId id="335" r:id="rId58"/>
    <p:sldId id="336" r:id="rId59"/>
    <p:sldId id="337" r:id="rId60"/>
    <p:sldId id="338" r:id="rId61"/>
    <p:sldId id="283" r:id="rId62"/>
    <p:sldId id="339" r:id="rId63"/>
    <p:sldId id="350" r:id="rId64"/>
    <p:sldId id="340" r:id="rId65"/>
    <p:sldId id="284" r:id="rId66"/>
    <p:sldId id="341" r:id="rId67"/>
  </p:sldIdLst>
  <p:sldSz cx="9144000" cy="6858000" type="screen4x3"/>
  <p:notesSz cx="6858000" cy="9144000"/>
  <p:custDataLst>
    <p:tags r:id="rId70"/>
  </p:custDataLst>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80">
          <p15:clr>
            <a:srgbClr val="A4A3A4"/>
          </p15:clr>
        </p15:guide>
        <p15:guide id="2" pos="7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00"/>
    <a:srgbClr val="007F01"/>
    <a:srgbClr val="008080"/>
    <a:srgbClr val="E6E6E6"/>
    <a:srgbClr val="138A8A"/>
    <a:srgbClr val="3A7A7A"/>
    <a:srgbClr val="3366FF"/>
    <a:srgbClr val="FFE6C9"/>
    <a:srgbClr val="01FF05"/>
    <a:srgbClr val="FF7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9" autoAdjust="0"/>
    <p:restoredTop sz="94280" autoAdjust="0"/>
  </p:normalViewPr>
  <p:slideViewPr>
    <p:cSldViewPr snapToObjects="1">
      <p:cViewPr varScale="1">
        <p:scale>
          <a:sx n="65" d="100"/>
          <a:sy n="65" d="100"/>
        </p:scale>
        <p:origin x="138" y="60"/>
      </p:cViewPr>
      <p:guideLst>
        <p:guide orient="horz" pos="480"/>
        <p:guide pos="768"/>
      </p:guideLst>
    </p:cSldViewPr>
  </p:slideViewPr>
  <p:outlineViewPr>
    <p:cViewPr>
      <p:scale>
        <a:sx n="33" d="100"/>
        <a:sy n="33" d="100"/>
      </p:scale>
      <p:origin x="0" y="-14760"/>
    </p:cViewPr>
  </p:outlineViewPr>
  <p:notesTextViewPr>
    <p:cViewPr>
      <p:scale>
        <a:sx n="100" d="100"/>
        <a:sy n="100" d="100"/>
      </p:scale>
      <p:origin x="0" y="0"/>
    </p:cViewPr>
  </p:notesTextViewPr>
  <p:sorterViewPr>
    <p:cViewPr>
      <p:scale>
        <a:sx n="66" d="100"/>
        <a:sy n="66" d="100"/>
      </p:scale>
      <p:origin x="0" y="-4098"/>
    </p:cViewPr>
  </p:sorterViewPr>
  <p:notesViewPr>
    <p:cSldViewPr snapToObjects="1">
      <p:cViewPr varScale="1">
        <p:scale>
          <a:sx n="52" d="100"/>
          <a:sy n="52" d="100"/>
        </p:scale>
        <p:origin x="213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D95820E-2546-405B-8FAE-0E8E7FC0BA41}" type="datetime1">
              <a:rPr lang="en-US" altLang="en-US"/>
              <a:pPr>
                <a:defRPr/>
              </a:pPr>
              <a:t>10/27/2017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5BF1FC2-EE1C-445B-93EE-784F0E0C3523}" type="slidenum">
              <a:rPr lang="en-US" altLang="en-US"/>
              <a:pPr>
                <a:defRPr/>
              </a:pPr>
              <a:t>‹#›</a:t>
            </a:fld>
            <a:endParaRPr lang="en-US" altLang="en-US"/>
          </a:p>
        </p:txBody>
      </p:sp>
    </p:spTree>
    <p:extLst>
      <p:ext uri="{BB962C8B-B14F-4D97-AF65-F5344CB8AC3E}">
        <p14:creationId xmlns:p14="http://schemas.microsoft.com/office/powerpoint/2010/main" val="26673172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3333FDCE-0EBD-4DFC-9AB2-FE44A7936D3E}" type="datetime1">
              <a:rPr lang="en-US" altLang="en-US"/>
              <a:pPr>
                <a:defRPr/>
              </a:pPr>
              <a:t>10/27/2017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0A0859C-0556-4A38-A5A5-5DC882AE0241}" type="slidenum">
              <a:rPr lang="en-US" altLang="en-US"/>
              <a:pPr>
                <a:defRPr/>
              </a:pPr>
              <a:t>‹#›</a:t>
            </a:fld>
            <a:endParaRPr lang="en-US" altLang="en-US"/>
          </a:p>
        </p:txBody>
      </p:sp>
    </p:spTree>
    <p:extLst>
      <p:ext uri="{BB962C8B-B14F-4D97-AF65-F5344CB8AC3E}">
        <p14:creationId xmlns:p14="http://schemas.microsoft.com/office/powerpoint/2010/main" val="127294437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48524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25545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6E2F226-2FB9-454E-80B8-5494566A4AF3}" type="datetime1">
              <a:rPr lang="en-US" altLang="en-US"/>
              <a:pPr>
                <a:defRPr/>
              </a:pPr>
              <a:t>10/27/2017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8A533E-9347-450F-B674-E6029EEE2B69}" type="slidenum">
              <a:rPr lang="en-US" altLang="en-US"/>
              <a:pPr>
                <a:defRPr/>
              </a:pPr>
              <a:t>‹#›</a:t>
            </a:fld>
            <a:endParaRPr lang="en-US" altLang="en-US"/>
          </a:p>
        </p:txBody>
      </p:sp>
    </p:spTree>
    <p:extLst>
      <p:ext uri="{BB962C8B-B14F-4D97-AF65-F5344CB8AC3E}">
        <p14:creationId xmlns:p14="http://schemas.microsoft.com/office/powerpoint/2010/main" val="94889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2B4C524-DC78-43CA-BDFA-F550B067BBF3}" type="datetime1">
              <a:rPr lang="en-US" altLang="en-US"/>
              <a:pPr>
                <a:defRPr/>
              </a:pPr>
              <a:t>10/27/2017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DF85B40-941C-4AFB-A413-F293A1D4228E}" type="slidenum">
              <a:rPr lang="en-US" altLang="en-US"/>
              <a:pPr>
                <a:defRPr/>
              </a:pPr>
              <a:t>‹#›</a:t>
            </a:fld>
            <a:endParaRPr lang="en-US" altLang="en-US"/>
          </a:p>
        </p:txBody>
      </p:sp>
    </p:spTree>
    <p:extLst>
      <p:ext uri="{BB962C8B-B14F-4D97-AF65-F5344CB8AC3E}">
        <p14:creationId xmlns:p14="http://schemas.microsoft.com/office/powerpoint/2010/main" val="354799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F31CA0B-2ADD-46F4-9465-AAAF0E8FC43F}" type="datetime1">
              <a:rPr lang="en-US" altLang="en-US"/>
              <a:pPr>
                <a:defRPr/>
              </a:pPr>
              <a:t>10/27/2017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422290B-C30C-485A-9193-763A4164EC30}" type="slidenum">
              <a:rPr lang="en-US" altLang="en-US"/>
              <a:pPr>
                <a:defRPr/>
              </a:pPr>
              <a:t>‹#›</a:t>
            </a:fld>
            <a:endParaRPr lang="en-US" altLang="en-US"/>
          </a:p>
        </p:txBody>
      </p:sp>
    </p:spTree>
    <p:extLst>
      <p:ext uri="{BB962C8B-B14F-4D97-AF65-F5344CB8AC3E}">
        <p14:creationId xmlns:p14="http://schemas.microsoft.com/office/powerpoint/2010/main" val="4083367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8C88A07-122C-4DB6-AC0C-C66D1EFD2E1D}" type="datetime1">
              <a:rPr lang="en-US" altLang="en-US"/>
              <a:pPr>
                <a:defRPr/>
              </a:pPr>
              <a:t>10/27/2017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3A9204B-FDB6-4F1C-8684-3EAE9AED04FC}" type="slidenum">
              <a:rPr lang="en-US" altLang="en-US"/>
              <a:pPr>
                <a:defRPr/>
              </a:pPr>
              <a:t>‹#›</a:t>
            </a:fld>
            <a:endParaRPr lang="en-US" altLang="en-US"/>
          </a:p>
        </p:txBody>
      </p:sp>
    </p:spTree>
    <p:extLst>
      <p:ext uri="{BB962C8B-B14F-4D97-AF65-F5344CB8AC3E}">
        <p14:creationId xmlns:p14="http://schemas.microsoft.com/office/powerpoint/2010/main" val="361390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507059B-E782-469F-A5A0-A1DD48D8A1E8}" type="datetime1">
              <a:rPr lang="en-US" altLang="en-US"/>
              <a:pPr>
                <a:defRPr/>
              </a:pPr>
              <a:t>10/27/2017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36CBF4-4EF1-42A8-8ACF-DA557EBF1B6D}" type="slidenum">
              <a:rPr lang="en-US" altLang="en-US"/>
              <a:pPr>
                <a:defRPr/>
              </a:pPr>
              <a:t>‹#›</a:t>
            </a:fld>
            <a:endParaRPr lang="en-US" altLang="en-US"/>
          </a:p>
        </p:txBody>
      </p:sp>
    </p:spTree>
    <p:extLst>
      <p:ext uri="{BB962C8B-B14F-4D97-AF65-F5344CB8AC3E}">
        <p14:creationId xmlns:p14="http://schemas.microsoft.com/office/powerpoint/2010/main" val="1366741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10A3F13-D44C-4248-8037-39C960780983}" type="datetime1">
              <a:rPr lang="en-US" altLang="en-US"/>
              <a:pPr>
                <a:defRPr/>
              </a:pPr>
              <a:t>10/27/2017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B1D507-8936-4DB0-8267-CD88FCABD2E8}" type="slidenum">
              <a:rPr lang="en-US" altLang="en-US"/>
              <a:pPr>
                <a:defRPr/>
              </a:pPr>
              <a:t>‹#›</a:t>
            </a:fld>
            <a:endParaRPr lang="en-US" altLang="en-US" dirty="0"/>
          </a:p>
        </p:txBody>
      </p:sp>
      <p:sp>
        <p:nvSpPr>
          <p:cNvPr id="7" name="TextBox 6">
            <a:extLst>
              <a:ext uri="{FF2B5EF4-FFF2-40B4-BE49-F238E27FC236}">
                <a16:creationId xmlns:a16="http://schemas.microsoft.com/office/drawing/2014/main" id="{7D4DF940-02D1-41ED-AC26-11A3EB710488}"/>
              </a:ext>
            </a:extLst>
          </p:cNvPr>
          <p:cNvSpPr txBox="1"/>
          <p:nvPr userDrawn="1"/>
        </p:nvSpPr>
        <p:spPr>
          <a:xfrm>
            <a:off x="6857999" y="6246019"/>
            <a:ext cx="1828800" cy="307777"/>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B1D507-8936-4DB0-8267-CD88FCABD2E8}" type="slidenum">
              <a:rPr kumimoji="0" lang="en-US" altLang="en-US" sz="14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
        <p:nvSpPr>
          <p:cNvPr id="9" name="Content Placeholder 8">
            <a:extLst>
              <a:ext uri="{FF2B5EF4-FFF2-40B4-BE49-F238E27FC236}">
                <a16:creationId xmlns:a16="http://schemas.microsoft.com/office/drawing/2014/main" id="{AC362264-0A29-475B-AC06-75F26C4F09FF}"/>
              </a:ext>
            </a:extLst>
          </p:cNvPr>
          <p:cNvSpPr>
            <a:spLocks noGrp="1"/>
          </p:cNvSpPr>
          <p:nvPr>
            <p:ph sz="quarter" idx="13"/>
          </p:nvPr>
        </p:nvSpPr>
        <p:spPr>
          <a:xfrm>
            <a:off x="1524000" y="3962400"/>
            <a:ext cx="2743200" cy="685800"/>
          </a:xfrm>
        </p:spPr>
        <p:txBody>
          <a:bodyPr/>
          <a:lstStyle/>
          <a:p>
            <a:pPr lvl="0"/>
            <a:r>
              <a:rPr lang="en-US" dirty="0"/>
              <a:t>Edit</a:t>
            </a:r>
          </a:p>
        </p:txBody>
      </p:sp>
      <p:sp>
        <p:nvSpPr>
          <p:cNvPr id="11" name="Content Placeholder 10">
            <a:extLst>
              <a:ext uri="{FF2B5EF4-FFF2-40B4-BE49-F238E27FC236}">
                <a16:creationId xmlns:a16="http://schemas.microsoft.com/office/drawing/2014/main" id="{4C8A53DE-DFD2-4858-A987-A3F0D56025B8}"/>
              </a:ext>
            </a:extLst>
          </p:cNvPr>
          <p:cNvSpPr>
            <a:spLocks noGrp="1"/>
          </p:cNvSpPr>
          <p:nvPr>
            <p:ph sz="quarter" idx="14"/>
          </p:nvPr>
        </p:nvSpPr>
        <p:spPr>
          <a:xfrm>
            <a:off x="1905000" y="4876800"/>
            <a:ext cx="2590800" cy="609600"/>
          </a:xfrm>
        </p:spPr>
        <p:txBody>
          <a:bodyPr/>
          <a:lstStyle/>
          <a:p>
            <a:pPr lvl="0"/>
            <a:endParaRPr lang="en-US" dirty="0"/>
          </a:p>
        </p:txBody>
      </p:sp>
      <p:sp>
        <p:nvSpPr>
          <p:cNvPr id="14" name="Table Placeholder 13">
            <a:extLst>
              <a:ext uri="{FF2B5EF4-FFF2-40B4-BE49-F238E27FC236}">
                <a16:creationId xmlns:a16="http://schemas.microsoft.com/office/drawing/2014/main" id="{0EDBF0B6-F3E4-44B1-8910-1D0C3D925C05}"/>
              </a:ext>
            </a:extLst>
          </p:cNvPr>
          <p:cNvSpPr>
            <a:spLocks noGrp="1"/>
          </p:cNvSpPr>
          <p:nvPr>
            <p:ph type="tbl" sz="quarter" idx="15"/>
          </p:nvPr>
        </p:nvSpPr>
        <p:spPr>
          <a:xfrm>
            <a:off x="6019800" y="2743200"/>
            <a:ext cx="2133600" cy="1447800"/>
          </a:xfrm>
        </p:spPr>
        <p:txBody>
          <a:bodyPr/>
          <a:lstStyle/>
          <a:p>
            <a:endParaRPr lang="en-US"/>
          </a:p>
        </p:txBody>
      </p:sp>
      <p:sp>
        <p:nvSpPr>
          <p:cNvPr id="10" name="Text Placeholder 9">
            <a:extLst>
              <a:ext uri="{FF2B5EF4-FFF2-40B4-BE49-F238E27FC236}">
                <a16:creationId xmlns:a16="http://schemas.microsoft.com/office/drawing/2014/main" id="{3C01D0A5-6896-4309-AD51-19E9923DDBF5}"/>
              </a:ext>
            </a:extLst>
          </p:cNvPr>
          <p:cNvSpPr>
            <a:spLocks noGrp="1"/>
          </p:cNvSpPr>
          <p:nvPr>
            <p:ph type="body" sz="quarter" idx="16"/>
          </p:nvPr>
        </p:nvSpPr>
        <p:spPr>
          <a:xfrm>
            <a:off x="6858000" y="4876800"/>
            <a:ext cx="20574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A91083AF-2F11-4889-A96A-086FD698DFF0}"/>
              </a:ext>
            </a:extLst>
          </p:cNvPr>
          <p:cNvSpPr>
            <a:spLocks noGrp="1"/>
          </p:cNvSpPr>
          <p:nvPr>
            <p:ph type="body" sz="quarter" idx="17"/>
          </p:nvPr>
        </p:nvSpPr>
        <p:spPr>
          <a:xfrm>
            <a:off x="4800600" y="4191000"/>
            <a:ext cx="2514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0C0153EF-5B56-4752-B02E-B6FE415963CD}"/>
              </a:ext>
            </a:extLst>
          </p:cNvPr>
          <p:cNvSpPr>
            <a:spLocks noGrp="1"/>
          </p:cNvSpPr>
          <p:nvPr>
            <p:ph sz="quarter" idx="18"/>
          </p:nvPr>
        </p:nvSpPr>
        <p:spPr>
          <a:xfrm>
            <a:off x="4267200" y="2286000"/>
            <a:ext cx="2514600" cy="15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5ACBC8D5-DA98-41A7-9EBE-708A3A454E5A}"/>
              </a:ext>
            </a:extLst>
          </p:cNvPr>
          <p:cNvSpPr>
            <a:spLocks noGrp="1"/>
          </p:cNvSpPr>
          <p:nvPr>
            <p:ph type="body" sz="quarter" idx="19"/>
          </p:nvPr>
        </p:nvSpPr>
        <p:spPr>
          <a:xfrm>
            <a:off x="7086600" y="1828800"/>
            <a:ext cx="3124200" cy="685800"/>
          </a:xfrm>
        </p:spPr>
        <p:txBody>
          <a:bodyPr/>
          <a:lstStyle/>
          <a:p>
            <a:pPr lvl="0"/>
            <a:endParaRPr lang="en-US" dirty="0"/>
          </a:p>
        </p:txBody>
      </p:sp>
      <p:sp>
        <p:nvSpPr>
          <p:cNvPr id="17" name="Text Placeholder 16">
            <a:extLst>
              <a:ext uri="{FF2B5EF4-FFF2-40B4-BE49-F238E27FC236}">
                <a16:creationId xmlns:a16="http://schemas.microsoft.com/office/drawing/2014/main" id="{B4F0118F-7DD6-4F0E-9570-6DD911E51A65}"/>
              </a:ext>
            </a:extLst>
          </p:cNvPr>
          <p:cNvSpPr>
            <a:spLocks noGrp="1"/>
          </p:cNvSpPr>
          <p:nvPr>
            <p:ph type="body" sz="quarter" idx="20"/>
          </p:nvPr>
        </p:nvSpPr>
        <p:spPr>
          <a:xfrm>
            <a:off x="7620000" y="3581400"/>
            <a:ext cx="1752600" cy="83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0062BA74-8578-4504-B7E9-0AF8AEEA0D75}"/>
              </a:ext>
            </a:extLst>
          </p:cNvPr>
          <p:cNvSpPr>
            <a:spLocks noGrp="1"/>
          </p:cNvSpPr>
          <p:nvPr>
            <p:ph sz="quarter" idx="21"/>
          </p:nvPr>
        </p:nvSpPr>
        <p:spPr>
          <a:xfrm>
            <a:off x="685800" y="3276600"/>
            <a:ext cx="6858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00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10A3F13-D44C-4248-8037-39C960780983}" type="datetime1">
              <a:rPr lang="en-US" altLang="en-US"/>
              <a:pPr>
                <a:defRPr/>
              </a:pPr>
              <a:t>10/27/2017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B1D507-8936-4DB0-8267-CD88FCABD2E8}" type="slidenum">
              <a:rPr lang="en-US" altLang="en-US"/>
              <a:pPr>
                <a:defRPr/>
              </a:pPr>
              <a:t>‹#›</a:t>
            </a:fld>
            <a:endParaRPr lang="en-US" altLang="en-US" dirty="0"/>
          </a:p>
        </p:txBody>
      </p:sp>
      <p:sp>
        <p:nvSpPr>
          <p:cNvPr id="7" name="TextBox 6">
            <a:extLst>
              <a:ext uri="{FF2B5EF4-FFF2-40B4-BE49-F238E27FC236}">
                <a16:creationId xmlns:a16="http://schemas.microsoft.com/office/drawing/2014/main" id="{7D4DF940-02D1-41ED-AC26-11A3EB710488}"/>
              </a:ext>
            </a:extLst>
          </p:cNvPr>
          <p:cNvSpPr txBox="1"/>
          <p:nvPr userDrawn="1"/>
        </p:nvSpPr>
        <p:spPr>
          <a:xfrm>
            <a:off x="6857999" y="6246019"/>
            <a:ext cx="1828800" cy="307777"/>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B1D507-8936-4DB0-8267-CD88FCABD2E8}" type="slidenum">
              <a:rPr kumimoji="0" lang="en-US" altLang="en-US" sz="14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
        <p:nvSpPr>
          <p:cNvPr id="9" name="Content Placeholder 8">
            <a:extLst>
              <a:ext uri="{FF2B5EF4-FFF2-40B4-BE49-F238E27FC236}">
                <a16:creationId xmlns:a16="http://schemas.microsoft.com/office/drawing/2014/main" id="{AC362264-0A29-475B-AC06-75F26C4F09FF}"/>
              </a:ext>
            </a:extLst>
          </p:cNvPr>
          <p:cNvSpPr>
            <a:spLocks noGrp="1"/>
          </p:cNvSpPr>
          <p:nvPr>
            <p:ph sz="quarter" idx="13"/>
          </p:nvPr>
        </p:nvSpPr>
        <p:spPr>
          <a:xfrm>
            <a:off x="1524000" y="3962400"/>
            <a:ext cx="2743200" cy="685800"/>
          </a:xfrm>
        </p:spPr>
        <p:txBody>
          <a:bodyPr/>
          <a:lstStyle/>
          <a:p>
            <a:pPr lvl="0"/>
            <a:r>
              <a:rPr lang="en-US" dirty="0"/>
              <a:t>Edit</a:t>
            </a:r>
          </a:p>
        </p:txBody>
      </p:sp>
      <p:sp>
        <p:nvSpPr>
          <p:cNvPr id="11" name="Content Placeholder 10">
            <a:extLst>
              <a:ext uri="{FF2B5EF4-FFF2-40B4-BE49-F238E27FC236}">
                <a16:creationId xmlns:a16="http://schemas.microsoft.com/office/drawing/2014/main" id="{4C8A53DE-DFD2-4858-A987-A3F0D56025B8}"/>
              </a:ext>
            </a:extLst>
          </p:cNvPr>
          <p:cNvSpPr>
            <a:spLocks noGrp="1"/>
          </p:cNvSpPr>
          <p:nvPr>
            <p:ph sz="quarter" idx="14"/>
          </p:nvPr>
        </p:nvSpPr>
        <p:spPr>
          <a:xfrm>
            <a:off x="1905000" y="4876800"/>
            <a:ext cx="2590800" cy="609600"/>
          </a:xfrm>
        </p:spPr>
        <p:txBody>
          <a:bodyPr/>
          <a:lstStyle/>
          <a:p>
            <a:pPr lvl="0"/>
            <a:endParaRPr lang="en-US" dirty="0"/>
          </a:p>
        </p:txBody>
      </p:sp>
      <p:sp>
        <p:nvSpPr>
          <p:cNvPr id="14" name="Table Placeholder 13">
            <a:extLst>
              <a:ext uri="{FF2B5EF4-FFF2-40B4-BE49-F238E27FC236}">
                <a16:creationId xmlns:a16="http://schemas.microsoft.com/office/drawing/2014/main" id="{0EDBF0B6-F3E4-44B1-8910-1D0C3D925C05}"/>
              </a:ext>
            </a:extLst>
          </p:cNvPr>
          <p:cNvSpPr>
            <a:spLocks noGrp="1"/>
          </p:cNvSpPr>
          <p:nvPr>
            <p:ph type="tbl" sz="quarter" idx="15"/>
          </p:nvPr>
        </p:nvSpPr>
        <p:spPr>
          <a:xfrm>
            <a:off x="6019800" y="2743200"/>
            <a:ext cx="2133600" cy="1447800"/>
          </a:xfrm>
        </p:spPr>
        <p:txBody>
          <a:bodyPr/>
          <a:lstStyle/>
          <a:p>
            <a:endParaRPr lang="en-US"/>
          </a:p>
        </p:txBody>
      </p:sp>
      <p:sp>
        <p:nvSpPr>
          <p:cNvPr id="10" name="Text Placeholder 9">
            <a:extLst>
              <a:ext uri="{FF2B5EF4-FFF2-40B4-BE49-F238E27FC236}">
                <a16:creationId xmlns:a16="http://schemas.microsoft.com/office/drawing/2014/main" id="{3C01D0A5-6896-4309-AD51-19E9923DDBF5}"/>
              </a:ext>
            </a:extLst>
          </p:cNvPr>
          <p:cNvSpPr>
            <a:spLocks noGrp="1"/>
          </p:cNvSpPr>
          <p:nvPr>
            <p:ph type="body" sz="quarter" idx="16"/>
          </p:nvPr>
        </p:nvSpPr>
        <p:spPr>
          <a:xfrm>
            <a:off x="6858000" y="4876800"/>
            <a:ext cx="20574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A91083AF-2F11-4889-A96A-086FD698DFF0}"/>
              </a:ext>
            </a:extLst>
          </p:cNvPr>
          <p:cNvSpPr>
            <a:spLocks noGrp="1"/>
          </p:cNvSpPr>
          <p:nvPr>
            <p:ph type="body" sz="quarter" idx="17"/>
          </p:nvPr>
        </p:nvSpPr>
        <p:spPr>
          <a:xfrm>
            <a:off x="4800600" y="4191000"/>
            <a:ext cx="2514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0C0153EF-5B56-4752-B02E-B6FE415963CD}"/>
              </a:ext>
            </a:extLst>
          </p:cNvPr>
          <p:cNvSpPr>
            <a:spLocks noGrp="1"/>
          </p:cNvSpPr>
          <p:nvPr>
            <p:ph sz="quarter" idx="18"/>
          </p:nvPr>
        </p:nvSpPr>
        <p:spPr>
          <a:xfrm>
            <a:off x="4267200" y="2286000"/>
            <a:ext cx="2514600" cy="15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5ACBC8D5-DA98-41A7-9EBE-708A3A454E5A}"/>
              </a:ext>
            </a:extLst>
          </p:cNvPr>
          <p:cNvSpPr>
            <a:spLocks noGrp="1"/>
          </p:cNvSpPr>
          <p:nvPr>
            <p:ph type="body" sz="quarter" idx="19"/>
          </p:nvPr>
        </p:nvSpPr>
        <p:spPr>
          <a:xfrm>
            <a:off x="7086600" y="1828800"/>
            <a:ext cx="3124200" cy="685800"/>
          </a:xfrm>
        </p:spPr>
        <p:txBody>
          <a:bodyPr/>
          <a:lstStyle/>
          <a:p>
            <a:pPr lvl="0"/>
            <a:endParaRPr lang="en-US" dirty="0"/>
          </a:p>
        </p:txBody>
      </p:sp>
      <p:sp>
        <p:nvSpPr>
          <p:cNvPr id="17" name="Text Placeholder 16">
            <a:extLst>
              <a:ext uri="{FF2B5EF4-FFF2-40B4-BE49-F238E27FC236}">
                <a16:creationId xmlns:a16="http://schemas.microsoft.com/office/drawing/2014/main" id="{B4F0118F-7DD6-4F0E-9570-6DD911E51A65}"/>
              </a:ext>
            </a:extLst>
          </p:cNvPr>
          <p:cNvSpPr>
            <a:spLocks noGrp="1"/>
          </p:cNvSpPr>
          <p:nvPr>
            <p:ph type="body" sz="quarter" idx="20"/>
          </p:nvPr>
        </p:nvSpPr>
        <p:spPr>
          <a:xfrm>
            <a:off x="7620000" y="3581400"/>
            <a:ext cx="1752600" cy="83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206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10A3F13-D44C-4248-8037-39C960780983}" type="datetime1">
              <a:rPr lang="en-US" altLang="en-US"/>
              <a:pPr>
                <a:defRPr/>
              </a:pPr>
              <a:t>10/27/2017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B1D507-8936-4DB0-8267-CD88FCABD2E8}" type="slidenum">
              <a:rPr lang="en-US" altLang="en-US"/>
              <a:pPr>
                <a:defRPr/>
              </a:pPr>
              <a:t>‹#›</a:t>
            </a:fld>
            <a:endParaRPr lang="en-US" altLang="en-US" dirty="0"/>
          </a:p>
        </p:txBody>
      </p:sp>
      <p:sp>
        <p:nvSpPr>
          <p:cNvPr id="7" name="TextBox 6">
            <a:extLst>
              <a:ext uri="{FF2B5EF4-FFF2-40B4-BE49-F238E27FC236}">
                <a16:creationId xmlns:a16="http://schemas.microsoft.com/office/drawing/2014/main" id="{7D4DF940-02D1-41ED-AC26-11A3EB710488}"/>
              </a:ext>
            </a:extLst>
          </p:cNvPr>
          <p:cNvSpPr txBox="1"/>
          <p:nvPr userDrawn="1"/>
        </p:nvSpPr>
        <p:spPr>
          <a:xfrm>
            <a:off x="6857999" y="6246019"/>
            <a:ext cx="1828800" cy="307777"/>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B1D507-8936-4DB0-8267-CD88FCABD2E8}" type="slidenum">
              <a:rPr kumimoji="0" lang="en-US" altLang="en-US" sz="14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
        <p:nvSpPr>
          <p:cNvPr id="9" name="Content Placeholder 8">
            <a:extLst>
              <a:ext uri="{FF2B5EF4-FFF2-40B4-BE49-F238E27FC236}">
                <a16:creationId xmlns:a16="http://schemas.microsoft.com/office/drawing/2014/main" id="{AC362264-0A29-475B-AC06-75F26C4F09FF}"/>
              </a:ext>
            </a:extLst>
          </p:cNvPr>
          <p:cNvSpPr>
            <a:spLocks noGrp="1"/>
          </p:cNvSpPr>
          <p:nvPr>
            <p:ph sz="quarter" idx="13"/>
          </p:nvPr>
        </p:nvSpPr>
        <p:spPr>
          <a:xfrm>
            <a:off x="1524000" y="3962400"/>
            <a:ext cx="2743200" cy="685800"/>
          </a:xfrm>
        </p:spPr>
        <p:txBody>
          <a:bodyPr/>
          <a:lstStyle/>
          <a:p>
            <a:pPr lvl="0"/>
            <a:r>
              <a:rPr lang="en-US" dirty="0"/>
              <a:t>Edit</a:t>
            </a:r>
          </a:p>
        </p:txBody>
      </p:sp>
      <p:sp>
        <p:nvSpPr>
          <p:cNvPr id="11" name="Content Placeholder 10">
            <a:extLst>
              <a:ext uri="{FF2B5EF4-FFF2-40B4-BE49-F238E27FC236}">
                <a16:creationId xmlns:a16="http://schemas.microsoft.com/office/drawing/2014/main" id="{4C8A53DE-DFD2-4858-A987-A3F0D56025B8}"/>
              </a:ext>
            </a:extLst>
          </p:cNvPr>
          <p:cNvSpPr>
            <a:spLocks noGrp="1"/>
          </p:cNvSpPr>
          <p:nvPr>
            <p:ph sz="quarter" idx="14"/>
          </p:nvPr>
        </p:nvSpPr>
        <p:spPr>
          <a:xfrm>
            <a:off x="1905000" y="4876800"/>
            <a:ext cx="2590800" cy="609600"/>
          </a:xfrm>
        </p:spPr>
        <p:txBody>
          <a:bodyPr/>
          <a:lstStyle/>
          <a:p>
            <a:pPr lvl="0"/>
            <a:endParaRPr lang="en-US" dirty="0"/>
          </a:p>
        </p:txBody>
      </p:sp>
      <p:sp>
        <p:nvSpPr>
          <p:cNvPr id="14" name="Table Placeholder 13">
            <a:extLst>
              <a:ext uri="{FF2B5EF4-FFF2-40B4-BE49-F238E27FC236}">
                <a16:creationId xmlns:a16="http://schemas.microsoft.com/office/drawing/2014/main" id="{0EDBF0B6-F3E4-44B1-8910-1D0C3D925C05}"/>
              </a:ext>
            </a:extLst>
          </p:cNvPr>
          <p:cNvSpPr>
            <a:spLocks noGrp="1"/>
          </p:cNvSpPr>
          <p:nvPr>
            <p:ph type="tbl" sz="quarter" idx="15"/>
          </p:nvPr>
        </p:nvSpPr>
        <p:spPr>
          <a:xfrm>
            <a:off x="6019800" y="2743200"/>
            <a:ext cx="2133600" cy="1447800"/>
          </a:xfrm>
        </p:spPr>
        <p:txBody>
          <a:bodyPr/>
          <a:lstStyle/>
          <a:p>
            <a:endParaRPr lang="en-US"/>
          </a:p>
        </p:txBody>
      </p:sp>
      <p:sp>
        <p:nvSpPr>
          <p:cNvPr id="10" name="Text Placeholder 9">
            <a:extLst>
              <a:ext uri="{FF2B5EF4-FFF2-40B4-BE49-F238E27FC236}">
                <a16:creationId xmlns:a16="http://schemas.microsoft.com/office/drawing/2014/main" id="{3C01D0A5-6896-4309-AD51-19E9923DDBF5}"/>
              </a:ext>
            </a:extLst>
          </p:cNvPr>
          <p:cNvSpPr>
            <a:spLocks noGrp="1"/>
          </p:cNvSpPr>
          <p:nvPr>
            <p:ph type="body" sz="quarter" idx="16"/>
          </p:nvPr>
        </p:nvSpPr>
        <p:spPr>
          <a:xfrm>
            <a:off x="6858000" y="4876800"/>
            <a:ext cx="20574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A91083AF-2F11-4889-A96A-086FD698DFF0}"/>
              </a:ext>
            </a:extLst>
          </p:cNvPr>
          <p:cNvSpPr>
            <a:spLocks noGrp="1"/>
          </p:cNvSpPr>
          <p:nvPr>
            <p:ph type="body" sz="quarter" idx="17"/>
          </p:nvPr>
        </p:nvSpPr>
        <p:spPr>
          <a:xfrm>
            <a:off x="4800600" y="4191000"/>
            <a:ext cx="2514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0C0153EF-5B56-4752-B02E-B6FE415963CD}"/>
              </a:ext>
            </a:extLst>
          </p:cNvPr>
          <p:cNvSpPr>
            <a:spLocks noGrp="1"/>
          </p:cNvSpPr>
          <p:nvPr>
            <p:ph sz="quarter" idx="18"/>
          </p:nvPr>
        </p:nvSpPr>
        <p:spPr>
          <a:xfrm>
            <a:off x="4267200" y="2286000"/>
            <a:ext cx="2514600" cy="152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5ACBC8D5-DA98-41A7-9EBE-708A3A454E5A}"/>
              </a:ext>
            </a:extLst>
          </p:cNvPr>
          <p:cNvSpPr>
            <a:spLocks noGrp="1"/>
          </p:cNvSpPr>
          <p:nvPr>
            <p:ph type="body" sz="quarter" idx="19"/>
          </p:nvPr>
        </p:nvSpPr>
        <p:spPr>
          <a:xfrm>
            <a:off x="7086600" y="1828800"/>
            <a:ext cx="3124200" cy="685800"/>
          </a:xfrm>
        </p:spPr>
        <p:txBody>
          <a:bodyPr/>
          <a:lstStyle/>
          <a:p>
            <a:pPr lvl="0"/>
            <a:endParaRPr lang="en-US" dirty="0"/>
          </a:p>
        </p:txBody>
      </p:sp>
      <p:sp>
        <p:nvSpPr>
          <p:cNvPr id="17" name="Text Placeholder 16">
            <a:extLst>
              <a:ext uri="{FF2B5EF4-FFF2-40B4-BE49-F238E27FC236}">
                <a16:creationId xmlns:a16="http://schemas.microsoft.com/office/drawing/2014/main" id="{B4F0118F-7DD6-4F0E-9570-6DD911E51A65}"/>
              </a:ext>
            </a:extLst>
          </p:cNvPr>
          <p:cNvSpPr>
            <a:spLocks noGrp="1"/>
          </p:cNvSpPr>
          <p:nvPr>
            <p:ph type="body" sz="quarter" idx="20"/>
          </p:nvPr>
        </p:nvSpPr>
        <p:spPr>
          <a:xfrm>
            <a:off x="7620000" y="3581400"/>
            <a:ext cx="1752600" cy="83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AutoShape 3">
            <a:extLst>
              <a:ext uri="{FF2B5EF4-FFF2-40B4-BE49-F238E27FC236}">
                <a16:creationId xmlns:a16="http://schemas.microsoft.com/office/drawing/2014/main" id="{8AEEAEDE-9129-4DBD-BBA6-D01131EAB2C2}"/>
              </a:ext>
            </a:extLst>
          </p:cNvPr>
          <p:cNvSpPr>
            <a:spLocks noChangeArrowheads="1"/>
          </p:cNvSpPr>
          <p:nvPr userDrawn="1"/>
        </p:nvSpPr>
        <p:spPr bwMode="auto">
          <a:xfrm>
            <a:off x="982663" y="2362200"/>
            <a:ext cx="1350962"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dirty="0">
                <a:solidFill>
                  <a:srgbClr val="008080"/>
                </a:solidFill>
              </a:rPr>
              <a:t>Step [1]</a:t>
            </a:r>
          </a:p>
        </p:txBody>
      </p:sp>
      <p:sp>
        <p:nvSpPr>
          <p:cNvPr id="21" name="AutoShape 3">
            <a:extLst>
              <a:ext uri="{FF2B5EF4-FFF2-40B4-BE49-F238E27FC236}">
                <a16:creationId xmlns:a16="http://schemas.microsoft.com/office/drawing/2014/main" id="{AE726AC6-35F2-4C53-B3C2-58DE3F8CADD7}"/>
              </a:ext>
            </a:extLst>
          </p:cNvPr>
          <p:cNvSpPr>
            <a:spLocks noChangeArrowheads="1"/>
          </p:cNvSpPr>
          <p:nvPr userDrawn="1"/>
        </p:nvSpPr>
        <p:spPr bwMode="auto">
          <a:xfrm>
            <a:off x="982663" y="1096963"/>
            <a:ext cx="7226300" cy="91916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dirty="0">
                <a:solidFill>
                  <a:srgbClr val="008080"/>
                </a:solidFill>
              </a:rPr>
              <a:t>HOW TO Use the Polymerase Chain Reaction to</a:t>
            </a:r>
          </a:p>
          <a:p>
            <a:pPr algn="ctr" eaLnBrk="1" hangingPunct="1">
              <a:defRPr/>
            </a:pPr>
            <a:r>
              <a:rPr lang="en-US" sz="2400" b="1" dirty="0">
                <a:solidFill>
                  <a:srgbClr val="008080"/>
                </a:solidFill>
              </a:rPr>
              <a:t>Amplify a Sample of DNA</a:t>
            </a:r>
          </a:p>
        </p:txBody>
      </p:sp>
    </p:spTree>
    <p:extLst>
      <p:ext uri="{BB962C8B-B14F-4D97-AF65-F5344CB8AC3E}">
        <p14:creationId xmlns:p14="http://schemas.microsoft.com/office/powerpoint/2010/main" val="770996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E10A3F13-D44C-4248-8037-39C960780983}" type="datetime1">
              <a:rPr lang="en-US" altLang="en-US"/>
              <a:pPr>
                <a:defRPr/>
              </a:pPr>
              <a:t>10/27/2017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B1D507-8936-4DB0-8267-CD88FCABD2E8}" type="slidenum">
              <a:rPr lang="en-US" altLang="en-US"/>
              <a:pPr>
                <a:defRPr/>
              </a:pPr>
              <a:t>‹#›</a:t>
            </a:fld>
            <a:endParaRPr lang="en-US" altLang="en-US" dirty="0"/>
          </a:p>
        </p:txBody>
      </p:sp>
      <p:sp>
        <p:nvSpPr>
          <p:cNvPr id="7" name="TextBox 6">
            <a:extLst>
              <a:ext uri="{FF2B5EF4-FFF2-40B4-BE49-F238E27FC236}">
                <a16:creationId xmlns:a16="http://schemas.microsoft.com/office/drawing/2014/main" id="{7D4DF940-02D1-41ED-AC26-11A3EB710488}"/>
              </a:ext>
            </a:extLst>
          </p:cNvPr>
          <p:cNvSpPr txBox="1"/>
          <p:nvPr userDrawn="1"/>
        </p:nvSpPr>
        <p:spPr>
          <a:xfrm>
            <a:off x="6857999" y="6246019"/>
            <a:ext cx="1828800" cy="307777"/>
          </a:xfrm>
          <a:prstGeom prst="rect">
            <a:avLst/>
          </a:prstGeom>
          <a:no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2B1D507-8936-4DB0-8267-CD88FCABD2E8}" type="slidenum">
              <a:rPr kumimoji="0" lang="en-US" altLang="en-US" sz="14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
        <p:nvSpPr>
          <p:cNvPr id="9" name="Content Placeholder 8">
            <a:extLst>
              <a:ext uri="{FF2B5EF4-FFF2-40B4-BE49-F238E27FC236}">
                <a16:creationId xmlns:a16="http://schemas.microsoft.com/office/drawing/2014/main" id="{AC362264-0A29-475B-AC06-75F26C4F09FF}"/>
              </a:ext>
            </a:extLst>
          </p:cNvPr>
          <p:cNvSpPr>
            <a:spLocks noGrp="1"/>
          </p:cNvSpPr>
          <p:nvPr>
            <p:ph sz="quarter" idx="13"/>
          </p:nvPr>
        </p:nvSpPr>
        <p:spPr>
          <a:xfrm>
            <a:off x="1524000" y="3962400"/>
            <a:ext cx="2743200" cy="685800"/>
          </a:xfrm>
        </p:spPr>
        <p:txBody>
          <a:bodyPr/>
          <a:lstStyle/>
          <a:p>
            <a:pPr lvl="0"/>
            <a:r>
              <a:rPr lang="en-US" dirty="0"/>
              <a:t>Edit</a:t>
            </a:r>
          </a:p>
        </p:txBody>
      </p:sp>
      <p:sp>
        <p:nvSpPr>
          <p:cNvPr id="11" name="Content Placeholder 10">
            <a:extLst>
              <a:ext uri="{FF2B5EF4-FFF2-40B4-BE49-F238E27FC236}">
                <a16:creationId xmlns:a16="http://schemas.microsoft.com/office/drawing/2014/main" id="{4C8A53DE-DFD2-4858-A987-A3F0D56025B8}"/>
              </a:ext>
            </a:extLst>
          </p:cNvPr>
          <p:cNvSpPr>
            <a:spLocks noGrp="1"/>
          </p:cNvSpPr>
          <p:nvPr>
            <p:ph sz="quarter" idx="14"/>
          </p:nvPr>
        </p:nvSpPr>
        <p:spPr>
          <a:xfrm>
            <a:off x="1905000" y="4876800"/>
            <a:ext cx="2590800" cy="609600"/>
          </a:xfrm>
        </p:spPr>
        <p:txBody>
          <a:bodyPr/>
          <a:lstStyle/>
          <a:p>
            <a:pPr lvl="0"/>
            <a:endParaRPr lang="en-US" dirty="0"/>
          </a:p>
        </p:txBody>
      </p:sp>
      <p:sp>
        <p:nvSpPr>
          <p:cNvPr id="10" name="AutoShape 3">
            <a:extLst>
              <a:ext uri="{FF2B5EF4-FFF2-40B4-BE49-F238E27FC236}">
                <a16:creationId xmlns:a16="http://schemas.microsoft.com/office/drawing/2014/main" id="{2426ABBF-7BDA-4A7B-89C7-C4749CD792A4}"/>
              </a:ext>
            </a:extLst>
          </p:cNvPr>
          <p:cNvSpPr>
            <a:spLocks noChangeArrowheads="1"/>
          </p:cNvSpPr>
          <p:nvPr userDrawn="1"/>
        </p:nvSpPr>
        <p:spPr bwMode="auto">
          <a:xfrm>
            <a:off x="982663" y="1096963"/>
            <a:ext cx="3313112" cy="51117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spAutoFit/>
          </a:bodyPr>
          <a:lstStyle/>
          <a:p>
            <a:pPr algn="ctr" eaLnBrk="1" hangingPunct="1">
              <a:defRPr/>
            </a:pPr>
            <a:r>
              <a:rPr lang="en-US" sz="2400" b="1" dirty="0">
                <a:solidFill>
                  <a:srgbClr val="008080"/>
                </a:solidFill>
              </a:rPr>
              <a:t>Sample Problem 22.6</a:t>
            </a:r>
          </a:p>
        </p:txBody>
      </p:sp>
      <p:sp>
        <p:nvSpPr>
          <p:cNvPr id="12" name="Content Placeholder 11">
            <a:extLst>
              <a:ext uri="{FF2B5EF4-FFF2-40B4-BE49-F238E27FC236}">
                <a16:creationId xmlns:a16="http://schemas.microsoft.com/office/drawing/2014/main" id="{EDB72F6A-15FE-48B0-BE00-830C29B9C875}"/>
              </a:ext>
            </a:extLst>
          </p:cNvPr>
          <p:cNvSpPr>
            <a:spLocks noGrp="1"/>
          </p:cNvSpPr>
          <p:nvPr>
            <p:ph sz="quarter" idx="15" hasCustomPrompt="1"/>
          </p:nvPr>
        </p:nvSpPr>
        <p:spPr>
          <a:xfrm>
            <a:off x="4800600" y="2514600"/>
            <a:ext cx="2286000" cy="609600"/>
          </a:xfrm>
        </p:spPr>
        <p:txBody>
          <a:bodyPr/>
          <a:lstStyle/>
          <a:p>
            <a:pPr lvl="0"/>
            <a:r>
              <a:rPr lang="en-US" dirty="0"/>
              <a:t>level</a:t>
            </a:r>
          </a:p>
        </p:txBody>
      </p:sp>
      <p:sp>
        <p:nvSpPr>
          <p:cNvPr id="14" name="Content Placeholder 13">
            <a:extLst>
              <a:ext uri="{FF2B5EF4-FFF2-40B4-BE49-F238E27FC236}">
                <a16:creationId xmlns:a16="http://schemas.microsoft.com/office/drawing/2014/main" id="{7D090897-4A0B-4665-842D-2B04EB71B407}"/>
              </a:ext>
            </a:extLst>
          </p:cNvPr>
          <p:cNvSpPr>
            <a:spLocks noGrp="1"/>
          </p:cNvSpPr>
          <p:nvPr>
            <p:ph sz="quarter" idx="16"/>
          </p:nvPr>
        </p:nvSpPr>
        <p:spPr>
          <a:xfrm>
            <a:off x="4562323" y="3200400"/>
            <a:ext cx="3819677" cy="533400"/>
          </a:xfrm>
        </p:spPr>
        <p:txBody>
          <a:bodyPr/>
          <a:lstStyle/>
          <a:p>
            <a:pPr lvl="0"/>
            <a:endParaRPr lang="en-US" dirty="0"/>
          </a:p>
        </p:txBody>
      </p:sp>
      <p:sp>
        <p:nvSpPr>
          <p:cNvPr id="16" name="Content Placeholder 15">
            <a:extLst>
              <a:ext uri="{FF2B5EF4-FFF2-40B4-BE49-F238E27FC236}">
                <a16:creationId xmlns:a16="http://schemas.microsoft.com/office/drawing/2014/main" id="{FC4167BD-7EF7-4393-8D4F-872455670A8C}"/>
              </a:ext>
            </a:extLst>
          </p:cNvPr>
          <p:cNvSpPr>
            <a:spLocks noGrp="1"/>
          </p:cNvSpPr>
          <p:nvPr>
            <p:ph sz="quarter" idx="17"/>
          </p:nvPr>
        </p:nvSpPr>
        <p:spPr>
          <a:xfrm>
            <a:off x="6019800" y="4038600"/>
            <a:ext cx="19812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16C79FD7-8333-448C-9D65-EE2357E089F5}"/>
              </a:ext>
            </a:extLst>
          </p:cNvPr>
          <p:cNvSpPr>
            <a:spLocks noGrp="1"/>
          </p:cNvSpPr>
          <p:nvPr>
            <p:ph sz="quarter" idx="18"/>
          </p:nvPr>
        </p:nvSpPr>
        <p:spPr>
          <a:xfrm>
            <a:off x="5410200" y="5029200"/>
            <a:ext cx="16764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C49B6049-F223-44EB-A11A-878B7B788077}"/>
              </a:ext>
            </a:extLst>
          </p:cNvPr>
          <p:cNvSpPr>
            <a:spLocks noGrp="1"/>
          </p:cNvSpPr>
          <p:nvPr>
            <p:ph sz="quarter" idx="19"/>
          </p:nvPr>
        </p:nvSpPr>
        <p:spPr>
          <a:xfrm>
            <a:off x="5410200" y="4614863"/>
            <a:ext cx="1676400" cy="261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238E2A6E-6BC2-48A1-B116-8D1819920599}"/>
              </a:ext>
            </a:extLst>
          </p:cNvPr>
          <p:cNvSpPr>
            <a:spLocks noGrp="1"/>
          </p:cNvSpPr>
          <p:nvPr>
            <p:ph sz="quarter" idx="20"/>
          </p:nvPr>
        </p:nvSpPr>
        <p:spPr>
          <a:xfrm>
            <a:off x="7696200" y="5486400"/>
            <a:ext cx="1447800" cy="53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11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3C172EA-8E55-4B14-B059-9A47B622E184}" type="datetime1">
              <a:rPr lang="en-US" altLang="en-US"/>
              <a:pPr>
                <a:defRPr/>
              </a:pPr>
              <a:t>10/27/2017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7A6A294-4108-469C-92EE-E417DA67413D}" type="slidenum">
              <a:rPr lang="en-US" altLang="en-US"/>
              <a:pPr>
                <a:defRPr/>
              </a:pPr>
              <a:t>‹#›</a:t>
            </a:fld>
            <a:endParaRPr lang="en-US" altLang="en-US"/>
          </a:p>
        </p:txBody>
      </p:sp>
    </p:spTree>
    <p:extLst>
      <p:ext uri="{BB962C8B-B14F-4D97-AF65-F5344CB8AC3E}">
        <p14:creationId xmlns:p14="http://schemas.microsoft.com/office/powerpoint/2010/main" val="4560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6E5F683-52D0-489D-BB50-7AC5C8342EE4}" type="datetime1">
              <a:rPr lang="en-US" altLang="en-US"/>
              <a:pPr>
                <a:defRPr/>
              </a:pPr>
              <a:t>10/27/2017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043503D-807A-40F9-B15F-BEE55B9E0F04}" type="slidenum">
              <a:rPr lang="en-US" altLang="en-US"/>
              <a:pPr>
                <a:defRPr/>
              </a:pPr>
              <a:t>‹#›</a:t>
            </a:fld>
            <a:endParaRPr lang="en-US" altLang="en-US"/>
          </a:p>
        </p:txBody>
      </p:sp>
    </p:spTree>
    <p:extLst>
      <p:ext uri="{BB962C8B-B14F-4D97-AF65-F5344CB8AC3E}">
        <p14:creationId xmlns:p14="http://schemas.microsoft.com/office/powerpoint/2010/main" val="117846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E0A8E0A-9542-47FC-8390-56850F80F1A8}" type="datetime1">
              <a:rPr lang="en-US" altLang="en-US"/>
              <a:pPr>
                <a:defRPr/>
              </a:pPr>
              <a:t>10/27/2017</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5DE2896-D92C-4F84-BCD6-30F35671C7C8}" type="slidenum">
              <a:rPr lang="en-US" altLang="en-US"/>
              <a:pPr>
                <a:defRPr/>
              </a:pPr>
              <a:t>‹#›</a:t>
            </a:fld>
            <a:endParaRPr lang="en-US" altLang="en-US"/>
          </a:p>
        </p:txBody>
      </p:sp>
    </p:spTree>
    <p:extLst>
      <p:ext uri="{BB962C8B-B14F-4D97-AF65-F5344CB8AC3E}">
        <p14:creationId xmlns:p14="http://schemas.microsoft.com/office/powerpoint/2010/main" val="272051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19C0468-0FA0-4CF8-A948-5260BC82E252}" type="datetime1">
              <a:rPr lang="en-US" altLang="en-US"/>
              <a:pPr>
                <a:defRPr/>
              </a:pPr>
              <a:t>10/27/2017</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8CEAFFE-1390-4014-B8D2-D79565961B4C}" type="slidenum">
              <a:rPr lang="en-US" altLang="en-US"/>
              <a:pPr>
                <a:defRPr/>
              </a:pPr>
              <a:t>‹#›</a:t>
            </a:fld>
            <a:endParaRPr lang="en-US" altLang="en-US"/>
          </a:p>
        </p:txBody>
      </p:sp>
    </p:spTree>
    <p:extLst>
      <p:ext uri="{BB962C8B-B14F-4D97-AF65-F5344CB8AC3E}">
        <p14:creationId xmlns:p14="http://schemas.microsoft.com/office/powerpoint/2010/main" val="177871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83DF0B-17ED-4F96-B30E-F6791D9BA02F}" type="datetime1">
              <a:rPr lang="en-US" altLang="en-US"/>
              <a:pPr>
                <a:defRPr/>
              </a:pPr>
              <a:t>10/27/2017</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FC2EAAD-18F5-467F-9B2B-F1580B224183}" type="slidenum">
              <a:rPr lang="en-US" altLang="en-US"/>
              <a:pPr>
                <a:defRPr/>
              </a:pPr>
              <a:t>‹#›</a:t>
            </a:fld>
            <a:endParaRPr lang="en-US" altLang="en-US"/>
          </a:p>
        </p:txBody>
      </p:sp>
      <p:sp>
        <p:nvSpPr>
          <p:cNvPr id="5" name="Title 4">
            <a:extLst>
              <a:ext uri="{FF2B5EF4-FFF2-40B4-BE49-F238E27FC236}">
                <a16:creationId xmlns:a16="http://schemas.microsoft.com/office/drawing/2014/main" id="{62B35342-EA93-4BD5-9F70-078BE6C9BB79}"/>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456F538B-3CF2-4F3C-9B28-DB9C0A851536}"/>
              </a:ext>
            </a:extLst>
          </p:cNvPr>
          <p:cNvSpPr>
            <a:spLocks noGrp="1"/>
          </p:cNvSpPr>
          <p:nvPr>
            <p:ph sz="quarter" idx="13"/>
          </p:nvPr>
        </p:nvSpPr>
        <p:spPr>
          <a:xfrm>
            <a:off x="457200" y="1905000"/>
            <a:ext cx="2286000" cy="685800"/>
          </a:xfrm>
        </p:spPr>
        <p:txBody>
          <a:bodyPr/>
          <a:lstStyle/>
          <a:p>
            <a:pPr lvl="0"/>
            <a:endParaRPr lang="en-US" dirty="0"/>
          </a:p>
        </p:txBody>
      </p:sp>
      <p:sp>
        <p:nvSpPr>
          <p:cNvPr id="8" name="Content Placeholder 6">
            <a:extLst>
              <a:ext uri="{FF2B5EF4-FFF2-40B4-BE49-F238E27FC236}">
                <a16:creationId xmlns:a16="http://schemas.microsoft.com/office/drawing/2014/main" id="{38332A06-183A-4B8B-924F-6E0C1E943DC7}"/>
              </a:ext>
            </a:extLst>
          </p:cNvPr>
          <p:cNvSpPr>
            <a:spLocks noGrp="1"/>
          </p:cNvSpPr>
          <p:nvPr>
            <p:ph sz="quarter" idx="14"/>
          </p:nvPr>
        </p:nvSpPr>
        <p:spPr>
          <a:xfrm>
            <a:off x="609600" y="2057400"/>
            <a:ext cx="2286000" cy="685800"/>
          </a:xfrm>
        </p:spPr>
        <p:txBody>
          <a:bodyPr/>
          <a:lstStyle/>
          <a:p>
            <a:pPr lvl="0"/>
            <a:endParaRPr lang="en-US" dirty="0"/>
          </a:p>
        </p:txBody>
      </p:sp>
      <p:sp>
        <p:nvSpPr>
          <p:cNvPr id="9" name="Content Placeholder 6">
            <a:extLst>
              <a:ext uri="{FF2B5EF4-FFF2-40B4-BE49-F238E27FC236}">
                <a16:creationId xmlns:a16="http://schemas.microsoft.com/office/drawing/2014/main" id="{96A09934-420D-4880-B9F1-F86B582273AC}"/>
              </a:ext>
            </a:extLst>
          </p:cNvPr>
          <p:cNvSpPr>
            <a:spLocks noGrp="1"/>
          </p:cNvSpPr>
          <p:nvPr>
            <p:ph sz="quarter" idx="15"/>
          </p:nvPr>
        </p:nvSpPr>
        <p:spPr>
          <a:xfrm>
            <a:off x="762000" y="2209800"/>
            <a:ext cx="2286000" cy="685800"/>
          </a:xfrm>
        </p:spPr>
        <p:txBody>
          <a:bodyPr/>
          <a:lstStyle/>
          <a:p>
            <a:pPr lvl="0"/>
            <a:endParaRPr lang="en-US" dirty="0"/>
          </a:p>
        </p:txBody>
      </p:sp>
      <p:sp>
        <p:nvSpPr>
          <p:cNvPr id="10" name="Content Placeholder 6">
            <a:extLst>
              <a:ext uri="{FF2B5EF4-FFF2-40B4-BE49-F238E27FC236}">
                <a16:creationId xmlns:a16="http://schemas.microsoft.com/office/drawing/2014/main" id="{0D50D8F1-8F69-40D2-8420-23059FDCF373}"/>
              </a:ext>
            </a:extLst>
          </p:cNvPr>
          <p:cNvSpPr>
            <a:spLocks noGrp="1"/>
          </p:cNvSpPr>
          <p:nvPr>
            <p:ph sz="quarter" idx="16"/>
          </p:nvPr>
        </p:nvSpPr>
        <p:spPr>
          <a:xfrm>
            <a:off x="914400" y="2362200"/>
            <a:ext cx="2286000" cy="685800"/>
          </a:xfrm>
        </p:spPr>
        <p:txBody>
          <a:bodyPr/>
          <a:lstStyle/>
          <a:p>
            <a:pPr lvl="0"/>
            <a:endParaRPr lang="en-US" dirty="0"/>
          </a:p>
        </p:txBody>
      </p:sp>
      <p:sp>
        <p:nvSpPr>
          <p:cNvPr id="11" name="Content Placeholder 6">
            <a:extLst>
              <a:ext uri="{FF2B5EF4-FFF2-40B4-BE49-F238E27FC236}">
                <a16:creationId xmlns:a16="http://schemas.microsoft.com/office/drawing/2014/main" id="{F64D12F4-640C-489C-9749-D2FA8C7A85CD}"/>
              </a:ext>
            </a:extLst>
          </p:cNvPr>
          <p:cNvSpPr>
            <a:spLocks noGrp="1"/>
          </p:cNvSpPr>
          <p:nvPr>
            <p:ph sz="quarter" idx="17"/>
          </p:nvPr>
        </p:nvSpPr>
        <p:spPr>
          <a:xfrm>
            <a:off x="1066800" y="2514600"/>
            <a:ext cx="2286000" cy="685800"/>
          </a:xfrm>
        </p:spPr>
        <p:txBody>
          <a:bodyPr/>
          <a:lstStyle/>
          <a:p>
            <a:pPr lvl="0"/>
            <a:endParaRPr lang="en-US" dirty="0"/>
          </a:p>
        </p:txBody>
      </p:sp>
      <p:sp>
        <p:nvSpPr>
          <p:cNvPr id="12" name="Content Placeholder 6">
            <a:extLst>
              <a:ext uri="{FF2B5EF4-FFF2-40B4-BE49-F238E27FC236}">
                <a16:creationId xmlns:a16="http://schemas.microsoft.com/office/drawing/2014/main" id="{9BBBE384-2313-4D69-AFFF-99BC303463DD}"/>
              </a:ext>
            </a:extLst>
          </p:cNvPr>
          <p:cNvSpPr>
            <a:spLocks noGrp="1"/>
          </p:cNvSpPr>
          <p:nvPr>
            <p:ph sz="quarter" idx="18"/>
          </p:nvPr>
        </p:nvSpPr>
        <p:spPr>
          <a:xfrm>
            <a:off x="1219200" y="2667000"/>
            <a:ext cx="2286000" cy="685800"/>
          </a:xfrm>
        </p:spPr>
        <p:txBody>
          <a:bodyPr/>
          <a:lstStyle/>
          <a:p>
            <a:pPr lvl="0"/>
            <a:endParaRPr lang="en-US" dirty="0"/>
          </a:p>
        </p:txBody>
      </p:sp>
      <p:sp>
        <p:nvSpPr>
          <p:cNvPr id="13" name="Red Bar">
            <a:extLst>
              <a:ext uri="{FF2B5EF4-FFF2-40B4-BE49-F238E27FC236}">
                <a16:creationId xmlns:a16="http://schemas.microsoft.com/office/drawing/2014/main" id="{E952630C-5CDC-4A5D-B74C-D2B2D8610110}"/>
              </a:ext>
            </a:extLst>
          </p:cNvPr>
          <p:cNvSpPr/>
          <p:nvPr userDrawn="1"/>
        </p:nvSpPr>
        <p:spPr>
          <a:xfrm>
            <a:off x="0" y="0"/>
            <a:ext cx="9144000" cy="503238"/>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2"/>
              </a:solidFill>
            </a:endParaRPr>
          </a:p>
        </p:txBody>
      </p:sp>
      <p:pic>
        <p:nvPicPr>
          <p:cNvPr id="14" name="MH Tagline" descr="Tagline: Because learning changes everything.™">
            <a:extLst>
              <a:ext uri="{FF2B5EF4-FFF2-40B4-BE49-F238E27FC236}">
                <a16:creationId xmlns:a16="http://schemas.microsoft.com/office/drawing/2014/main" id="{AD90B9F2-BB56-4A66-B033-9823B12011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00" y="115888"/>
            <a:ext cx="32226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8671065-00D8-47E5-8EEB-783B6A7A6B39}"/>
              </a:ext>
            </a:extLst>
          </p:cNvPr>
          <p:cNvSpPr txBox="1"/>
          <p:nvPr userDrawn="1"/>
        </p:nvSpPr>
        <p:spPr>
          <a:xfrm>
            <a:off x="256713" y="6549076"/>
            <a:ext cx="8632825" cy="246221"/>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1000" b="0" i="1" u="none" strike="noStrike" kern="1200" cap="none" spc="0" normalizeH="0" baseline="0" noProof="0">
                <a:ln>
                  <a:noFill/>
                </a:ln>
                <a:solidFill>
                  <a:prstClr val="black"/>
                </a:solidFill>
                <a:effectLst/>
                <a:uLnTx/>
                <a:uFillTx/>
                <a:latin typeface="Arial" charset="0"/>
                <a:ea typeface="MS PGothic" panose="020B0600070205080204" pitchFamily="34" charset="-128"/>
                <a:cs typeface="+mn-cs"/>
              </a:rPr>
              <a:t>Copyright © McGraw-Hill Education. All rights reserved. No reproduction or distribution without the prior written consent of McGraw-Hill Education.</a:t>
            </a:r>
            <a:endParaRPr kumimoji="0" lang="en-US" altLang="en-US" sz="1000" b="0" i="0" u="none" strike="noStrike" kern="1200" cap="none" spc="0" normalizeH="0" baseline="0" noProof="0" dirty="0">
              <a:ln>
                <a:noFill/>
              </a:ln>
              <a:solidFill>
                <a:prstClr val="black"/>
              </a:solidFill>
              <a:effectLst/>
              <a:uLnTx/>
              <a:uFillTx/>
              <a:latin typeface="Arial" charset="0"/>
              <a:ea typeface="MS PGothic" panose="020B0600070205080204" pitchFamily="34" charset="-128"/>
              <a:cs typeface="+mn-cs"/>
            </a:endParaRPr>
          </a:p>
        </p:txBody>
      </p:sp>
    </p:spTree>
    <p:extLst>
      <p:ext uri="{BB962C8B-B14F-4D97-AF65-F5344CB8AC3E}">
        <p14:creationId xmlns:p14="http://schemas.microsoft.com/office/powerpoint/2010/main" val="152225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fld id="{186DB4E5-AACA-4D32-A5E6-486F511F5AC4}" type="datetime1">
              <a:rPr lang="en-US" altLang="en-US"/>
              <a:pPr>
                <a:defRPr/>
              </a:pPr>
              <a:t>10/27/2017</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E11897A-F26F-4BA8-82B2-5C9905B83D8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7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4" r:id="rId14"/>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pitchFamily="34" charset="-128"/>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pitchFamily="34"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3.xml"/><Relationship Id="rId1" Type="http://schemas.openxmlformats.org/officeDocument/2006/relationships/slideLayout" Target="../slideLayouts/slideLayout14.xml"/><Relationship Id="rId4" Type="http://schemas.openxmlformats.org/officeDocument/2006/relationships/hyperlink" Target="http://www.healthanddna.com/"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16B2A1CA-57D1-4BAE-BEFE-104895878462}"/>
              </a:ext>
            </a:extLst>
          </p:cNvPr>
          <p:cNvSpPr>
            <a:spLocks noGrp="1"/>
          </p:cNvSpPr>
          <p:nvPr>
            <p:ph type="title"/>
          </p:nvPr>
        </p:nvSpPr>
        <p:spPr>
          <a:xfrm>
            <a:off x="351983" y="1336965"/>
            <a:ext cx="3352800" cy="838200"/>
          </a:xfrm>
        </p:spPr>
        <p:txBody>
          <a:bodyPr/>
          <a:lstStyle/>
          <a:p>
            <a:pPr lvl="0" defTabSz="457200" eaLnBrk="1" hangingPunct="1">
              <a:defRPr/>
            </a:pPr>
            <a:r>
              <a:rPr lang="en-US" altLang="en-US" sz="4800" b="1" kern="1200" dirty="0">
                <a:solidFill>
                  <a:prstClr val="black"/>
                </a:solidFill>
                <a:cs typeface="+mn-cs"/>
              </a:rPr>
              <a:t>Chapter 22</a:t>
            </a:r>
          </a:p>
        </p:txBody>
      </p:sp>
      <p:sp>
        <p:nvSpPr>
          <p:cNvPr id="2" name="Content Placeholder 1">
            <a:extLst>
              <a:ext uri="{FF2B5EF4-FFF2-40B4-BE49-F238E27FC236}">
                <a16:creationId xmlns:a16="http://schemas.microsoft.com/office/drawing/2014/main" id="{73787DED-FD78-46ED-AAAB-56EFA034462D}"/>
              </a:ext>
            </a:extLst>
          </p:cNvPr>
          <p:cNvSpPr>
            <a:spLocks noGrp="1"/>
          </p:cNvSpPr>
          <p:nvPr>
            <p:ph sz="quarter" idx="14"/>
          </p:nvPr>
        </p:nvSpPr>
        <p:spPr>
          <a:xfrm>
            <a:off x="734290" y="2071255"/>
            <a:ext cx="2583415" cy="1505451"/>
          </a:xfrm>
        </p:spPr>
        <p:txBody>
          <a:bodyPr/>
          <a:lstStyle/>
          <a:p>
            <a:pPr marL="0" indent="0" algn="ctr">
              <a:buNone/>
            </a:pPr>
            <a:r>
              <a:rPr lang="en-US" altLang="en-US" sz="4800" b="1" kern="1200" dirty="0">
                <a:solidFill>
                  <a:prstClr val="black"/>
                </a:solidFill>
                <a:cs typeface="+mn-cs"/>
              </a:rPr>
              <a:t>Lecture</a:t>
            </a:r>
            <a:br>
              <a:rPr lang="en-US" altLang="en-US" sz="4800" b="1" kern="1200" dirty="0">
                <a:solidFill>
                  <a:prstClr val="black"/>
                </a:solidFill>
                <a:cs typeface="+mn-cs"/>
              </a:rPr>
            </a:br>
            <a:r>
              <a:rPr lang="en-US" altLang="en-US" sz="4800" b="1" kern="1200" dirty="0">
                <a:solidFill>
                  <a:prstClr val="black"/>
                </a:solidFill>
                <a:cs typeface="+mn-cs"/>
              </a:rPr>
              <a:t>Outline</a:t>
            </a:r>
            <a:endParaRPr lang="en-US" dirty="0"/>
          </a:p>
        </p:txBody>
      </p:sp>
      <p:sp>
        <p:nvSpPr>
          <p:cNvPr id="11" name="Content Placeholder 6">
            <a:extLst>
              <a:ext uri="{FF2B5EF4-FFF2-40B4-BE49-F238E27FC236}">
                <a16:creationId xmlns:a16="http://schemas.microsoft.com/office/drawing/2014/main" id="{0147C515-F016-47C0-8744-5123C0CFF122}"/>
              </a:ext>
            </a:extLst>
          </p:cNvPr>
          <p:cNvSpPr>
            <a:spLocks noGrp="1"/>
          </p:cNvSpPr>
          <p:nvPr>
            <p:ph sz="quarter" idx="13"/>
          </p:nvPr>
        </p:nvSpPr>
        <p:spPr>
          <a:xfrm>
            <a:off x="53340" y="4366260"/>
            <a:ext cx="3953317" cy="948913"/>
          </a:xfrm>
        </p:spPr>
        <p:txBody>
          <a:bodyPr/>
          <a:lstStyle/>
          <a:p>
            <a:pPr marL="0" lvl="0" indent="0" algn="ctr" defTabSz="457200" eaLnBrk="1" hangingPunct="1">
              <a:spcBef>
                <a:spcPct val="0"/>
              </a:spcBef>
              <a:buNone/>
            </a:pPr>
            <a:r>
              <a:rPr lang="en-US" altLang="en-US" sz="2000" b="1" kern="1200" dirty="0">
                <a:solidFill>
                  <a:prstClr val="black"/>
                </a:solidFill>
                <a:latin typeface="Arial" charset="0"/>
                <a:cs typeface="+mn-cs"/>
              </a:rPr>
              <a:t>Prepared by</a:t>
            </a:r>
          </a:p>
          <a:p>
            <a:pPr marL="0" lvl="0" indent="0" algn="ctr" defTabSz="457200" eaLnBrk="1" hangingPunct="1">
              <a:spcBef>
                <a:spcPct val="0"/>
              </a:spcBef>
              <a:buNone/>
            </a:pPr>
            <a:r>
              <a:rPr lang="en-US" altLang="en-US" sz="2000" b="1" kern="1200" dirty="0">
                <a:solidFill>
                  <a:prstClr val="black"/>
                </a:solidFill>
                <a:latin typeface="Arial" charset="0"/>
                <a:cs typeface="+mn-cs"/>
              </a:rPr>
              <a:t>Harpreet Malhotra</a:t>
            </a:r>
          </a:p>
          <a:p>
            <a:pPr marL="0" lvl="0" indent="0" algn="ctr" defTabSz="457200" eaLnBrk="1" hangingPunct="1">
              <a:spcBef>
                <a:spcPct val="0"/>
              </a:spcBef>
              <a:buNone/>
            </a:pPr>
            <a:r>
              <a:rPr lang="en-US" altLang="en-US" sz="1600" b="1" i="1" kern="1200" dirty="0">
                <a:solidFill>
                  <a:prstClr val="black"/>
                </a:solidFill>
                <a:latin typeface="Arial" charset="0"/>
                <a:cs typeface="+mn-cs"/>
              </a:rPr>
              <a:t>Florida State College at Jacksonville</a:t>
            </a:r>
            <a:endParaRPr lang="en-US" altLang="en-US" sz="2000" b="1" kern="1200" dirty="0">
              <a:solidFill>
                <a:prstClr val="black"/>
              </a:solidFill>
              <a:latin typeface="Arial" charset="0"/>
              <a:cs typeface="+mn-cs"/>
            </a:endParaRPr>
          </a:p>
        </p:txBody>
      </p:sp>
      <p:pic>
        <p:nvPicPr>
          <p:cNvPr id="20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614363"/>
            <a:ext cx="4584700" cy="55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MH Logo" descr="Logo: McGraw-Hill Education">
            <a:extLst>
              <a:ext uri="{FF2B5EF4-FFF2-40B4-BE49-F238E27FC236}">
                <a16:creationId xmlns:a16="http://schemas.microsoft.com/office/drawing/2014/main" id="{E6738955-75AA-4856-B396-0DB84B868A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56640" y="372231"/>
            <a:ext cx="7450149" cy="534851"/>
          </a:xfrm>
        </p:spPr>
        <p:txBody>
          <a:bodyPr/>
          <a:lstStyle/>
          <a:p>
            <a:pPr eaLnBrk="1" hangingPunct="1"/>
            <a:r>
              <a:rPr lang="en-US" altLang="en-US" sz="3200" b="1" dirty="0"/>
              <a:t>22.1	Nucleosides and Nucleotides (9)</a:t>
            </a:r>
            <a:endParaRPr lang="en-US" altLang="en-US" dirty="0">
              <a:latin typeface="Calibri" pitchFamily="34" charset="0"/>
            </a:endParaRPr>
          </a:p>
        </p:txBody>
      </p:sp>
      <p:sp>
        <p:nvSpPr>
          <p:cNvPr id="5" name="Content Placeholder 2">
            <a:extLst>
              <a:ext uri="{FF2B5EF4-FFF2-40B4-BE49-F238E27FC236}">
                <a16:creationId xmlns:a16="http://schemas.microsoft.com/office/drawing/2014/main" id="{624DE365-3F56-42B6-8690-280484C9F100}"/>
              </a:ext>
            </a:extLst>
          </p:cNvPr>
          <p:cNvSpPr>
            <a:spLocks noGrp="1"/>
          </p:cNvSpPr>
          <p:nvPr>
            <p:ph idx="1"/>
          </p:nvPr>
        </p:nvSpPr>
        <p:spPr>
          <a:xfrm>
            <a:off x="3128895" y="817415"/>
            <a:ext cx="2884425" cy="457200"/>
          </a:xfrm>
        </p:spPr>
        <p:txBody>
          <a:bodyPr/>
          <a:lstStyle/>
          <a:p>
            <a:pPr marL="457200" lvl="0" indent="-457200" algn="ctr">
              <a:buFont typeface="+mj-lt"/>
              <a:buAutoNum type="alphaUcPeriod"/>
            </a:pPr>
            <a:r>
              <a:rPr lang="en-US" altLang="en-US" sz="2800" b="1" dirty="0">
                <a:solidFill>
                  <a:srgbClr val="000000"/>
                </a:solidFill>
              </a:rPr>
              <a:t>Nucleosides</a:t>
            </a:r>
            <a:endParaRPr lang="en-US" dirty="0">
              <a:solidFill>
                <a:prstClr val="black"/>
              </a:solidFill>
            </a:endParaRPr>
          </a:p>
        </p:txBody>
      </p:sp>
      <p:pic>
        <p:nvPicPr>
          <p:cNvPr id="11268" name="Picture 8" descr="Illustration of the formation of a nucleoside: The nitrogen atom at the 9 position in adenine (purine base) bonds with the 1' carbon of the sugar forming deoxyadenosine. The bond between the base and the sugar molecule is N-glycosidic b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5751513"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7246" y="376983"/>
            <a:ext cx="7678099" cy="545086"/>
          </a:xfrm>
        </p:spPr>
        <p:txBody>
          <a:bodyPr/>
          <a:lstStyle/>
          <a:p>
            <a:pPr eaLnBrk="1" hangingPunct="1"/>
            <a:r>
              <a:rPr lang="en-US" altLang="en-US" sz="3200" b="1" dirty="0"/>
              <a:t>22.1	Nucleosides and Nucleotides (10)</a:t>
            </a:r>
            <a:endParaRPr lang="en-US" altLang="en-US" dirty="0">
              <a:latin typeface="Calibri" pitchFamily="34" charset="0"/>
            </a:endParaRPr>
          </a:p>
        </p:txBody>
      </p:sp>
      <p:sp>
        <p:nvSpPr>
          <p:cNvPr id="8" name="Content Placeholder 8">
            <a:extLst>
              <a:ext uri="{FF2B5EF4-FFF2-40B4-BE49-F238E27FC236}">
                <a16:creationId xmlns:a16="http://schemas.microsoft.com/office/drawing/2014/main" id="{DB2E8A04-3A0A-4F4E-9C15-EA47E949265E}"/>
              </a:ext>
            </a:extLst>
          </p:cNvPr>
          <p:cNvSpPr>
            <a:spLocks noGrp="1"/>
          </p:cNvSpPr>
          <p:nvPr>
            <p:ph sz="quarter" idx="13"/>
          </p:nvPr>
        </p:nvSpPr>
        <p:spPr>
          <a:xfrm>
            <a:off x="3243751" y="819724"/>
            <a:ext cx="2713704" cy="432119"/>
          </a:xfrm>
        </p:spPr>
        <p:txBody>
          <a:bodyPr/>
          <a:lstStyle/>
          <a:p>
            <a:pPr marL="457200" lvl="0" indent="-457200">
              <a:buFont typeface="+mj-lt"/>
              <a:buAutoNum type="alphaUcPeriod" startAt="2"/>
            </a:pPr>
            <a:r>
              <a:rPr lang="en-US" altLang="en-US" sz="2800" b="1" dirty="0">
                <a:solidFill>
                  <a:srgbClr val="000000"/>
                </a:solidFill>
              </a:rPr>
              <a:t>Nucleotides</a:t>
            </a:r>
            <a:endParaRPr lang="en-US" dirty="0"/>
          </a:p>
        </p:txBody>
      </p:sp>
      <p:sp>
        <p:nvSpPr>
          <p:cNvPr id="7" name="Content Placeholder 2">
            <a:extLst>
              <a:ext uri="{FF2B5EF4-FFF2-40B4-BE49-F238E27FC236}">
                <a16:creationId xmlns:a16="http://schemas.microsoft.com/office/drawing/2014/main" id="{21D45AC6-20C3-45BF-8ABD-85167FBE7693}"/>
              </a:ext>
            </a:extLst>
          </p:cNvPr>
          <p:cNvSpPr>
            <a:spLocks noGrp="1"/>
          </p:cNvSpPr>
          <p:nvPr>
            <p:ph idx="1"/>
          </p:nvPr>
        </p:nvSpPr>
        <p:spPr>
          <a:xfrm>
            <a:off x="1066800" y="1510145"/>
            <a:ext cx="7481455" cy="867789"/>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Nucleotides</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are formed by adding a </a:t>
            </a:r>
            <a:r>
              <a:rPr lang="en-US" altLang="en-US" sz="2400" b="1" kern="1200" dirty="0">
                <a:solidFill>
                  <a:srgbClr val="3366FF"/>
                </a:solidFill>
                <a:latin typeface="Arial" charset="0"/>
                <a:cs typeface="+mn-cs"/>
              </a:rPr>
              <a:t>phosphate</a:t>
            </a:r>
            <a:r>
              <a:rPr lang="en-US" altLang="en-US" sz="2400" b="1" kern="1200" dirty="0">
                <a:solidFill>
                  <a:srgbClr val="3333FF"/>
                </a:solidFill>
                <a:latin typeface="Arial" charset="0"/>
                <a:cs typeface="+mn-cs"/>
              </a:rPr>
              <a:t> </a:t>
            </a:r>
            <a:r>
              <a:rPr lang="en-US" altLang="en-US" sz="2400" b="1" kern="1200" dirty="0">
                <a:solidFill>
                  <a:srgbClr val="3366FF"/>
                </a:solidFill>
                <a:latin typeface="Arial" charset="0"/>
                <a:cs typeface="+mn-cs"/>
              </a:rPr>
              <a:t>group </a:t>
            </a:r>
            <a:r>
              <a:rPr lang="en-US" altLang="en-US" sz="2400" b="1" kern="1200" dirty="0">
                <a:solidFill>
                  <a:prstClr val="black"/>
                </a:solidFill>
                <a:latin typeface="Arial" charset="0"/>
                <a:cs typeface="+mn-cs"/>
              </a:rPr>
              <a:t>to the 5′-OH of a nucleoside.</a:t>
            </a:r>
          </a:p>
        </p:txBody>
      </p:sp>
      <p:pic>
        <p:nvPicPr>
          <p:cNvPr id="12293" name="Picture 1" descr="Structure of cytidine 5'-monophosphate (CMP); it is a nucleotide formed by adding a phosphate group to the 5'-OH of a nucleosid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438400"/>
            <a:ext cx="55245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0">
            <a:extLst>
              <a:ext uri="{FF2B5EF4-FFF2-40B4-BE49-F238E27FC236}">
                <a16:creationId xmlns:a16="http://schemas.microsoft.com/office/drawing/2014/main" id="{943016EA-C53A-44A1-8AB4-DCCFA6C9462F}"/>
              </a:ext>
            </a:extLst>
          </p:cNvPr>
          <p:cNvSpPr>
            <a:spLocks noGrp="1"/>
          </p:cNvSpPr>
          <p:nvPr>
            <p:ph sz="quarter" idx="14"/>
          </p:nvPr>
        </p:nvSpPr>
        <p:spPr>
          <a:xfrm>
            <a:off x="1094510" y="5866974"/>
            <a:ext cx="6172200" cy="720866"/>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The name </a:t>
            </a:r>
            <a:r>
              <a:rPr lang="en-US" altLang="en-US" sz="2400" b="1" kern="1200" dirty="0">
                <a:solidFill>
                  <a:srgbClr val="3366FF"/>
                </a:solidFill>
                <a:latin typeface="Arial" charset="0"/>
                <a:cs typeface="+mn-cs"/>
              </a:rPr>
              <a:t>c</a:t>
            </a:r>
            <a:r>
              <a:rPr lang="en-US" altLang="en-US" sz="2400" b="1" kern="1200" dirty="0">
                <a:solidFill>
                  <a:prstClr val="black"/>
                </a:solidFill>
                <a:latin typeface="Arial" charset="0"/>
                <a:cs typeface="+mn-cs"/>
              </a:rPr>
              <a:t>ytidine 5′-</a:t>
            </a:r>
            <a:r>
              <a:rPr lang="en-US" altLang="en-US" sz="2400" b="1" kern="1200" dirty="0">
                <a:solidFill>
                  <a:srgbClr val="3366FF"/>
                </a:solidFill>
                <a:latin typeface="Arial" charset="0"/>
                <a:cs typeface="+mn-cs"/>
              </a:rPr>
              <a:t>m</a:t>
            </a:r>
            <a:r>
              <a:rPr lang="en-US" altLang="en-US" sz="2400" b="1" kern="1200" dirty="0">
                <a:solidFill>
                  <a:prstClr val="black"/>
                </a:solidFill>
                <a:latin typeface="Arial" charset="0"/>
                <a:cs typeface="+mn-cs"/>
              </a:rPr>
              <a:t>ono</a:t>
            </a:r>
            <a:r>
              <a:rPr lang="en-US" altLang="en-US" sz="2400" b="1" kern="1200" dirty="0">
                <a:solidFill>
                  <a:srgbClr val="3366FF"/>
                </a:solidFill>
                <a:latin typeface="Arial" charset="0"/>
                <a:cs typeface="+mn-cs"/>
              </a:rPr>
              <a:t>p</a:t>
            </a:r>
            <a:r>
              <a:rPr lang="en-US" altLang="en-US" sz="2400" b="1" kern="1200" dirty="0">
                <a:solidFill>
                  <a:prstClr val="black"/>
                </a:solidFill>
                <a:latin typeface="Arial" charset="0"/>
                <a:cs typeface="+mn-cs"/>
              </a:rPr>
              <a:t>hosphate is abbreviated as </a:t>
            </a:r>
            <a:r>
              <a:rPr lang="en-US" altLang="en-US" sz="2400" b="1" kern="1200" dirty="0">
                <a:solidFill>
                  <a:srgbClr val="3366FF"/>
                </a:solidFill>
                <a:latin typeface="Arial" charset="0"/>
                <a:cs typeface="+mn-cs"/>
              </a:rPr>
              <a:t>CMP</a:t>
            </a:r>
            <a:r>
              <a:rPr lang="en-US" altLang="en-US" sz="2400" b="1" kern="1200" dirty="0">
                <a:solidFill>
                  <a:prstClr val="black"/>
                </a:solidFill>
                <a:latin typeface="Arial" charset="0"/>
                <a:cs typeface="+mn-cs"/>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84008" y="377875"/>
            <a:ext cx="7801896" cy="528927"/>
          </a:xfrm>
        </p:spPr>
        <p:txBody>
          <a:bodyPr/>
          <a:lstStyle/>
          <a:p>
            <a:pPr eaLnBrk="1" hangingPunct="1"/>
            <a:r>
              <a:rPr lang="en-US" altLang="en-US" sz="3200" b="1" dirty="0"/>
              <a:t>22.1	Nucleosides and Nucleotides (11)</a:t>
            </a:r>
            <a:endParaRPr lang="en-US" altLang="en-US" dirty="0">
              <a:latin typeface="Calibri" pitchFamily="34" charset="0"/>
            </a:endParaRPr>
          </a:p>
        </p:txBody>
      </p:sp>
      <p:sp>
        <p:nvSpPr>
          <p:cNvPr id="8" name="Content Placeholder 8">
            <a:extLst>
              <a:ext uri="{FF2B5EF4-FFF2-40B4-BE49-F238E27FC236}">
                <a16:creationId xmlns:a16="http://schemas.microsoft.com/office/drawing/2014/main" id="{960C3F55-D57F-4101-8C18-DD6808CDFF03}"/>
              </a:ext>
            </a:extLst>
          </p:cNvPr>
          <p:cNvSpPr>
            <a:spLocks noGrp="1"/>
          </p:cNvSpPr>
          <p:nvPr>
            <p:ph sz="quarter" idx="13"/>
          </p:nvPr>
        </p:nvSpPr>
        <p:spPr>
          <a:xfrm>
            <a:off x="3248890" y="818313"/>
            <a:ext cx="2743200" cy="477087"/>
          </a:xfrm>
        </p:spPr>
        <p:txBody>
          <a:bodyPr/>
          <a:lstStyle/>
          <a:p>
            <a:pPr marL="457200" lvl="0" indent="-457200">
              <a:buFont typeface="+mj-lt"/>
              <a:buAutoNum type="alphaUcPeriod" startAt="2"/>
            </a:pPr>
            <a:r>
              <a:rPr lang="en-US" altLang="en-US" sz="2800" b="1" dirty="0">
                <a:solidFill>
                  <a:srgbClr val="000000"/>
                </a:solidFill>
              </a:rPr>
              <a:t>Nucleotides</a:t>
            </a:r>
            <a:endParaRPr lang="en-US" dirty="0">
              <a:solidFill>
                <a:prstClr val="black"/>
              </a:solidFill>
            </a:endParaRPr>
          </a:p>
        </p:txBody>
      </p:sp>
      <p:pic>
        <p:nvPicPr>
          <p:cNvPr id="13316" name="Picture 1" descr="Structure of 5'-monophosphate (dAMP); it is a nucleotide formed by adding a phosphate group to the 5'-OH of a nucleosid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1752600"/>
            <a:ext cx="574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0">
            <a:extLst>
              <a:ext uri="{FF2B5EF4-FFF2-40B4-BE49-F238E27FC236}">
                <a16:creationId xmlns:a16="http://schemas.microsoft.com/office/drawing/2014/main" id="{F036A16A-826A-4E52-998F-2ECF688125F5}"/>
              </a:ext>
            </a:extLst>
          </p:cNvPr>
          <p:cNvSpPr>
            <a:spLocks noGrp="1"/>
          </p:cNvSpPr>
          <p:nvPr>
            <p:ph sz="quarter" idx="14"/>
          </p:nvPr>
        </p:nvSpPr>
        <p:spPr>
          <a:xfrm>
            <a:off x="916999" y="5482700"/>
            <a:ext cx="7315200" cy="811378"/>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The name </a:t>
            </a:r>
            <a:r>
              <a:rPr lang="en-US" altLang="en-US" sz="2400" b="1" kern="1200" dirty="0">
                <a:solidFill>
                  <a:srgbClr val="3366FF"/>
                </a:solidFill>
                <a:latin typeface="Arial" charset="0"/>
                <a:cs typeface="+mn-cs"/>
              </a:rPr>
              <a:t>d</a:t>
            </a:r>
            <a:r>
              <a:rPr lang="en-US" altLang="en-US" sz="2400" b="1" kern="1200" dirty="0">
                <a:solidFill>
                  <a:prstClr val="black"/>
                </a:solidFill>
                <a:latin typeface="Arial" charset="0"/>
                <a:cs typeface="+mn-cs"/>
              </a:rPr>
              <a:t>eoxy</a:t>
            </a:r>
            <a:r>
              <a:rPr lang="en-US" altLang="en-US" sz="2400" b="1" kern="1200" dirty="0">
                <a:solidFill>
                  <a:srgbClr val="3366FF"/>
                </a:solidFill>
                <a:latin typeface="Arial" charset="0"/>
                <a:cs typeface="+mn-cs"/>
              </a:rPr>
              <a:t>a</a:t>
            </a:r>
            <a:r>
              <a:rPr lang="en-US" altLang="en-US" sz="2400" b="1" kern="1200" dirty="0">
                <a:solidFill>
                  <a:prstClr val="black"/>
                </a:solidFill>
                <a:latin typeface="Arial" charset="0"/>
                <a:cs typeface="+mn-cs"/>
              </a:rPr>
              <a:t>denosine 5</a:t>
            </a:r>
            <a:r>
              <a:rPr lang="ja-JP" altLang="en-US" sz="2400" b="1" kern="1200" dirty="0">
                <a:solidFill>
                  <a:prstClr val="black"/>
                </a:solidFill>
                <a:latin typeface="Arial" charset="0"/>
                <a:cs typeface="+mn-cs"/>
              </a:rPr>
              <a:t>’</a:t>
            </a:r>
            <a:r>
              <a:rPr lang="en-US" altLang="ja-JP" sz="2400" b="1" kern="1200" dirty="0">
                <a:solidFill>
                  <a:prstClr val="black"/>
                </a:solidFill>
                <a:latin typeface="Arial" charset="0"/>
                <a:cs typeface="+mn-cs"/>
              </a:rPr>
              <a:t>-</a:t>
            </a:r>
            <a:r>
              <a:rPr lang="en-US" altLang="ja-JP" sz="2400" b="1" kern="1200" dirty="0">
                <a:solidFill>
                  <a:srgbClr val="3366FF"/>
                </a:solidFill>
                <a:latin typeface="Arial" charset="0"/>
                <a:cs typeface="+mn-cs"/>
              </a:rPr>
              <a:t>m</a:t>
            </a:r>
            <a:r>
              <a:rPr lang="en-US" altLang="ja-JP" sz="2400" b="1" kern="1200" dirty="0">
                <a:solidFill>
                  <a:prstClr val="black"/>
                </a:solidFill>
                <a:latin typeface="Arial" charset="0"/>
                <a:cs typeface="+mn-cs"/>
              </a:rPr>
              <a:t>ono</a:t>
            </a:r>
            <a:r>
              <a:rPr lang="en-US" altLang="ja-JP" sz="2400" b="1" kern="1200" dirty="0">
                <a:solidFill>
                  <a:srgbClr val="3366FF"/>
                </a:solidFill>
                <a:latin typeface="Arial" charset="0"/>
                <a:cs typeface="+mn-cs"/>
              </a:rPr>
              <a:t>p</a:t>
            </a:r>
            <a:r>
              <a:rPr lang="en-US" altLang="ja-JP" sz="2400" b="1" kern="1200" dirty="0">
                <a:solidFill>
                  <a:prstClr val="black"/>
                </a:solidFill>
                <a:latin typeface="Arial" charset="0"/>
                <a:cs typeface="+mn-cs"/>
              </a:rPr>
              <a:t>hosphate is </a:t>
            </a:r>
            <a:r>
              <a:rPr lang="en-US" altLang="en-US" sz="2400" b="1" kern="1200" dirty="0">
                <a:solidFill>
                  <a:prstClr val="black"/>
                </a:solidFill>
                <a:latin typeface="Arial" charset="0"/>
                <a:cs typeface="+mn-cs"/>
              </a:rPr>
              <a:t>abbreviated as </a:t>
            </a:r>
            <a:r>
              <a:rPr lang="en-US" altLang="en-US" sz="2400" b="1" kern="1200" dirty="0" err="1">
                <a:solidFill>
                  <a:srgbClr val="3366FF"/>
                </a:solidFill>
                <a:latin typeface="Arial" charset="0"/>
                <a:cs typeface="+mn-cs"/>
              </a:rPr>
              <a:t>dAMP</a:t>
            </a:r>
            <a:r>
              <a:rPr lang="en-US" altLang="en-US" sz="2400" b="1" kern="1200" dirty="0">
                <a:solidFill>
                  <a:prstClr val="black"/>
                </a:solidFill>
                <a:latin typeface="Arial" charset="0"/>
                <a:cs typeface="+mn-cs"/>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84004" y="377876"/>
            <a:ext cx="7801900" cy="521997"/>
          </a:xfrm>
        </p:spPr>
        <p:txBody>
          <a:bodyPr/>
          <a:lstStyle/>
          <a:p>
            <a:pPr eaLnBrk="1" hangingPunct="1"/>
            <a:r>
              <a:rPr lang="en-US" altLang="en-US" sz="3200" b="1" dirty="0"/>
              <a:t>22.1	Nucleosides and Nucleotides (12)</a:t>
            </a:r>
            <a:endParaRPr lang="en-US" altLang="en-US" dirty="0">
              <a:latin typeface="Calibri" pitchFamily="34" charset="0"/>
            </a:endParaRPr>
          </a:p>
        </p:txBody>
      </p:sp>
      <p:sp>
        <p:nvSpPr>
          <p:cNvPr id="8" name="Content Placeholder 10">
            <a:extLst>
              <a:ext uri="{FF2B5EF4-FFF2-40B4-BE49-F238E27FC236}">
                <a16:creationId xmlns:a16="http://schemas.microsoft.com/office/drawing/2014/main" id="{E87E925B-DDFB-482D-A04D-DEE6AC9F4466}"/>
              </a:ext>
            </a:extLst>
          </p:cNvPr>
          <p:cNvSpPr>
            <a:spLocks noGrp="1"/>
          </p:cNvSpPr>
          <p:nvPr>
            <p:ph sz="quarter" idx="14"/>
          </p:nvPr>
        </p:nvSpPr>
        <p:spPr>
          <a:xfrm>
            <a:off x="3232356" y="812276"/>
            <a:ext cx="2662754" cy="469269"/>
          </a:xfrm>
        </p:spPr>
        <p:txBody>
          <a:bodyPr/>
          <a:lstStyle/>
          <a:p>
            <a:pPr marL="457200" lvl="0" indent="-457200">
              <a:buFont typeface="+mj-lt"/>
              <a:buAutoNum type="alphaUcPeriod" startAt="2"/>
            </a:pPr>
            <a:r>
              <a:rPr lang="en-US" altLang="en-US" sz="2800" b="1" dirty="0">
                <a:solidFill>
                  <a:srgbClr val="000000"/>
                </a:solidFill>
              </a:rPr>
              <a:t>Nucleotides</a:t>
            </a:r>
            <a:endParaRPr lang="en-US" dirty="0">
              <a:solidFill>
                <a:prstClr val="black"/>
              </a:solidFill>
            </a:endParaRPr>
          </a:p>
        </p:txBody>
      </p:sp>
      <p:sp>
        <p:nvSpPr>
          <p:cNvPr id="7" name="Content Placeholder 8">
            <a:extLst>
              <a:ext uri="{FF2B5EF4-FFF2-40B4-BE49-F238E27FC236}">
                <a16:creationId xmlns:a16="http://schemas.microsoft.com/office/drawing/2014/main" id="{D0AC9405-2182-4067-9E2A-F10149E73B0E}"/>
              </a:ext>
            </a:extLst>
          </p:cNvPr>
          <p:cNvSpPr>
            <a:spLocks noGrp="1"/>
          </p:cNvSpPr>
          <p:nvPr>
            <p:ph sz="quarter" idx="13"/>
          </p:nvPr>
        </p:nvSpPr>
        <p:spPr>
          <a:xfrm>
            <a:off x="997527" y="1690250"/>
            <a:ext cx="5555673" cy="442678"/>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ADP</a:t>
            </a:r>
            <a:r>
              <a:rPr lang="en-US" altLang="en-US" sz="2400" b="1" kern="1200" dirty="0">
                <a:solidFill>
                  <a:prstClr val="black"/>
                </a:solidFill>
                <a:latin typeface="Arial" charset="0"/>
                <a:cs typeface="+mn-cs"/>
              </a:rPr>
              <a:t> is an example of a </a:t>
            </a:r>
            <a:r>
              <a:rPr lang="en-US" altLang="en-US" sz="2400" b="1" kern="1200" dirty="0">
                <a:solidFill>
                  <a:srgbClr val="3366FF"/>
                </a:solidFill>
                <a:latin typeface="Arial" charset="0"/>
                <a:cs typeface="+mn-cs"/>
              </a:rPr>
              <a:t>diphosphate</a:t>
            </a:r>
            <a:r>
              <a:rPr lang="en-US" altLang="en-US" sz="2400" b="1" kern="1200" dirty="0">
                <a:solidFill>
                  <a:srgbClr val="3333FF"/>
                </a:solidFill>
                <a:latin typeface="Arial" charset="0"/>
                <a:cs typeface="+mn-cs"/>
              </a:rPr>
              <a:t>:</a:t>
            </a:r>
          </a:p>
        </p:txBody>
      </p:sp>
      <p:pic>
        <p:nvPicPr>
          <p:cNvPr id="14341" name="Picture 1" descr="Structure of adenosine 5'-diphosphate: ADP is a ribonucleotide and the sugar is ribose. The base adenine is bonded to C1' of the sugar ring and two phosphate groups are bonded to the 5'-OH of the nucleosid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2514600"/>
            <a:ext cx="5422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37302" y="376984"/>
            <a:ext cx="7892846" cy="542777"/>
          </a:xfrm>
        </p:spPr>
        <p:txBody>
          <a:bodyPr/>
          <a:lstStyle/>
          <a:p>
            <a:pPr eaLnBrk="1" hangingPunct="1"/>
            <a:r>
              <a:rPr lang="en-US" altLang="en-US" sz="3200" b="1" dirty="0"/>
              <a:t>22.1	Nucleosides and Nucleotides (13)</a:t>
            </a:r>
            <a:endParaRPr lang="en-US" altLang="en-US" dirty="0">
              <a:latin typeface="Calibri" pitchFamily="34" charset="0"/>
            </a:endParaRPr>
          </a:p>
        </p:txBody>
      </p:sp>
      <p:sp>
        <p:nvSpPr>
          <p:cNvPr id="8" name="Content Placeholder 10">
            <a:extLst>
              <a:ext uri="{FF2B5EF4-FFF2-40B4-BE49-F238E27FC236}">
                <a16:creationId xmlns:a16="http://schemas.microsoft.com/office/drawing/2014/main" id="{26369813-3F63-40C3-8F9C-DE2ED0337960}"/>
              </a:ext>
            </a:extLst>
          </p:cNvPr>
          <p:cNvSpPr>
            <a:spLocks noGrp="1"/>
          </p:cNvSpPr>
          <p:nvPr>
            <p:ph sz="quarter" idx="14"/>
          </p:nvPr>
        </p:nvSpPr>
        <p:spPr>
          <a:xfrm>
            <a:off x="3232356" y="817415"/>
            <a:ext cx="2683536" cy="477985"/>
          </a:xfrm>
        </p:spPr>
        <p:txBody>
          <a:bodyPr/>
          <a:lstStyle/>
          <a:p>
            <a:pPr marL="457200" lvl="0" indent="-457200">
              <a:buFont typeface="+mj-lt"/>
              <a:buAutoNum type="alphaUcPeriod" startAt="2"/>
            </a:pPr>
            <a:r>
              <a:rPr lang="en-US" altLang="en-US" sz="2800" b="1" dirty="0">
                <a:solidFill>
                  <a:srgbClr val="000000"/>
                </a:solidFill>
              </a:rPr>
              <a:t>Nucleotides</a:t>
            </a:r>
            <a:endParaRPr lang="en-US" dirty="0">
              <a:solidFill>
                <a:prstClr val="black"/>
              </a:solidFill>
            </a:endParaRPr>
          </a:p>
        </p:txBody>
      </p:sp>
      <p:sp>
        <p:nvSpPr>
          <p:cNvPr id="7" name="Content Placeholder 8">
            <a:extLst>
              <a:ext uri="{FF2B5EF4-FFF2-40B4-BE49-F238E27FC236}">
                <a16:creationId xmlns:a16="http://schemas.microsoft.com/office/drawing/2014/main" id="{3067AC1C-CCF9-4B07-BCE7-A9B5860868FF}"/>
              </a:ext>
            </a:extLst>
          </p:cNvPr>
          <p:cNvSpPr>
            <a:spLocks noGrp="1"/>
          </p:cNvSpPr>
          <p:nvPr>
            <p:ph sz="quarter" idx="13"/>
          </p:nvPr>
        </p:nvSpPr>
        <p:spPr>
          <a:xfrm>
            <a:off x="990599" y="1683320"/>
            <a:ext cx="5867401" cy="533400"/>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ATP</a:t>
            </a:r>
            <a:r>
              <a:rPr lang="en-US" altLang="en-US" sz="2400" b="1" kern="1200" dirty="0">
                <a:solidFill>
                  <a:prstClr val="black"/>
                </a:solidFill>
                <a:latin typeface="Arial" charset="0"/>
                <a:cs typeface="+mn-cs"/>
              </a:rPr>
              <a:t> is an example of a </a:t>
            </a:r>
            <a:r>
              <a:rPr lang="en-US" altLang="en-US" sz="2400" b="1" kern="1200" dirty="0">
                <a:solidFill>
                  <a:srgbClr val="3366FF"/>
                </a:solidFill>
                <a:latin typeface="Arial" charset="0"/>
                <a:cs typeface="+mn-cs"/>
              </a:rPr>
              <a:t>triphosphate</a:t>
            </a:r>
            <a:r>
              <a:rPr lang="en-US" altLang="en-US" sz="2400" b="1" kern="1200" dirty="0">
                <a:solidFill>
                  <a:prstClr val="black"/>
                </a:solidFill>
                <a:latin typeface="Arial" charset="0"/>
                <a:cs typeface="+mn-cs"/>
              </a:rPr>
              <a:t>:</a:t>
            </a:r>
          </a:p>
        </p:txBody>
      </p:sp>
      <p:pic>
        <p:nvPicPr>
          <p:cNvPr id="15365" name="Picture 1" descr="Structure of adenosine 5'-triphosphate: ATP is a ribonucleotide and the sugar is ribose. The base adenine is bonded to C1' of the sugar ring and three phosphate groups are bonded to the 5'-OH of the nucleosid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6538" y="2286000"/>
            <a:ext cx="61309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546055" y="351504"/>
            <a:ext cx="4645395" cy="533400"/>
          </a:xfrm>
        </p:spPr>
        <p:txBody>
          <a:bodyPr/>
          <a:lstStyle/>
          <a:p>
            <a:pPr eaLnBrk="1" hangingPunct="1"/>
            <a:r>
              <a:rPr lang="en-US" altLang="en-US" sz="3200" b="1" dirty="0"/>
              <a:t>22.2	Nucleic Acids (1)</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B104E569-F584-4E48-B839-E132B592CAF0}"/>
              </a:ext>
            </a:extLst>
          </p:cNvPr>
          <p:cNvSpPr>
            <a:spLocks noGrp="1"/>
          </p:cNvSpPr>
          <p:nvPr>
            <p:ph idx="1"/>
          </p:nvPr>
        </p:nvSpPr>
        <p:spPr>
          <a:xfrm>
            <a:off x="1066800" y="1087585"/>
            <a:ext cx="7481455" cy="895438"/>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Nucleic acids </a:t>
            </a:r>
            <a:r>
              <a:rPr lang="en-US" altLang="en-US" sz="2400" b="1" kern="1200" dirty="0">
                <a:solidFill>
                  <a:prstClr val="black"/>
                </a:solidFill>
                <a:latin typeface="Arial" charset="0"/>
                <a:cs typeface="+mn-cs"/>
              </a:rPr>
              <a:t>(DNA and RNA) are polymers of nucleotides joined by phosphodiester linkages.</a:t>
            </a:r>
          </a:p>
        </p:txBody>
      </p:sp>
      <p:pic>
        <p:nvPicPr>
          <p:cNvPr id="16389" name="Picture 1" descr="This figure illustrates the structure of a dinucleotide formed from two different nucleotides. 3'-OH group of dCMP (deoxycytidine 5'-monophosphate) is joined to the 5'-phosphate of dAMP (deoxyadenosine 5'-monophosphate) to form a dinucleotide that contains a 5'-phosphate on one end (called the 5' end) and a 3'-OH group on the other end (called the 3' e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1928813"/>
            <a:ext cx="6330950"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58128" y="329128"/>
            <a:ext cx="4645395" cy="645195"/>
          </a:xfrm>
        </p:spPr>
        <p:txBody>
          <a:bodyPr/>
          <a:lstStyle/>
          <a:p>
            <a:pPr eaLnBrk="1" hangingPunct="1"/>
            <a:r>
              <a:rPr lang="en-US" altLang="en-US" sz="3200" b="1" dirty="0"/>
              <a:t>22.2	Nucleic Acids (2)</a:t>
            </a:r>
            <a:endParaRPr lang="en-US" altLang="en-US" dirty="0">
              <a:latin typeface="Calibri" pitchFamily="34" charset="0"/>
            </a:endParaRPr>
          </a:p>
        </p:txBody>
      </p:sp>
      <p:sp>
        <p:nvSpPr>
          <p:cNvPr id="8" name="Content Placeholder 2">
            <a:extLst>
              <a:ext uri="{FF2B5EF4-FFF2-40B4-BE49-F238E27FC236}">
                <a16:creationId xmlns:a16="http://schemas.microsoft.com/office/drawing/2014/main" id="{AF6BA41F-70AA-4406-944C-F9D054AC7CD5}"/>
              </a:ext>
            </a:extLst>
          </p:cNvPr>
          <p:cNvSpPr>
            <a:spLocks noGrp="1"/>
          </p:cNvSpPr>
          <p:nvPr>
            <p:ph idx="1"/>
          </p:nvPr>
        </p:nvSpPr>
        <p:spPr>
          <a:xfrm>
            <a:off x="1066801" y="1362222"/>
            <a:ext cx="7426036" cy="4657578"/>
          </a:xfrm>
        </p:spPr>
        <p:txBody>
          <a:bodyPr/>
          <a:lstStyle/>
          <a:p>
            <a:pPr marL="0" lvl="0" indent="0" defTabSz="457200" eaLnBrk="1" hangingPunct="1">
              <a:spcBef>
                <a:spcPct val="0"/>
              </a:spcBef>
              <a:spcAft>
                <a:spcPts val="3200"/>
              </a:spcAft>
              <a:buNone/>
            </a:pPr>
            <a:r>
              <a:rPr lang="en-US" altLang="en-US" sz="2400" b="1" kern="1200" dirty="0">
                <a:solidFill>
                  <a:prstClr val="black"/>
                </a:solidFill>
                <a:latin typeface="Arial" charset="0"/>
                <a:cs typeface="+mn-cs"/>
              </a:rPr>
              <a:t>A polynucleotide contains a backbone consisting of </a:t>
            </a:r>
            <a:r>
              <a:rPr lang="en-US" altLang="en-US" sz="2400" b="1" kern="1200" dirty="0">
                <a:solidFill>
                  <a:srgbClr val="3366FF"/>
                </a:solidFill>
                <a:latin typeface="Arial" charset="0"/>
                <a:cs typeface="+mn-cs"/>
              </a:rPr>
              <a:t>alternating sugar and phosphate groups</a:t>
            </a:r>
            <a:r>
              <a:rPr lang="en-US" altLang="en-US" sz="2400" b="1" kern="1200" dirty="0">
                <a:solidFill>
                  <a:prstClr val="black"/>
                </a:solidFill>
                <a:latin typeface="Arial" charset="0"/>
                <a:cs typeface="+mn-cs"/>
              </a:rPr>
              <a:t>.</a:t>
            </a:r>
          </a:p>
          <a:p>
            <a:pPr marL="0" lvl="0" indent="0" defTabSz="457200" eaLnBrk="1" hangingPunct="1">
              <a:spcBef>
                <a:spcPct val="0"/>
              </a:spcBef>
              <a:spcAft>
                <a:spcPts val="3400"/>
              </a:spcAft>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identity and order of the bases </a:t>
            </a:r>
            <a:r>
              <a:rPr lang="en-US" altLang="en-US" sz="2400" b="1" kern="1200" dirty="0">
                <a:solidFill>
                  <a:prstClr val="black"/>
                </a:solidFill>
                <a:latin typeface="Arial" charset="0"/>
                <a:cs typeface="+mn-cs"/>
              </a:rPr>
              <a:t>distinguish one polynucleotide from another (primary structure).</a:t>
            </a:r>
          </a:p>
          <a:p>
            <a:pPr marL="0" lvl="0" indent="0" defTabSz="457200" eaLnBrk="1" hangingPunct="1">
              <a:spcBef>
                <a:spcPct val="0"/>
              </a:spcBef>
              <a:spcAft>
                <a:spcPts val="3300"/>
              </a:spcAft>
              <a:buNone/>
            </a:pPr>
            <a:r>
              <a:rPr lang="en-US" altLang="en-US" sz="2400" b="1" kern="1200" dirty="0">
                <a:solidFill>
                  <a:prstClr val="black"/>
                </a:solidFill>
                <a:latin typeface="Arial" charset="0"/>
                <a:cs typeface="+mn-cs"/>
              </a:rPr>
              <a:t>A polynucleotide has </a:t>
            </a:r>
            <a:r>
              <a:rPr lang="en-US" altLang="en-US" sz="2400" b="1" kern="1200" dirty="0">
                <a:solidFill>
                  <a:srgbClr val="3366FF"/>
                </a:solidFill>
                <a:latin typeface="Arial" charset="0"/>
                <a:cs typeface="+mn-cs"/>
              </a:rPr>
              <a:t>one free phosphate group at the 5’ end</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and </a:t>
            </a:r>
            <a:r>
              <a:rPr lang="en-US" altLang="en-US" sz="2400" b="1" kern="1200" dirty="0">
                <a:solidFill>
                  <a:srgbClr val="D90000"/>
                </a:solidFill>
                <a:latin typeface="Arial" charset="0"/>
                <a:cs typeface="+mn-cs"/>
              </a:rPr>
              <a:t>one free OH group at the 3’</a:t>
            </a:r>
            <a:r>
              <a:rPr lang="en-US" altLang="ja-JP" sz="2400" b="1" kern="1200" dirty="0">
                <a:solidFill>
                  <a:srgbClr val="D90000"/>
                </a:solidFill>
                <a:latin typeface="Arial" charset="0"/>
                <a:cs typeface="+mn-cs"/>
              </a:rPr>
              <a:t> end</a:t>
            </a:r>
            <a:r>
              <a:rPr lang="en-US" altLang="ja-JP" sz="2400" b="1" kern="1200" dirty="0">
                <a:solidFill>
                  <a:prstClr val="black"/>
                </a:solidFill>
                <a:latin typeface="Arial" charset="0"/>
                <a:cs typeface="+mn-cs"/>
              </a:rPr>
              <a:t>.</a:t>
            </a:r>
            <a:endParaRPr lang="en-US" altLang="en-US" sz="2400" b="1" kern="1200" dirty="0">
              <a:solidFill>
                <a:prstClr val="black"/>
              </a:solidFill>
              <a:latin typeface="Arial" charset="0"/>
              <a:cs typeface="+mn-cs"/>
            </a:endParaRPr>
          </a:p>
          <a:p>
            <a:pPr marL="0" lvl="0" indent="0" defTabSz="457200" eaLnBrk="1" hangingPunct="1">
              <a:spcBef>
                <a:spcPct val="0"/>
              </a:spcBef>
              <a:buNone/>
            </a:pPr>
            <a:r>
              <a:rPr lang="en-US" altLang="en-US" sz="2400" b="1" kern="1200" dirty="0">
                <a:solidFill>
                  <a:prstClr val="black"/>
                </a:solidFill>
                <a:latin typeface="Arial" charset="0"/>
                <a:cs typeface="+mn-cs"/>
              </a:rPr>
              <a:t>In DNA, the </a:t>
            </a:r>
            <a:r>
              <a:rPr lang="en-US" altLang="en-US" sz="2400" b="1" kern="1200" dirty="0">
                <a:solidFill>
                  <a:srgbClr val="3366FF"/>
                </a:solidFill>
                <a:latin typeface="Arial" charset="0"/>
                <a:cs typeface="+mn-cs"/>
              </a:rPr>
              <a:t>sequence of the bases </a:t>
            </a:r>
            <a:r>
              <a:rPr lang="en-US" altLang="en-US" sz="2400" b="1" kern="1200" dirty="0">
                <a:solidFill>
                  <a:prstClr val="black"/>
                </a:solidFill>
                <a:latin typeface="Arial" charset="0"/>
                <a:cs typeface="+mn-cs"/>
              </a:rPr>
              <a:t>carries the genetic information of the organism.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55666" y="329130"/>
            <a:ext cx="4645395" cy="645195"/>
          </a:xfrm>
        </p:spPr>
        <p:txBody>
          <a:bodyPr/>
          <a:lstStyle/>
          <a:p>
            <a:pPr eaLnBrk="1" hangingPunct="1"/>
            <a:r>
              <a:rPr lang="en-US" altLang="en-US" sz="3200" b="1" dirty="0"/>
              <a:t>22.2	Nucleic Acids (3)</a:t>
            </a:r>
            <a:endParaRPr lang="en-US" altLang="en-US" dirty="0">
              <a:latin typeface="Calibri" pitchFamily="34" charset="0"/>
            </a:endParaRPr>
          </a:p>
        </p:txBody>
      </p:sp>
      <p:pic>
        <p:nvPicPr>
          <p:cNvPr id="18436" name="Picture 1" descr="This figure illustrates the structure of a polynucleotide formed from four different nucleotides using cytosine, adenine, thymine and guanine bases. It contains a backbone consisting of alternating sugar and phosphate groups. There is one free phosphate group at the 5' end and a free OH group at the 3' end. Phosphodiester bonds join the 3'-carbon of one nucleotide to the 5'-carbon of anoth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5" y="838200"/>
            <a:ext cx="905986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45115" y="354430"/>
            <a:ext cx="4645395" cy="586541"/>
          </a:xfrm>
        </p:spPr>
        <p:txBody>
          <a:bodyPr/>
          <a:lstStyle/>
          <a:p>
            <a:pPr eaLnBrk="1" hangingPunct="1"/>
            <a:r>
              <a:rPr lang="en-US" altLang="en-US" sz="3200" b="1" dirty="0"/>
              <a:t>22.2	Nucleic Acids (4)</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1AE6F56D-6AF3-4234-99B4-D7B1906BF2F9}"/>
              </a:ext>
            </a:extLst>
          </p:cNvPr>
          <p:cNvSpPr>
            <a:spLocks noGrp="1"/>
          </p:cNvSpPr>
          <p:nvPr>
            <p:ph idx="1"/>
          </p:nvPr>
        </p:nvSpPr>
        <p:spPr>
          <a:xfrm>
            <a:off x="1066800" y="1447800"/>
            <a:ext cx="3695989" cy="1586323"/>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This polynucleotide would be named </a:t>
            </a:r>
            <a:r>
              <a:rPr lang="en-US" altLang="en-US" sz="2400" b="1" kern="1200" dirty="0">
                <a:solidFill>
                  <a:srgbClr val="3366FF"/>
                </a:solidFill>
                <a:latin typeface="Arial" charset="0"/>
                <a:cs typeface="+mn-cs"/>
              </a:rPr>
              <a:t>CATG</a:t>
            </a:r>
            <a:r>
              <a:rPr lang="en-US" altLang="en-US" sz="2400" b="1" kern="1200" dirty="0">
                <a:solidFill>
                  <a:prstClr val="black"/>
                </a:solidFill>
                <a:latin typeface="Arial" charset="0"/>
                <a:cs typeface="+mn-cs"/>
              </a:rPr>
              <a:t>, reading from the </a:t>
            </a:r>
            <a:r>
              <a:rPr lang="en-US" altLang="en-US" sz="2400" b="1" kern="1200" dirty="0">
                <a:solidFill>
                  <a:srgbClr val="3366FF"/>
                </a:solidFill>
                <a:latin typeface="Arial" charset="0"/>
                <a:cs typeface="+mn-cs"/>
              </a:rPr>
              <a:t>5’</a:t>
            </a:r>
            <a:r>
              <a:rPr lang="en-US" altLang="ja-JP" sz="2400" b="1" kern="1200" dirty="0">
                <a:solidFill>
                  <a:srgbClr val="3366FF"/>
                </a:solidFill>
                <a:latin typeface="Arial" charset="0"/>
                <a:cs typeface="+mn-cs"/>
              </a:rPr>
              <a:t> end </a:t>
            </a:r>
            <a:r>
              <a:rPr lang="en-US" altLang="en-US" sz="2400" b="1" kern="1200" dirty="0">
                <a:solidFill>
                  <a:srgbClr val="3366FF"/>
                </a:solidFill>
                <a:latin typeface="Arial" charset="0"/>
                <a:cs typeface="+mn-cs"/>
              </a:rPr>
              <a:t>to the 3’</a:t>
            </a:r>
            <a:r>
              <a:rPr lang="en-US" altLang="ja-JP" sz="2400" b="1" kern="1200" dirty="0">
                <a:solidFill>
                  <a:srgbClr val="3366FF"/>
                </a:solidFill>
                <a:latin typeface="Arial" charset="0"/>
                <a:cs typeface="+mn-cs"/>
              </a:rPr>
              <a:t> end</a:t>
            </a:r>
            <a:r>
              <a:rPr lang="en-US" altLang="ja-JP" sz="2400" b="1" kern="1200" dirty="0">
                <a:solidFill>
                  <a:prstClr val="black"/>
                </a:solidFill>
                <a:latin typeface="Arial" charset="0"/>
                <a:cs typeface="+mn-cs"/>
              </a:rPr>
              <a:t>.</a:t>
            </a:r>
            <a:endParaRPr lang="en-US" altLang="en-US" sz="2400" b="1" kern="1200" dirty="0">
              <a:solidFill>
                <a:prstClr val="black"/>
              </a:solidFill>
              <a:latin typeface="Arial" charset="0"/>
              <a:cs typeface="+mn-cs"/>
            </a:endParaRPr>
          </a:p>
        </p:txBody>
      </p:sp>
      <p:pic>
        <p:nvPicPr>
          <p:cNvPr id="19461" name="Picture 8" descr="The name of a polynucleotide is read from the 5' end to the 3' end, using the one-letter abbreviations for the bases it contains. Drawn is the structure of the polynucleotide CATG (cytosine, adenine, thymine and guanine b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14400"/>
            <a:ext cx="3303588"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480490" y="358427"/>
            <a:ext cx="6183021" cy="715297"/>
          </a:xfrm>
        </p:spPr>
        <p:txBody>
          <a:bodyPr/>
          <a:lstStyle/>
          <a:p>
            <a:pPr eaLnBrk="1" hangingPunct="1"/>
            <a:r>
              <a:rPr lang="en-US" altLang="en-US" sz="3200" b="1" dirty="0"/>
              <a:t>22.3	The DNA Double Helix (1)</a:t>
            </a:r>
            <a:endParaRPr lang="en-US" altLang="en-US" dirty="0">
              <a:latin typeface="Calibri" pitchFamily="34" charset="0"/>
            </a:endParaRPr>
          </a:p>
        </p:txBody>
      </p:sp>
      <p:sp>
        <p:nvSpPr>
          <p:cNvPr id="8" name="Content Placeholder 2">
            <a:extLst>
              <a:ext uri="{FF2B5EF4-FFF2-40B4-BE49-F238E27FC236}">
                <a16:creationId xmlns:a16="http://schemas.microsoft.com/office/drawing/2014/main" id="{4D373B4B-7A92-4287-BDFB-10A81F3479AE}"/>
              </a:ext>
            </a:extLst>
          </p:cNvPr>
          <p:cNvSpPr>
            <a:spLocks noGrp="1"/>
          </p:cNvSpPr>
          <p:nvPr>
            <p:ph idx="1"/>
          </p:nvPr>
        </p:nvSpPr>
        <p:spPr>
          <a:xfrm>
            <a:off x="990600" y="1364670"/>
            <a:ext cx="7481455" cy="4861938"/>
          </a:xfrm>
        </p:spPr>
        <p:txBody>
          <a:bodyPr/>
          <a:lstStyle/>
          <a:p>
            <a:pPr marL="0" lvl="0" indent="0" defTabSz="457200" eaLnBrk="1" hangingPunct="1">
              <a:spcBef>
                <a:spcPct val="0"/>
              </a:spcBef>
              <a:spcAft>
                <a:spcPts val="3900"/>
              </a:spcAft>
              <a:buNone/>
            </a:pPr>
            <a:r>
              <a:rPr lang="en-US" altLang="en-US" sz="2400" b="1" kern="1200" dirty="0">
                <a:solidFill>
                  <a:prstClr val="black"/>
                </a:solidFill>
                <a:latin typeface="Arial" charset="0"/>
                <a:cs typeface="+mn-cs"/>
              </a:rPr>
              <a:t>The DNA model was initially proposed by </a:t>
            </a:r>
            <a:r>
              <a:rPr lang="en-US" altLang="en-US" sz="2400" b="1" kern="1200" dirty="0">
                <a:solidFill>
                  <a:srgbClr val="3366FF"/>
                </a:solidFill>
                <a:latin typeface="Arial" charset="0"/>
                <a:cs typeface="+mn-cs"/>
              </a:rPr>
              <a:t>Watson and Crick </a:t>
            </a:r>
            <a:r>
              <a:rPr lang="en-US" altLang="en-US" sz="2400" b="1" kern="1200" dirty="0">
                <a:solidFill>
                  <a:prstClr val="black"/>
                </a:solidFill>
                <a:latin typeface="Arial" charset="0"/>
                <a:cs typeface="+mn-cs"/>
              </a:rPr>
              <a:t>in 1953.</a:t>
            </a:r>
          </a:p>
          <a:p>
            <a:pPr marL="0" lvl="0" indent="0" defTabSz="457200" eaLnBrk="1" hangingPunct="1">
              <a:spcBef>
                <a:spcPct val="0"/>
              </a:spcBef>
              <a:spcAft>
                <a:spcPts val="3800"/>
              </a:spcAft>
              <a:buNone/>
            </a:pPr>
            <a:r>
              <a:rPr lang="en-US" altLang="en-US" sz="2400" b="1" kern="1200" dirty="0">
                <a:solidFill>
                  <a:prstClr val="black"/>
                </a:solidFill>
                <a:latin typeface="Arial" charset="0"/>
                <a:cs typeface="+mn-cs"/>
              </a:rPr>
              <a:t>DNA consists of two polynucleotide strands that wind into a </a:t>
            </a:r>
            <a:r>
              <a:rPr lang="en-US" altLang="en-US" sz="2400" b="1" kern="1200" dirty="0">
                <a:solidFill>
                  <a:srgbClr val="3366FF"/>
                </a:solidFill>
                <a:latin typeface="Arial" charset="0"/>
                <a:cs typeface="+mn-cs"/>
              </a:rPr>
              <a:t>right-handed double helix</a:t>
            </a:r>
            <a:r>
              <a:rPr lang="en-US" altLang="en-US" sz="2400" b="1" kern="1200" dirty="0">
                <a:solidFill>
                  <a:prstClr val="black"/>
                </a:solidFill>
                <a:latin typeface="Arial" charset="0"/>
                <a:cs typeface="+mn-cs"/>
              </a:rPr>
              <a:t>.</a:t>
            </a:r>
          </a:p>
          <a:p>
            <a:pPr marL="0" lvl="0" indent="0" defTabSz="457200" eaLnBrk="1" hangingPunct="1">
              <a:spcBef>
                <a:spcPct val="0"/>
              </a:spcBef>
              <a:spcAft>
                <a:spcPts val="4000"/>
              </a:spcAft>
              <a:buNone/>
            </a:pPr>
            <a:r>
              <a:rPr lang="en-US" altLang="en-US" sz="2400" b="1" kern="1200" dirty="0">
                <a:solidFill>
                  <a:prstClr val="black"/>
                </a:solidFill>
                <a:latin typeface="Arial" charset="0"/>
                <a:cs typeface="+mn-cs"/>
              </a:rPr>
              <a:t>The two strands run in </a:t>
            </a:r>
            <a:r>
              <a:rPr lang="en-US" altLang="en-US" sz="2400" b="1" kern="1200" dirty="0">
                <a:solidFill>
                  <a:srgbClr val="3366FF"/>
                </a:solidFill>
                <a:latin typeface="Arial" charset="0"/>
                <a:cs typeface="+mn-cs"/>
              </a:rPr>
              <a:t>opposite directions</a:t>
            </a:r>
            <a:r>
              <a:rPr lang="en-US" altLang="en-US" sz="2400" b="1" kern="1200" dirty="0">
                <a:solidFill>
                  <a:prstClr val="black"/>
                </a:solidFill>
                <a:latin typeface="Arial" charset="0"/>
                <a:cs typeface="+mn-cs"/>
              </a:rPr>
              <a:t>; one runs from the 5’</a:t>
            </a:r>
            <a:r>
              <a:rPr lang="en-US" altLang="ja-JP" sz="2400" b="1" kern="1200" dirty="0">
                <a:solidFill>
                  <a:prstClr val="black"/>
                </a:solidFill>
                <a:latin typeface="Arial" charset="0"/>
                <a:cs typeface="+mn-cs"/>
              </a:rPr>
              <a:t> end to the 3’ end and the other</a:t>
            </a:r>
            <a:r>
              <a:rPr lang="en-US" altLang="en-US" sz="2400" b="1" kern="1200" dirty="0">
                <a:solidFill>
                  <a:prstClr val="black"/>
                </a:solidFill>
                <a:latin typeface="Arial" charset="0"/>
                <a:cs typeface="+mn-cs"/>
              </a:rPr>
              <a:t> runs from the 3’</a:t>
            </a:r>
            <a:r>
              <a:rPr lang="en-US" altLang="ja-JP" sz="2400" b="1" kern="1200" dirty="0">
                <a:solidFill>
                  <a:prstClr val="black"/>
                </a:solidFill>
                <a:latin typeface="Arial" charset="0"/>
                <a:cs typeface="+mn-cs"/>
              </a:rPr>
              <a:t> end to the 5’ end.</a:t>
            </a:r>
            <a:endParaRPr lang="en-US" altLang="en-US" sz="2400" b="1" kern="1200" dirty="0">
              <a:solidFill>
                <a:prstClr val="black"/>
              </a:solidFill>
              <a:latin typeface="Arial" charset="0"/>
              <a:cs typeface="+mn-cs"/>
            </a:endParaRPr>
          </a:p>
          <a:p>
            <a:pPr marL="0" lvl="0" indent="0" defTabSz="457200" eaLnBrk="1" hangingPunct="1">
              <a:spcBef>
                <a:spcPct val="0"/>
              </a:spcBef>
              <a:buNone/>
            </a:pPr>
            <a:r>
              <a:rPr lang="en-US" altLang="en-US" sz="2400" b="1" kern="1200" dirty="0">
                <a:solidFill>
                  <a:prstClr val="black"/>
                </a:solidFill>
                <a:latin typeface="Arial" charset="0"/>
                <a:cs typeface="+mn-cs"/>
              </a:rPr>
              <a:t>The sugar-phosphate groups lie on the outside of the helix and the </a:t>
            </a:r>
            <a:r>
              <a:rPr lang="en-US" altLang="en-US" sz="2400" b="1" kern="1200" dirty="0">
                <a:solidFill>
                  <a:srgbClr val="3366FF"/>
                </a:solidFill>
                <a:latin typeface="Arial" charset="0"/>
                <a:cs typeface="+mn-cs"/>
              </a:rPr>
              <a:t>bases lie on the inside</a:t>
            </a:r>
            <a:r>
              <a:rPr lang="en-US" altLang="en-US" sz="2400" b="1" kern="1200" dirty="0">
                <a:solidFill>
                  <a:prstClr val="black"/>
                </a:solidFill>
                <a:latin typeface="Arial" charset="0"/>
                <a:cs typeface="+mn-cs"/>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3693BC-8B06-424A-B9B3-4CDB332861B0}"/>
              </a:ext>
            </a:extLst>
          </p:cNvPr>
          <p:cNvSpPr>
            <a:spLocks noGrp="1"/>
          </p:cNvSpPr>
          <p:nvPr>
            <p:ph type="title"/>
          </p:nvPr>
        </p:nvSpPr>
        <p:spPr>
          <a:xfrm>
            <a:off x="1199049" y="554359"/>
            <a:ext cx="7369986" cy="533221"/>
          </a:xfrm>
        </p:spPr>
        <p:txBody>
          <a:bodyPr/>
          <a:lstStyle/>
          <a:p>
            <a:r>
              <a:rPr lang="en-US" altLang="en-US" sz="3200" b="1" dirty="0">
                <a:solidFill>
                  <a:srgbClr val="000000"/>
                </a:solidFill>
              </a:rPr>
              <a:t>22.1	Nucleosides and Nucleotides (1)</a:t>
            </a:r>
            <a:endParaRPr lang="en-US" dirty="0"/>
          </a:p>
        </p:txBody>
      </p:sp>
      <p:sp>
        <p:nvSpPr>
          <p:cNvPr id="10" name="Content Placeholder 2">
            <a:extLst>
              <a:ext uri="{FF2B5EF4-FFF2-40B4-BE49-F238E27FC236}">
                <a16:creationId xmlns:a16="http://schemas.microsoft.com/office/drawing/2014/main" id="{B744A608-632A-476F-8A9F-1D375D9A27CF}"/>
              </a:ext>
            </a:extLst>
          </p:cNvPr>
          <p:cNvSpPr>
            <a:spLocks noGrp="1"/>
          </p:cNvSpPr>
          <p:nvPr>
            <p:ph idx="1"/>
          </p:nvPr>
        </p:nvSpPr>
        <p:spPr>
          <a:xfrm>
            <a:off x="1073725" y="1362222"/>
            <a:ext cx="7495310" cy="4867128"/>
          </a:xfrm>
        </p:spPr>
        <p:txBody>
          <a:bodyPr/>
          <a:lstStyle/>
          <a:p>
            <a:pPr marL="0" lvl="0" indent="0" defTabSz="457200" eaLnBrk="1" hangingPunct="1">
              <a:spcBef>
                <a:spcPct val="0"/>
              </a:spcBef>
              <a:spcAft>
                <a:spcPts val="1600"/>
              </a:spcAft>
              <a:buClr>
                <a:prstClr val="black"/>
              </a:buClr>
              <a:buNone/>
            </a:pPr>
            <a:r>
              <a:rPr lang="en-US" altLang="en-US" sz="2400" b="1" kern="1200" dirty="0">
                <a:solidFill>
                  <a:srgbClr val="3366FF"/>
                </a:solidFill>
                <a:latin typeface="Arial" charset="0"/>
                <a:cs typeface="+mn-cs"/>
              </a:rPr>
              <a:t>Nucleic acids </a:t>
            </a:r>
            <a:r>
              <a:rPr lang="en-US" altLang="en-US" sz="2400" b="1" kern="1200" dirty="0">
                <a:solidFill>
                  <a:prstClr val="black"/>
                </a:solidFill>
                <a:latin typeface="Arial" charset="0"/>
                <a:cs typeface="+mn-cs"/>
              </a:rPr>
              <a:t>are unbranched polymers composed of repeating monomers called nucleotides.</a:t>
            </a:r>
          </a:p>
          <a:p>
            <a:pPr marL="0" lvl="0" indent="0" defTabSz="457200" eaLnBrk="1" hangingPunct="1">
              <a:spcBef>
                <a:spcPct val="0"/>
              </a:spcBef>
              <a:spcAft>
                <a:spcPts val="2200"/>
              </a:spcAft>
              <a:buNone/>
            </a:pPr>
            <a:r>
              <a:rPr lang="en-US" altLang="en-US" sz="2400" b="1" kern="1200" dirty="0">
                <a:solidFill>
                  <a:prstClr val="black"/>
                </a:solidFill>
                <a:latin typeface="Arial" charset="0"/>
                <a:cs typeface="+mn-cs"/>
              </a:rPr>
              <a:t>There are two types of nucleic acids: </a:t>
            </a:r>
            <a:r>
              <a:rPr lang="en-US" altLang="en-US" sz="2400" b="1" kern="1200" dirty="0">
                <a:solidFill>
                  <a:srgbClr val="3366FF"/>
                </a:solidFill>
                <a:latin typeface="Arial" charset="0"/>
                <a:cs typeface="+mn-cs"/>
              </a:rPr>
              <a:t>DNA</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and </a:t>
            </a:r>
            <a:r>
              <a:rPr lang="en-US" altLang="en-US" sz="2400" b="1" kern="1200" dirty="0">
                <a:solidFill>
                  <a:srgbClr val="3366FF"/>
                </a:solidFill>
                <a:latin typeface="Arial" charset="0"/>
                <a:cs typeface="+mn-cs"/>
              </a:rPr>
              <a:t>RNA</a:t>
            </a:r>
            <a:r>
              <a:rPr lang="en-US" altLang="en-US" sz="2400" b="1" kern="1200" dirty="0">
                <a:solidFill>
                  <a:prstClr val="black"/>
                </a:solidFill>
                <a:latin typeface="Arial" charset="0"/>
                <a:cs typeface="+mn-cs"/>
              </a:rPr>
              <a:t>.</a:t>
            </a:r>
          </a:p>
          <a:p>
            <a:pPr marL="0" lvl="0" indent="0" defTabSz="457200" eaLnBrk="1" hangingPunct="1">
              <a:spcBef>
                <a:spcPct val="0"/>
              </a:spcBef>
              <a:spcAft>
                <a:spcPts val="1900"/>
              </a:spcAft>
              <a:buClr>
                <a:prstClr val="black"/>
              </a:buClr>
              <a:buNone/>
            </a:pPr>
            <a:r>
              <a:rPr lang="en-US" altLang="en-US" sz="2400" b="1" kern="1200" dirty="0">
                <a:solidFill>
                  <a:srgbClr val="3366FF"/>
                </a:solidFill>
                <a:latin typeface="Arial" charset="0"/>
                <a:cs typeface="+mn-cs"/>
              </a:rPr>
              <a:t>DNA</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(deoxyribonucleic acid) </a:t>
            </a:r>
            <a:r>
              <a:rPr lang="en-US" altLang="en-US" sz="2400" b="1" kern="1200" dirty="0">
                <a:solidFill>
                  <a:srgbClr val="3366FF"/>
                </a:solidFill>
                <a:latin typeface="Arial" charset="0"/>
                <a:cs typeface="+mn-cs"/>
              </a:rPr>
              <a:t>stores the genetic information </a:t>
            </a:r>
            <a:r>
              <a:rPr lang="en-US" altLang="en-US" sz="2400" b="1" kern="1200" dirty="0">
                <a:solidFill>
                  <a:prstClr val="black"/>
                </a:solidFill>
                <a:latin typeface="Arial" charset="0"/>
                <a:cs typeface="+mn-cs"/>
              </a:rPr>
              <a:t>of an organism and transmits that information from one generation to another.</a:t>
            </a:r>
          </a:p>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RNA</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(ribonucleic acid) translates the genetic information contained in DNA into </a:t>
            </a:r>
            <a:r>
              <a:rPr lang="en-US" altLang="en-US" sz="2400" b="1" kern="1200" dirty="0">
                <a:solidFill>
                  <a:srgbClr val="3366FF"/>
                </a:solidFill>
                <a:latin typeface="Arial" charset="0"/>
                <a:cs typeface="+mn-cs"/>
              </a:rPr>
              <a:t>proteins</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needed for all cellular function.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80490" y="353961"/>
            <a:ext cx="6183021" cy="712839"/>
          </a:xfrm>
        </p:spPr>
        <p:txBody>
          <a:bodyPr/>
          <a:lstStyle/>
          <a:p>
            <a:pPr eaLnBrk="1" hangingPunct="1"/>
            <a:r>
              <a:rPr lang="en-US" altLang="en-US" sz="3200" b="1" dirty="0"/>
              <a:t>22.3	The DNA Double Helix (2)</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C3550477-9572-4262-A206-574097D09FF0}"/>
              </a:ext>
            </a:extLst>
          </p:cNvPr>
          <p:cNvSpPr>
            <a:spLocks noGrp="1"/>
          </p:cNvSpPr>
          <p:nvPr>
            <p:ph idx="1"/>
          </p:nvPr>
        </p:nvSpPr>
        <p:spPr>
          <a:xfrm>
            <a:off x="1143000" y="1371601"/>
            <a:ext cx="7481455" cy="3048000"/>
          </a:xfrm>
        </p:spPr>
        <p:txBody>
          <a:bodyPr/>
          <a:lstStyle/>
          <a:p>
            <a:pPr marL="0" lvl="0" indent="0" defTabSz="457200" eaLnBrk="1" hangingPunct="1">
              <a:spcBef>
                <a:spcPct val="0"/>
              </a:spcBef>
              <a:spcAft>
                <a:spcPts val="6000"/>
              </a:spcAft>
              <a:buNone/>
            </a:pPr>
            <a:r>
              <a:rPr lang="en-US" altLang="en-US" sz="2400" b="1" kern="1200" dirty="0">
                <a:solidFill>
                  <a:prstClr val="black"/>
                </a:solidFill>
                <a:latin typeface="Arial" charset="0"/>
                <a:cs typeface="+mn-cs"/>
              </a:rPr>
              <a:t>The bases always line up so that a </a:t>
            </a:r>
            <a:r>
              <a:rPr lang="en-US" altLang="en-US" sz="2400" b="1" kern="1200" dirty="0">
                <a:solidFill>
                  <a:srgbClr val="3366FF"/>
                </a:solidFill>
                <a:latin typeface="Arial" charset="0"/>
                <a:cs typeface="+mn-cs"/>
              </a:rPr>
              <a:t>pyrimidine derivative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can </a:t>
            </a:r>
            <a:r>
              <a:rPr lang="en-US" altLang="en-US" sz="2400" b="1" kern="1200" dirty="0">
                <a:solidFill>
                  <a:srgbClr val="3366FF"/>
                </a:solidFill>
                <a:latin typeface="Arial" charset="0"/>
                <a:cs typeface="+mn-cs"/>
              </a:rPr>
              <a:t>hydrogen bond </a:t>
            </a:r>
            <a:r>
              <a:rPr lang="en-US" altLang="en-US" sz="2400" b="1" kern="1200" dirty="0">
                <a:solidFill>
                  <a:prstClr val="black"/>
                </a:solidFill>
                <a:latin typeface="Arial" charset="0"/>
                <a:cs typeface="+mn-cs"/>
              </a:rPr>
              <a:t>to a </a:t>
            </a:r>
            <a:r>
              <a:rPr lang="en-US" altLang="en-US" sz="2400" b="1" kern="1200" dirty="0">
                <a:solidFill>
                  <a:srgbClr val="3366FF"/>
                </a:solidFill>
                <a:latin typeface="Arial" charset="0"/>
                <a:cs typeface="+mn-cs"/>
              </a:rPr>
              <a:t>purine derivative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on the other strand.</a:t>
            </a:r>
          </a:p>
          <a:p>
            <a:pPr marL="0" lvl="0" indent="0" defTabSz="457200" eaLnBrk="1" hangingPunct="1">
              <a:spcBef>
                <a:spcPct val="0"/>
              </a:spcBef>
              <a:buNone/>
            </a:pPr>
            <a:r>
              <a:rPr lang="en-US" altLang="en-US" sz="2400" b="1" kern="1200" dirty="0">
                <a:solidFill>
                  <a:prstClr val="black"/>
                </a:solidFill>
                <a:latin typeface="Arial" charset="0"/>
                <a:cs typeface="+mn-cs"/>
              </a:rPr>
              <a:t>Thus, there are </a:t>
            </a:r>
            <a:r>
              <a:rPr lang="en-US" altLang="en-US" sz="2400" b="1" kern="1200" dirty="0">
                <a:solidFill>
                  <a:srgbClr val="3366FF"/>
                </a:solidFill>
                <a:latin typeface="Arial" charset="0"/>
                <a:cs typeface="+mn-cs"/>
              </a:rPr>
              <a:t>complementary base pairs </a:t>
            </a:r>
            <a:r>
              <a:rPr lang="en-US" altLang="en-US" sz="2400" b="1" kern="1200" dirty="0">
                <a:solidFill>
                  <a:prstClr val="black"/>
                </a:solidFill>
                <a:latin typeface="Arial" charset="0"/>
                <a:cs typeface="+mn-cs"/>
              </a:rPr>
              <a:t>that always hydrogen bond together in a particular manner.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80490" y="367145"/>
            <a:ext cx="6183021" cy="685800"/>
          </a:xfrm>
        </p:spPr>
        <p:txBody>
          <a:bodyPr/>
          <a:lstStyle/>
          <a:p>
            <a:pPr eaLnBrk="1" hangingPunct="1"/>
            <a:r>
              <a:rPr lang="en-US" altLang="en-US" sz="3200" b="1" dirty="0"/>
              <a:t>22.3	The DNA Double Helix (3)</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ECF82B7F-5BEB-4C8D-8C54-73BB5D591C31}"/>
              </a:ext>
            </a:extLst>
          </p:cNvPr>
          <p:cNvSpPr>
            <a:spLocks noGrp="1"/>
          </p:cNvSpPr>
          <p:nvPr>
            <p:ph idx="1"/>
          </p:nvPr>
        </p:nvSpPr>
        <p:spPr>
          <a:xfrm>
            <a:off x="1143000" y="1364675"/>
            <a:ext cx="7481455" cy="2230580"/>
          </a:xfrm>
        </p:spPr>
        <p:txBody>
          <a:bodyPr/>
          <a:lstStyle/>
          <a:p>
            <a:pPr marL="0" lvl="0" indent="0" defTabSz="457200" eaLnBrk="1" hangingPunct="1">
              <a:spcBef>
                <a:spcPct val="0"/>
              </a:spcBef>
              <a:spcAft>
                <a:spcPts val="5100"/>
              </a:spcAft>
              <a:buClr>
                <a:prstClr val="black"/>
              </a:buClr>
              <a:buNone/>
            </a:pPr>
            <a:r>
              <a:rPr lang="en-US" altLang="en-US" sz="2400" b="1" kern="1200" dirty="0">
                <a:solidFill>
                  <a:srgbClr val="3366FF"/>
                </a:solidFill>
                <a:latin typeface="Arial" charset="0"/>
                <a:cs typeface="+mn-cs"/>
              </a:rPr>
              <a:t>Adenine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pairs with </a:t>
            </a:r>
            <a:r>
              <a:rPr lang="en-US" altLang="en-US" sz="2400" b="1" kern="1200" dirty="0">
                <a:solidFill>
                  <a:srgbClr val="3366FF"/>
                </a:solidFill>
                <a:latin typeface="Arial" charset="0"/>
                <a:cs typeface="+mn-cs"/>
              </a:rPr>
              <a:t>thymine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with 2 hydrogen bonds to form an </a:t>
            </a:r>
            <a:r>
              <a:rPr lang="en-US" altLang="en-US" sz="2400" b="1" kern="1200" dirty="0">
                <a:solidFill>
                  <a:srgbClr val="3366FF"/>
                </a:solidFill>
                <a:latin typeface="Arial" charset="0"/>
                <a:cs typeface="+mn-cs"/>
              </a:rPr>
              <a:t>A—T base pair</a:t>
            </a:r>
            <a:r>
              <a:rPr lang="en-US" altLang="en-US" sz="2400" b="1" kern="1200" dirty="0">
                <a:solidFill>
                  <a:prstClr val="black"/>
                </a:solidFill>
                <a:latin typeface="Arial" charset="0"/>
                <a:cs typeface="+mn-cs"/>
              </a:rPr>
              <a:t>.</a:t>
            </a:r>
          </a:p>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Cytosine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pairs with </a:t>
            </a:r>
            <a:r>
              <a:rPr lang="en-US" altLang="en-US" sz="2400" b="1" kern="1200" dirty="0">
                <a:solidFill>
                  <a:srgbClr val="3366FF"/>
                </a:solidFill>
                <a:latin typeface="Arial" charset="0"/>
                <a:cs typeface="+mn-cs"/>
              </a:rPr>
              <a:t>guanine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using 3 hydrogen bonds to form a </a:t>
            </a:r>
            <a:r>
              <a:rPr lang="en-US" altLang="en-US" sz="2400" b="1" kern="1200" dirty="0">
                <a:solidFill>
                  <a:srgbClr val="3366FF"/>
                </a:solidFill>
                <a:latin typeface="Arial" charset="0"/>
                <a:cs typeface="+mn-cs"/>
              </a:rPr>
              <a:t>C—G base pair</a:t>
            </a:r>
            <a:r>
              <a:rPr lang="en-US" altLang="en-US" sz="2400" b="1" kern="1200" dirty="0">
                <a:solidFill>
                  <a:prstClr val="black"/>
                </a:solidFill>
                <a:latin typeface="Arial" charset="0"/>
                <a:cs typeface="+mn-cs"/>
              </a:rPr>
              <a:t>.</a:t>
            </a:r>
          </a:p>
        </p:txBody>
      </p:sp>
      <p:pic>
        <p:nvPicPr>
          <p:cNvPr id="22532" name="Picture 1" descr="The original strand runs in the 5' to the 3' end and the complementary strand runs in the opposite direction, from the 3' to the 5' end. A pairs with T and C pairs with 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343400"/>
            <a:ext cx="61325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480490" y="443350"/>
            <a:ext cx="6183021" cy="533400"/>
          </a:xfrm>
        </p:spPr>
        <p:txBody>
          <a:bodyPr/>
          <a:lstStyle/>
          <a:p>
            <a:pPr eaLnBrk="1" hangingPunct="1"/>
            <a:r>
              <a:rPr lang="en-US" altLang="en-US" sz="3200" b="1" dirty="0"/>
              <a:t>22.3	The DNA Double Helix (4)</a:t>
            </a:r>
            <a:endParaRPr lang="en-US" altLang="en-US" dirty="0">
              <a:latin typeface="Calibri" pitchFamily="34" charset="0"/>
            </a:endParaRPr>
          </a:p>
        </p:txBody>
      </p:sp>
      <p:pic>
        <p:nvPicPr>
          <p:cNvPr id="23556" name="Picture 6" descr="In view (a),the three-dimensional molecular model shows the sugar–phosphate backbone with the  (O), (C), and (H) atoms visible&#10;on the outside of the helix. In view (b), the bases on the interior of the helix are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632460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480490" y="408710"/>
            <a:ext cx="6183021" cy="609600"/>
          </a:xfrm>
        </p:spPr>
        <p:txBody>
          <a:bodyPr/>
          <a:lstStyle/>
          <a:p>
            <a:pPr eaLnBrk="1" hangingPunct="1"/>
            <a:r>
              <a:rPr lang="en-US" altLang="en-US" sz="3200" b="1" dirty="0"/>
              <a:t>22.3	The DNA Double Helix (5)</a:t>
            </a:r>
            <a:endParaRPr lang="en-US" altLang="en-US" dirty="0">
              <a:latin typeface="Calibri" pitchFamily="34" charset="0"/>
            </a:endParaRPr>
          </a:p>
        </p:txBody>
      </p:sp>
      <p:pic>
        <p:nvPicPr>
          <p:cNvPr id="24580" name="Picture 6" descr="This figure illustrates that the double helix is stabilized by hydrogen bonding between the bases of the two DNA strands. Adenine pairs with thymine using two hydrogen bonds, forming an A–T base pair. Cytosine pairs with guanine using three hydrogen bonds, forming a C–G base p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3152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80490" y="339435"/>
            <a:ext cx="6183021" cy="762000"/>
          </a:xfrm>
        </p:spPr>
        <p:txBody>
          <a:bodyPr/>
          <a:lstStyle/>
          <a:p>
            <a:pPr eaLnBrk="1" hangingPunct="1"/>
            <a:r>
              <a:rPr lang="en-US" altLang="en-US" sz="3200" b="1" dirty="0"/>
              <a:t>22.3	The DNA Double Helix (6)</a:t>
            </a:r>
            <a:endParaRPr lang="en-US" altLang="en-US" dirty="0">
              <a:latin typeface="Calibri" pitchFamily="34" charset="0"/>
            </a:endParaRPr>
          </a:p>
        </p:txBody>
      </p:sp>
      <p:sp>
        <p:nvSpPr>
          <p:cNvPr id="8" name="Content Placeholder 2">
            <a:extLst>
              <a:ext uri="{FF2B5EF4-FFF2-40B4-BE49-F238E27FC236}">
                <a16:creationId xmlns:a16="http://schemas.microsoft.com/office/drawing/2014/main" id="{1F10DFC9-6802-43EE-ABCD-A31E7C2C6312}"/>
              </a:ext>
            </a:extLst>
          </p:cNvPr>
          <p:cNvSpPr>
            <a:spLocks noGrp="1"/>
          </p:cNvSpPr>
          <p:nvPr>
            <p:ph idx="1"/>
          </p:nvPr>
        </p:nvSpPr>
        <p:spPr>
          <a:xfrm>
            <a:off x="997530" y="1364670"/>
            <a:ext cx="7855525" cy="4850825"/>
          </a:xfrm>
        </p:spPr>
        <p:txBody>
          <a:bodyPr/>
          <a:lstStyle/>
          <a:p>
            <a:pPr marL="0" lvl="0" indent="0" defTabSz="457200" eaLnBrk="1" hangingPunct="1">
              <a:spcBef>
                <a:spcPct val="0"/>
              </a:spcBef>
              <a:spcAft>
                <a:spcPts val="2800"/>
              </a:spcAft>
              <a:buNone/>
            </a:pPr>
            <a:r>
              <a:rPr lang="en-US" altLang="en-US" sz="2400" b="1" kern="1200" dirty="0">
                <a:solidFill>
                  <a:prstClr val="black"/>
                </a:solidFill>
                <a:latin typeface="Arial" charset="0"/>
                <a:cs typeface="+mn-cs"/>
              </a:rPr>
              <a:t>The information stored in DNA is used to direct the </a:t>
            </a:r>
            <a:r>
              <a:rPr lang="en-US" altLang="en-US" sz="2400" b="1" kern="1200" dirty="0">
                <a:solidFill>
                  <a:srgbClr val="3366FF"/>
                </a:solidFill>
                <a:latin typeface="Arial" charset="0"/>
                <a:cs typeface="+mn-cs"/>
              </a:rPr>
              <a:t>synthesis of proteins</a:t>
            </a:r>
            <a:r>
              <a:rPr lang="en-US" altLang="en-US" sz="2400" b="1" kern="1200" dirty="0">
                <a:solidFill>
                  <a:prstClr val="black"/>
                </a:solidFill>
                <a:latin typeface="Arial" charset="0"/>
                <a:cs typeface="+mn-cs"/>
              </a:rPr>
              <a:t>.</a:t>
            </a:r>
          </a:p>
          <a:p>
            <a:pPr marL="0" lvl="0" indent="0" defTabSz="457200" eaLnBrk="1" hangingPunct="1">
              <a:spcBef>
                <a:spcPct val="0"/>
              </a:spcBef>
              <a:spcAft>
                <a:spcPts val="3000"/>
              </a:spcAft>
              <a:buClr>
                <a:prstClr val="black"/>
              </a:buClr>
              <a:buNone/>
            </a:pPr>
            <a:r>
              <a:rPr lang="en-US" altLang="en-US" sz="2400" b="1" kern="1200" dirty="0">
                <a:solidFill>
                  <a:srgbClr val="3366FF"/>
                </a:solidFill>
                <a:latin typeface="Arial" charset="0"/>
                <a:cs typeface="+mn-cs"/>
              </a:rPr>
              <a:t>Replication</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the process by which DNA makes a </a:t>
            </a:r>
            <a:r>
              <a:rPr lang="en-US" altLang="en-US" sz="2400" b="1" kern="1200" dirty="0">
                <a:solidFill>
                  <a:srgbClr val="3366FF"/>
                </a:solidFill>
                <a:latin typeface="Arial" charset="0"/>
                <a:cs typeface="+mn-cs"/>
              </a:rPr>
              <a:t>copy of itself </a:t>
            </a:r>
            <a:r>
              <a:rPr lang="en-US" altLang="en-US" sz="2400" b="1" kern="1200" dirty="0">
                <a:solidFill>
                  <a:prstClr val="black"/>
                </a:solidFill>
                <a:latin typeface="Arial" charset="0"/>
                <a:cs typeface="+mn-cs"/>
              </a:rPr>
              <a:t>when a cell divides.</a:t>
            </a:r>
          </a:p>
          <a:p>
            <a:pPr marL="0" lvl="0" indent="0" defTabSz="457200" eaLnBrk="1" hangingPunct="1">
              <a:spcBef>
                <a:spcPct val="0"/>
              </a:spcBef>
              <a:spcAft>
                <a:spcPts val="2800"/>
              </a:spcAft>
              <a:buClr>
                <a:prstClr val="black"/>
              </a:buClr>
              <a:buNone/>
            </a:pPr>
            <a:r>
              <a:rPr lang="en-US" altLang="en-US" sz="2400" b="1" kern="1200" dirty="0">
                <a:solidFill>
                  <a:srgbClr val="3366FF"/>
                </a:solidFill>
                <a:latin typeface="Arial" charset="0"/>
                <a:cs typeface="+mn-cs"/>
              </a:rPr>
              <a:t>Transcription</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the </a:t>
            </a:r>
            <a:r>
              <a:rPr lang="en-US" altLang="en-US" sz="2400" b="1" kern="1200" dirty="0">
                <a:solidFill>
                  <a:srgbClr val="3366FF"/>
                </a:solidFill>
                <a:latin typeface="Arial" charset="0"/>
                <a:cs typeface="+mn-cs"/>
              </a:rPr>
              <a:t>ordered synthesis of RNA</a:t>
            </a:r>
            <a:r>
              <a:rPr lang="en-US" altLang="en-US" sz="2400" b="1" kern="1200" dirty="0">
                <a:solidFill>
                  <a:prstClr val="black"/>
                </a:solidFill>
                <a:latin typeface="Arial" charset="0"/>
                <a:cs typeface="+mn-cs"/>
              </a:rPr>
              <a:t> from DNA; the genetic information stored in DNA is passed onto RNA.</a:t>
            </a:r>
          </a:p>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Translation</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the </a:t>
            </a:r>
            <a:r>
              <a:rPr lang="en-US" altLang="en-US" sz="2400" b="1" kern="1200" dirty="0">
                <a:solidFill>
                  <a:srgbClr val="3366FF"/>
                </a:solidFill>
                <a:latin typeface="Arial" charset="0"/>
                <a:cs typeface="+mn-cs"/>
              </a:rPr>
              <a:t>synthesis of proteins from RNA</a:t>
            </a:r>
            <a:r>
              <a:rPr lang="en-US" altLang="en-US" sz="2400" b="1" kern="1200" dirty="0">
                <a:solidFill>
                  <a:prstClr val="black"/>
                </a:solidFill>
                <a:latin typeface="Arial" charset="0"/>
                <a:cs typeface="+mn-cs"/>
              </a:rPr>
              <a:t>; the genetic information determined the specific amino acid sequence of the protein.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480490" y="367145"/>
            <a:ext cx="6183021" cy="685800"/>
          </a:xfrm>
        </p:spPr>
        <p:txBody>
          <a:bodyPr/>
          <a:lstStyle/>
          <a:p>
            <a:pPr eaLnBrk="1" hangingPunct="1"/>
            <a:r>
              <a:rPr lang="en-US" altLang="en-US" sz="3200" b="1" dirty="0"/>
              <a:t>22.3	The DNA Double Helix (7)</a:t>
            </a:r>
            <a:endParaRPr lang="en-US" altLang="en-US" dirty="0">
              <a:latin typeface="Calibri" pitchFamily="34" charset="0"/>
            </a:endParaRPr>
          </a:p>
        </p:txBody>
      </p:sp>
      <p:pic>
        <p:nvPicPr>
          <p:cNvPr id="26628" name="Picture 6" descr="This figure illustrates three key processes: Replication is the process by which DNA makes a copy of itself when a cell divides. Transcription is the ordered synthesis of RNA from DNA. Translation is the synthesis of proteins from RN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5438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766534" y="325103"/>
            <a:ext cx="4223086" cy="645195"/>
          </a:xfrm>
        </p:spPr>
        <p:txBody>
          <a:bodyPr/>
          <a:lstStyle/>
          <a:p>
            <a:pPr eaLnBrk="1" hangingPunct="1"/>
            <a:r>
              <a:rPr lang="en-US" altLang="en-US" sz="3200" b="1" dirty="0"/>
              <a:t>22.4	Replication (1)</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C3256AD7-3EEC-4F8F-AAEC-0D5806CB5859}"/>
              </a:ext>
            </a:extLst>
          </p:cNvPr>
          <p:cNvSpPr>
            <a:spLocks noGrp="1"/>
          </p:cNvSpPr>
          <p:nvPr>
            <p:ph idx="1"/>
          </p:nvPr>
        </p:nvSpPr>
        <p:spPr>
          <a:xfrm>
            <a:off x="1067018" y="1096891"/>
            <a:ext cx="7481455" cy="1145453"/>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original DNA </a:t>
            </a:r>
            <a:r>
              <a:rPr lang="en-US" altLang="en-US" sz="2400" b="1" kern="1200" dirty="0">
                <a:solidFill>
                  <a:prstClr val="black"/>
                </a:solidFill>
                <a:latin typeface="Arial" charset="0"/>
                <a:cs typeface="+mn-cs"/>
              </a:rPr>
              <a:t>molecule forms </a:t>
            </a:r>
            <a:r>
              <a:rPr lang="en-US" altLang="en-US" sz="2400" b="1" kern="1200" dirty="0">
                <a:solidFill>
                  <a:srgbClr val="3366FF"/>
                </a:solidFill>
                <a:latin typeface="Arial" charset="0"/>
                <a:cs typeface="+mn-cs"/>
              </a:rPr>
              <a:t>two new DNA molecules</a:t>
            </a:r>
            <a:r>
              <a:rPr lang="en-US" altLang="en-US" sz="2400" b="1" kern="1200" dirty="0">
                <a:solidFill>
                  <a:prstClr val="black"/>
                </a:solidFill>
                <a:latin typeface="Arial" charset="0"/>
                <a:cs typeface="+mn-cs"/>
              </a:rPr>
              <a:t>, each of which contains a strand from the parent DNA and one new strand.</a:t>
            </a:r>
          </a:p>
        </p:txBody>
      </p:sp>
      <p:pic>
        <p:nvPicPr>
          <p:cNvPr id="27653" name="Picture 6" descr="Illustration of replication process: the parent DNA separates into two DNA molecules; each serves as a template for a new strand. The two strands of the daughter DNA molecules exactly matches the sequence in the parent D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35225"/>
            <a:ext cx="6248400"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761536" y="373824"/>
            <a:ext cx="5620928" cy="616776"/>
          </a:xfrm>
        </p:spPr>
        <p:txBody>
          <a:bodyPr/>
          <a:lstStyle/>
          <a:p>
            <a:pPr eaLnBrk="1" hangingPunct="1"/>
            <a:r>
              <a:rPr lang="en-US" altLang="en-US" sz="3200" b="1" dirty="0"/>
              <a:t>22.4	Replication (2)</a:t>
            </a:r>
            <a:endParaRPr lang="en-US" altLang="en-US" dirty="0">
              <a:latin typeface="Calibri" pitchFamily="34" charset="0"/>
            </a:endParaRPr>
          </a:p>
        </p:txBody>
      </p:sp>
      <p:sp>
        <p:nvSpPr>
          <p:cNvPr id="5" name="Content Placeholder 8">
            <a:extLst>
              <a:ext uri="{FF2B5EF4-FFF2-40B4-BE49-F238E27FC236}">
                <a16:creationId xmlns:a16="http://schemas.microsoft.com/office/drawing/2014/main" id="{220C0979-39AF-4E85-9356-13446B9D44A5}"/>
              </a:ext>
            </a:extLst>
          </p:cNvPr>
          <p:cNvSpPr>
            <a:spLocks noGrp="1"/>
          </p:cNvSpPr>
          <p:nvPr>
            <p:ph sz="quarter" idx="13"/>
          </p:nvPr>
        </p:nvSpPr>
        <p:spPr>
          <a:xfrm>
            <a:off x="1946786" y="846138"/>
            <a:ext cx="5486400" cy="457200"/>
          </a:xfrm>
        </p:spPr>
        <p:txBody>
          <a:bodyPr/>
          <a:lstStyle/>
          <a:p>
            <a:pPr marL="0" lvl="0" indent="0">
              <a:buNone/>
            </a:pPr>
            <a:r>
              <a:rPr lang="en-US" altLang="en-US" sz="2800" b="1" dirty="0"/>
              <a:t>Formation of Replication Fork</a:t>
            </a:r>
            <a:endParaRPr lang="en-US" sz="2800" b="1" dirty="0">
              <a:solidFill>
                <a:schemeClr val="tx2"/>
              </a:solidFill>
              <a:latin typeface="+mj-lt"/>
            </a:endParaRPr>
          </a:p>
        </p:txBody>
      </p:sp>
      <p:sp>
        <p:nvSpPr>
          <p:cNvPr id="6" name="Content Placeholder 2">
            <a:extLst>
              <a:ext uri="{FF2B5EF4-FFF2-40B4-BE49-F238E27FC236}">
                <a16:creationId xmlns:a16="http://schemas.microsoft.com/office/drawing/2014/main" id="{71AE6C22-6D09-4F0C-A0B6-FEC5F93B6916}"/>
              </a:ext>
            </a:extLst>
          </p:cNvPr>
          <p:cNvSpPr>
            <a:spLocks noGrp="1"/>
          </p:cNvSpPr>
          <p:nvPr>
            <p:ph idx="1"/>
          </p:nvPr>
        </p:nvSpPr>
        <p:spPr>
          <a:xfrm>
            <a:off x="996951" y="2828345"/>
            <a:ext cx="2971800" cy="1228725"/>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replication fork</a:t>
            </a:r>
            <a:r>
              <a:rPr lang="en-US" altLang="en-US" sz="2400" b="1" kern="1200" dirty="0">
                <a:solidFill>
                  <a:prstClr val="black"/>
                </a:solidFill>
                <a:latin typeface="Arial" charset="0"/>
                <a:cs typeface="+mn-cs"/>
              </a:rPr>
              <a:t> forms as the two strands split apart.</a:t>
            </a:r>
          </a:p>
        </p:txBody>
      </p:sp>
      <p:pic>
        <p:nvPicPr>
          <p:cNvPr id="28677" name="Picture 6" descr="The first step in replication is the un-winding of the DNA helix to expose the bases on each strand. Unwinding occurs at many places simultaneously along the helix, creating “bubbles” where replication can occur. The point at which unwinding occurs is called the replication for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93838"/>
            <a:ext cx="3702050"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017033" y="373824"/>
            <a:ext cx="5109935" cy="540576"/>
          </a:xfrm>
        </p:spPr>
        <p:txBody>
          <a:bodyPr/>
          <a:lstStyle/>
          <a:p>
            <a:pPr eaLnBrk="1" hangingPunct="1"/>
            <a:r>
              <a:rPr lang="en-US" altLang="en-US" sz="3200" b="1" dirty="0"/>
              <a:t>22.4	Replication (3)</a:t>
            </a:r>
            <a:endParaRPr lang="en-US" altLang="en-US" dirty="0">
              <a:latin typeface="Calibri" pitchFamily="34" charset="0"/>
            </a:endParaRPr>
          </a:p>
        </p:txBody>
      </p:sp>
      <p:sp>
        <p:nvSpPr>
          <p:cNvPr id="5" name="Content Placeholder 2">
            <a:extLst>
              <a:ext uri="{FF2B5EF4-FFF2-40B4-BE49-F238E27FC236}">
                <a16:creationId xmlns:a16="http://schemas.microsoft.com/office/drawing/2014/main" id="{02DC567B-9350-4D26-A8BB-C88CD1351C0A}"/>
              </a:ext>
            </a:extLst>
          </p:cNvPr>
          <p:cNvSpPr>
            <a:spLocks noGrp="1"/>
          </p:cNvSpPr>
          <p:nvPr>
            <p:ph idx="1"/>
          </p:nvPr>
        </p:nvSpPr>
        <p:spPr>
          <a:xfrm>
            <a:off x="2046529" y="824017"/>
            <a:ext cx="5181600" cy="609600"/>
          </a:xfrm>
        </p:spPr>
        <p:txBody>
          <a:bodyPr/>
          <a:lstStyle/>
          <a:p>
            <a:pPr marL="0" lvl="0" indent="0">
              <a:buNone/>
            </a:pPr>
            <a:r>
              <a:rPr lang="en-US" altLang="en-US" sz="2800" b="1" dirty="0"/>
              <a:t>Synthesis of Lagging Strand</a:t>
            </a:r>
            <a:endParaRPr lang="en-US" sz="2800" b="1" dirty="0">
              <a:solidFill>
                <a:schemeClr val="tx2"/>
              </a:solidFill>
              <a:latin typeface="+mj-lt"/>
            </a:endParaRPr>
          </a:p>
        </p:txBody>
      </p:sp>
      <p:pic>
        <p:nvPicPr>
          <p:cNvPr id="29700" name="Picture 5" descr="Replication proceeds along both strands of unwound DNA. Replication always occurs in the same direction, from the 3' to the 5' end of the template strand. The leading strand grows continuously, whereas the lagging strand must be synthesized in fragments that are joined together by a DNA ligase enzyme."/>
          <p:cNvPicPr>
            <a:picLocks noChangeAspect="1" noChangeArrowheads="1"/>
          </p:cNvPicPr>
          <p:nvPr/>
        </p:nvPicPr>
        <p:blipFill>
          <a:blip r:embed="rId3">
            <a:extLst>
              <a:ext uri="{28A0092B-C50C-407E-A947-70E740481C1C}">
                <a14:useLocalDpi xmlns:a14="http://schemas.microsoft.com/office/drawing/2010/main" val="0"/>
              </a:ext>
            </a:extLst>
          </a:blip>
          <a:srcRect t="40388"/>
          <a:stretch>
            <a:fillRect/>
          </a:stretch>
        </p:blipFill>
        <p:spPr bwMode="auto">
          <a:xfrm>
            <a:off x="1295400" y="1371600"/>
            <a:ext cx="66294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766539" y="325580"/>
            <a:ext cx="4223086" cy="596901"/>
          </a:xfrm>
        </p:spPr>
        <p:txBody>
          <a:bodyPr/>
          <a:lstStyle/>
          <a:p>
            <a:pPr eaLnBrk="1" hangingPunct="1"/>
            <a:r>
              <a:rPr lang="en-US" altLang="en-US" sz="3200" b="1" dirty="0"/>
              <a:t>22.4	Replication (4)</a:t>
            </a:r>
            <a:endParaRPr lang="en-US" altLang="en-US" dirty="0">
              <a:latin typeface="Calibri" pitchFamily="34" charset="0"/>
            </a:endParaRPr>
          </a:p>
        </p:txBody>
      </p:sp>
      <p:sp>
        <p:nvSpPr>
          <p:cNvPr id="9" name="Content Placeholder 2">
            <a:extLst>
              <a:ext uri="{FF2B5EF4-FFF2-40B4-BE49-F238E27FC236}">
                <a16:creationId xmlns:a16="http://schemas.microsoft.com/office/drawing/2014/main" id="{D908DB57-6372-479F-838D-291E1BAE2573}"/>
              </a:ext>
            </a:extLst>
          </p:cNvPr>
          <p:cNvSpPr>
            <a:spLocks noGrp="1"/>
          </p:cNvSpPr>
          <p:nvPr>
            <p:ph idx="1"/>
          </p:nvPr>
        </p:nvSpPr>
        <p:spPr>
          <a:xfrm>
            <a:off x="997528" y="1091045"/>
            <a:ext cx="7481455" cy="5429250"/>
          </a:xfrm>
        </p:spPr>
        <p:txBody>
          <a:bodyPr/>
          <a:lstStyle/>
          <a:p>
            <a:pPr marL="0" lvl="0" indent="0" defTabSz="457200" eaLnBrk="1" hangingPunct="1">
              <a:spcBef>
                <a:spcPct val="0"/>
              </a:spcBef>
              <a:spcAft>
                <a:spcPts val="1900"/>
              </a:spcAft>
              <a:buNone/>
            </a:pPr>
            <a:r>
              <a:rPr lang="en-US" altLang="en-US" sz="2400" b="1" kern="1200" dirty="0">
                <a:solidFill>
                  <a:prstClr val="black"/>
                </a:solidFill>
                <a:latin typeface="Arial" charset="0"/>
                <a:cs typeface="+mn-cs"/>
              </a:rPr>
              <a:t>The identity of the bases on the </a:t>
            </a:r>
            <a:r>
              <a:rPr lang="en-US" altLang="en-US" sz="2400" b="1" kern="1200" dirty="0">
                <a:solidFill>
                  <a:srgbClr val="3366FF"/>
                </a:solidFill>
                <a:latin typeface="Arial" charset="0"/>
                <a:cs typeface="+mn-cs"/>
              </a:rPr>
              <a:t>template strand</a:t>
            </a:r>
            <a:r>
              <a:rPr lang="en-US" altLang="en-US" sz="2400" b="1" kern="1200" dirty="0">
                <a:solidFill>
                  <a:prstClr val="black"/>
                </a:solidFill>
                <a:latin typeface="Arial" charset="0"/>
                <a:cs typeface="+mn-cs"/>
              </a:rPr>
              <a:t> determines the order of the bases on the </a:t>
            </a:r>
            <a:r>
              <a:rPr lang="en-US" altLang="en-US" sz="2400" b="1" kern="1200" dirty="0">
                <a:solidFill>
                  <a:srgbClr val="3366FF"/>
                </a:solidFill>
                <a:latin typeface="Arial" charset="0"/>
                <a:cs typeface="+mn-cs"/>
              </a:rPr>
              <a:t>new strand</a:t>
            </a:r>
            <a:r>
              <a:rPr lang="en-US" altLang="en-US" sz="2400" b="1" kern="1200" dirty="0">
                <a:solidFill>
                  <a:prstClr val="black"/>
                </a:solidFill>
                <a:latin typeface="Arial" charset="0"/>
                <a:cs typeface="+mn-cs"/>
              </a:rPr>
              <a:t>.</a:t>
            </a:r>
          </a:p>
          <a:p>
            <a:pPr marL="0" lvl="0" indent="0" defTabSz="457200" eaLnBrk="1" hangingPunct="1">
              <a:spcBef>
                <a:spcPct val="0"/>
              </a:spcBef>
              <a:spcAft>
                <a:spcPts val="1800"/>
              </a:spcAft>
              <a:buClr>
                <a:prstClr val="black"/>
              </a:buClr>
              <a:buNone/>
            </a:pPr>
            <a:r>
              <a:rPr lang="en-US" altLang="en-US" sz="2400" b="1" kern="1200" dirty="0">
                <a:solidFill>
                  <a:srgbClr val="3366FF"/>
                </a:solidFill>
                <a:latin typeface="Arial" charset="0"/>
                <a:cs typeface="+mn-cs"/>
              </a:rPr>
              <a:t>A</a:t>
            </a:r>
            <a:r>
              <a:rPr lang="en-US" altLang="en-US" sz="2400" b="1" kern="1200" dirty="0">
                <a:solidFill>
                  <a:prstClr val="black"/>
                </a:solidFill>
                <a:latin typeface="Arial" charset="0"/>
                <a:cs typeface="+mn-cs"/>
              </a:rPr>
              <a:t> must pair with </a:t>
            </a:r>
            <a:r>
              <a:rPr lang="en-US" altLang="en-US" sz="2400" b="1" kern="1200" dirty="0">
                <a:solidFill>
                  <a:srgbClr val="3366FF"/>
                </a:solidFill>
                <a:latin typeface="Arial" charset="0"/>
                <a:cs typeface="+mn-cs"/>
              </a:rPr>
              <a:t>T</a:t>
            </a:r>
            <a:r>
              <a:rPr lang="en-US" altLang="en-US" sz="2400" b="1" kern="1200" dirty="0">
                <a:solidFill>
                  <a:prstClr val="black"/>
                </a:solidFill>
                <a:latin typeface="Arial" charset="0"/>
                <a:cs typeface="+mn-cs"/>
              </a:rPr>
              <a:t>, and </a:t>
            </a:r>
            <a:r>
              <a:rPr lang="en-US" altLang="en-US" sz="2400" b="1" kern="1200" dirty="0">
                <a:solidFill>
                  <a:srgbClr val="3366FF"/>
                </a:solidFill>
                <a:latin typeface="Arial" charset="0"/>
                <a:cs typeface="+mn-cs"/>
              </a:rPr>
              <a:t>G</a:t>
            </a:r>
            <a:r>
              <a:rPr lang="en-US" altLang="en-US" sz="2400" b="1" kern="1200" dirty="0">
                <a:solidFill>
                  <a:prstClr val="black"/>
                </a:solidFill>
                <a:latin typeface="Arial" charset="0"/>
                <a:cs typeface="+mn-cs"/>
              </a:rPr>
              <a:t> must pair with </a:t>
            </a:r>
            <a:r>
              <a:rPr lang="en-US" altLang="en-US" sz="2400" b="1" kern="1200" dirty="0">
                <a:solidFill>
                  <a:srgbClr val="3366FF"/>
                </a:solidFill>
                <a:latin typeface="Arial" charset="0"/>
                <a:cs typeface="+mn-cs"/>
              </a:rPr>
              <a:t>C</a:t>
            </a:r>
            <a:r>
              <a:rPr lang="en-US" altLang="en-US" sz="2400" b="1" kern="1200" dirty="0">
                <a:solidFill>
                  <a:prstClr val="black"/>
                </a:solidFill>
                <a:latin typeface="Arial" charset="0"/>
                <a:cs typeface="+mn-cs"/>
              </a:rPr>
              <a:t>.</a:t>
            </a:r>
          </a:p>
          <a:p>
            <a:pPr marL="0" lvl="0" indent="0" defTabSz="457200" eaLnBrk="1" hangingPunct="1">
              <a:spcBef>
                <a:spcPct val="0"/>
              </a:spcBef>
              <a:spcAft>
                <a:spcPts val="1900"/>
              </a:spcAft>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new phosphodiester bond </a:t>
            </a:r>
            <a:r>
              <a:rPr lang="en-US" altLang="en-US" sz="2400" b="1" kern="1200" dirty="0">
                <a:solidFill>
                  <a:prstClr val="black"/>
                </a:solidFill>
                <a:latin typeface="Arial" charset="0"/>
                <a:cs typeface="+mn-cs"/>
              </a:rPr>
              <a:t>is formed between the 5</a:t>
            </a:r>
            <a:r>
              <a:rPr lang="en-US" altLang="ja-JP" sz="2400" b="1" kern="1200" dirty="0">
                <a:solidFill>
                  <a:prstClr val="black"/>
                </a:solidFill>
                <a:latin typeface="Arial" charset="0"/>
                <a:cs typeface="+mn-cs"/>
              </a:rPr>
              <a:t>’-phosphate of the nucleoside triphosphate and </a:t>
            </a:r>
            <a:r>
              <a:rPr lang="en-US" altLang="en-US" sz="2400" b="1" kern="1200" dirty="0">
                <a:solidFill>
                  <a:prstClr val="black"/>
                </a:solidFill>
                <a:latin typeface="Arial" charset="0"/>
                <a:cs typeface="+mn-cs"/>
              </a:rPr>
              <a:t>the 3</a:t>
            </a:r>
            <a:r>
              <a:rPr lang="en-US" altLang="ja-JP" sz="2400" b="1" kern="1200" dirty="0">
                <a:solidFill>
                  <a:prstClr val="black"/>
                </a:solidFill>
                <a:latin typeface="Arial" charset="0"/>
                <a:cs typeface="+mn-cs"/>
              </a:rPr>
              <a:t>’-OH group of the new DNA strand.</a:t>
            </a:r>
            <a:endParaRPr lang="en-US" altLang="en-US" sz="2400" b="1" kern="1200" dirty="0">
              <a:solidFill>
                <a:prstClr val="black"/>
              </a:solidFill>
              <a:latin typeface="Arial" charset="0"/>
              <a:cs typeface="+mn-cs"/>
            </a:endParaRPr>
          </a:p>
          <a:p>
            <a:pPr marL="0" lvl="0" indent="0" defTabSz="457200" eaLnBrk="1" hangingPunct="1">
              <a:spcBef>
                <a:spcPct val="0"/>
              </a:spcBef>
              <a:spcAft>
                <a:spcPts val="1800"/>
              </a:spcAft>
              <a:buNone/>
            </a:pPr>
            <a:r>
              <a:rPr lang="en-US" altLang="en-US" sz="2400" b="1" kern="1200" dirty="0">
                <a:solidFill>
                  <a:prstClr val="black"/>
                </a:solidFill>
                <a:latin typeface="Arial" charset="0"/>
                <a:cs typeface="+mn-cs"/>
              </a:rPr>
              <a:t>Replication occurs in </a:t>
            </a:r>
            <a:r>
              <a:rPr lang="en-US" altLang="en-US" sz="2400" b="1" kern="1200" dirty="0">
                <a:solidFill>
                  <a:srgbClr val="3366FF"/>
                </a:solidFill>
                <a:latin typeface="Arial" charset="0"/>
                <a:cs typeface="+mn-cs"/>
              </a:rPr>
              <a:t>only one direction </a:t>
            </a:r>
            <a:r>
              <a:rPr lang="en-US" altLang="en-US" sz="2400" b="1" kern="1200" dirty="0">
                <a:solidFill>
                  <a:prstClr val="black"/>
                </a:solidFill>
                <a:latin typeface="Arial" charset="0"/>
                <a:cs typeface="+mn-cs"/>
              </a:rPr>
              <a:t>on the template strand, </a:t>
            </a:r>
            <a:r>
              <a:rPr lang="en-US" altLang="en-US" sz="2400" b="1" kern="1200" dirty="0">
                <a:solidFill>
                  <a:srgbClr val="3366FF"/>
                </a:solidFill>
                <a:latin typeface="Arial" charset="0"/>
                <a:cs typeface="+mn-cs"/>
              </a:rPr>
              <a:t>from the 3</a:t>
            </a:r>
            <a:r>
              <a:rPr lang="en-US" altLang="ja-JP" sz="2400" b="1" kern="1200" dirty="0">
                <a:solidFill>
                  <a:srgbClr val="3366FF"/>
                </a:solidFill>
                <a:latin typeface="Arial" charset="0"/>
                <a:cs typeface="+mn-cs"/>
              </a:rPr>
              <a:t>’ end to the 5’ end</a:t>
            </a:r>
            <a:r>
              <a:rPr lang="en-US" altLang="ja-JP" sz="2400" b="1" kern="1200" dirty="0">
                <a:solidFill>
                  <a:prstClr val="black"/>
                </a:solidFill>
                <a:latin typeface="Arial" charset="0"/>
                <a:cs typeface="+mn-cs"/>
              </a:rPr>
              <a:t>.</a:t>
            </a:r>
            <a:endParaRPr lang="en-US" altLang="en-US" sz="2400" b="1" kern="1200" dirty="0">
              <a:solidFill>
                <a:prstClr val="black"/>
              </a:solidFill>
              <a:latin typeface="Arial" charset="0"/>
              <a:cs typeface="+mn-cs"/>
            </a:endParaRPr>
          </a:p>
          <a:p>
            <a:pPr marL="0" lvl="0" indent="0" defTabSz="457200" eaLnBrk="1" hangingPunct="1">
              <a:spcBef>
                <a:spcPct val="0"/>
              </a:spcBef>
              <a:buNone/>
            </a:pPr>
            <a:r>
              <a:rPr lang="en-US" altLang="en-US" sz="2400" b="1" kern="1200" dirty="0">
                <a:solidFill>
                  <a:prstClr val="black"/>
                </a:solidFill>
                <a:latin typeface="Arial" charset="0"/>
                <a:cs typeface="+mn-cs"/>
              </a:rPr>
              <a:t>The new strand is either a </a:t>
            </a:r>
            <a:r>
              <a:rPr lang="en-US" altLang="en-US" sz="2400" b="1" kern="1200" dirty="0">
                <a:solidFill>
                  <a:srgbClr val="3366FF"/>
                </a:solidFill>
                <a:latin typeface="Arial" charset="0"/>
                <a:cs typeface="+mn-cs"/>
              </a:rPr>
              <a:t>leading strand</a:t>
            </a:r>
            <a:r>
              <a:rPr lang="en-US" altLang="en-US" sz="2400" b="1" kern="1200" dirty="0">
                <a:solidFill>
                  <a:prstClr val="black"/>
                </a:solidFill>
                <a:latin typeface="Arial" charset="0"/>
                <a:cs typeface="+mn-cs"/>
              </a:rPr>
              <a:t>, growing continuously, or a </a:t>
            </a:r>
            <a:r>
              <a:rPr lang="en-US" altLang="en-US" sz="2400" b="1" kern="1200" dirty="0">
                <a:solidFill>
                  <a:srgbClr val="3366FF"/>
                </a:solidFill>
                <a:latin typeface="Arial" charset="0"/>
                <a:cs typeface="+mn-cs"/>
              </a:rPr>
              <a:t>lagging strand</a:t>
            </a:r>
            <a:r>
              <a:rPr lang="en-US" altLang="en-US" sz="2400" b="1" kern="1200" dirty="0">
                <a:solidFill>
                  <a:prstClr val="black"/>
                </a:solidFill>
                <a:latin typeface="Arial" charset="0"/>
                <a:cs typeface="+mn-cs"/>
              </a:rPr>
              <a:t>, growing in small fragments.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85627" y="565241"/>
            <a:ext cx="7409099" cy="533219"/>
          </a:xfrm>
        </p:spPr>
        <p:txBody>
          <a:bodyPr/>
          <a:lstStyle/>
          <a:p>
            <a:pPr eaLnBrk="1" hangingPunct="1"/>
            <a:r>
              <a:rPr lang="en-US" altLang="en-US" sz="3200" b="1" dirty="0"/>
              <a:t>22.1	Nucleosides and Nucleotides (2)</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9F959505-9470-4844-B242-B3118DE6092B}"/>
              </a:ext>
            </a:extLst>
          </p:cNvPr>
          <p:cNvSpPr>
            <a:spLocks noGrp="1"/>
          </p:cNvSpPr>
          <p:nvPr>
            <p:ph idx="1"/>
          </p:nvPr>
        </p:nvSpPr>
        <p:spPr>
          <a:xfrm>
            <a:off x="1073730" y="1503220"/>
            <a:ext cx="7613070" cy="1232765"/>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The nucleotide monomers that compose DNA and RNA consist of: a monosaccharide</a:t>
            </a:r>
            <a:r>
              <a:rPr lang="en-US" altLang="en-US" sz="2400" b="1" kern="1200" dirty="0">
                <a:solidFill>
                  <a:srgbClr val="3333FF"/>
                </a:solidFill>
                <a:latin typeface="Arial" charset="0"/>
                <a:cs typeface="+mn-cs"/>
              </a:rPr>
              <a:t>, </a:t>
            </a:r>
            <a:r>
              <a:rPr lang="en-US" altLang="en-US" sz="2400" b="1" kern="1200" dirty="0">
                <a:solidFill>
                  <a:srgbClr val="3366FF"/>
                </a:solidFill>
                <a:latin typeface="Arial" charset="0"/>
                <a:cs typeface="+mn-cs"/>
              </a:rPr>
              <a:t>a N-containing base</a:t>
            </a:r>
            <a:r>
              <a:rPr lang="en-US" altLang="en-US" sz="2400" b="1" kern="1200" dirty="0">
                <a:solidFill>
                  <a:prstClr val="black"/>
                </a:solidFill>
                <a:latin typeface="Arial" charset="0"/>
                <a:cs typeface="+mn-cs"/>
              </a:rPr>
              <a:t>, and a </a:t>
            </a:r>
            <a:r>
              <a:rPr lang="en-US" altLang="en-US" sz="2400" b="1" kern="1200" dirty="0">
                <a:solidFill>
                  <a:srgbClr val="007F01"/>
                </a:solidFill>
                <a:latin typeface="Arial" charset="0"/>
                <a:cs typeface="+mn-cs"/>
              </a:rPr>
              <a:t>phosphate group</a:t>
            </a:r>
            <a:r>
              <a:rPr lang="en-US" altLang="en-US" sz="2400" b="1" kern="1200" dirty="0">
                <a:solidFill>
                  <a:prstClr val="black"/>
                </a:solidFill>
                <a:latin typeface="Arial" charset="0"/>
                <a:cs typeface="+mn-cs"/>
              </a:rPr>
              <a:t>:</a:t>
            </a:r>
          </a:p>
        </p:txBody>
      </p:sp>
      <p:pic>
        <p:nvPicPr>
          <p:cNvPr id="4101" name="Picture 7" descr="A nucleotide is made up of three components: phosphate group attached to monosaccharide unit which is further attached to nitrogen containing 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75" y="3068638"/>
            <a:ext cx="7497763"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129788" y="381091"/>
            <a:ext cx="2884425" cy="533219"/>
          </a:xfrm>
        </p:spPr>
        <p:txBody>
          <a:bodyPr/>
          <a:lstStyle/>
          <a:p>
            <a:pPr eaLnBrk="1" hangingPunct="1"/>
            <a:r>
              <a:rPr lang="en-US" altLang="en-US" sz="3200" b="1" dirty="0"/>
              <a:t>22.5	RNA (1)</a:t>
            </a:r>
            <a:endParaRPr lang="en-US" altLang="en-US" dirty="0">
              <a:latin typeface="Calibri" pitchFamily="34" charset="0"/>
            </a:endParaRPr>
          </a:p>
        </p:txBody>
      </p:sp>
      <p:sp>
        <p:nvSpPr>
          <p:cNvPr id="9" name="Content Placeholder 2">
            <a:extLst>
              <a:ext uri="{FF2B5EF4-FFF2-40B4-BE49-F238E27FC236}">
                <a16:creationId xmlns:a16="http://schemas.microsoft.com/office/drawing/2014/main" id="{225C7ECC-6B41-4671-B6EA-C2A2E26B27A2}"/>
              </a:ext>
            </a:extLst>
          </p:cNvPr>
          <p:cNvSpPr>
            <a:spLocks noGrp="1"/>
          </p:cNvSpPr>
          <p:nvPr>
            <p:ph idx="1"/>
          </p:nvPr>
        </p:nvSpPr>
        <p:spPr>
          <a:xfrm>
            <a:off x="991259" y="1372918"/>
            <a:ext cx="7529286" cy="4629150"/>
          </a:xfrm>
        </p:spPr>
        <p:txBody>
          <a:bodyPr/>
          <a:lstStyle/>
          <a:p>
            <a:pPr marL="0" lvl="0" indent="0" defTabSz="457200" eaLnBrk="1" hangingPunct="1">
              <a:spcBef>
                <a:spcPct val="0"/>
              </a:spcBef>
              <a:spcAft>
                <a:spcPts val="2400"/>
              </a:spcAft>
              <a:buNone/>
            </a:pPr>
            <a:r>
              <a:rPr lang="en-US" altLang="en-US" sz="2400" b="1" kern="1200" dirty="0">
                <a:solidFill>
                  <a:prstClr val="black"/>
                </a:solidFill>
                <a:latin typeface="Arial" charset="0"/>
                <a:cs typeface="+mn-cs"/>
              </a:rPr>
              <a:t>There are </a:t>
            </a:r>
            <a:r>
              <a:rPr lang="en-US" altLang="en-US" sz="2400" b="1" kern="1200" dirty="0">
                <a:solidFill>
                  <a:srgbClr val="3366FF"/>
                </a:solidFill>
                <a:latin typeface="Arial" charset="0"/>
                <a:cs typeface="+mn-cs"/>
              </a:rPr>
              <a:t>important differences </a:t>
            </a:r>
            <a:r>
              <a:rPr lang="en-US" altLang="en-US" sz="2400" b="1" kern="1200" dirty="0">
                <a:solidFill>
                  <a:prstClr val="black"/>
                </a:solidFill>
                <a:latin typeface="Arial" charset="0"/>
                <a:cs typeface="+mn-cs"/>
              </a:rPr>
              <a:t>between </a:t>
            </a:r>
            <a:r>
              <a:rPr lang="en-US" altLang="en-US" sz="2400" b="1" kern="1200" dirty="0">
                <a:solidFill>
                  <a:srgbClr val="3366FF"/>
                </a:solidFill>
                <a:latin typeface="Arial" charset="0"/>
                <a:cs typeface="+mn-cs"/>
              </a:rPr>
              <a:t>DNA</a:t>
            </a:r>
            <a:r>
              <a:rPr lang="en-US" altLang="en-US" sz="2400" b="1" kern="1200" dirty="0">
                <a:solidFill>
                  <a:prstClr val="black"/>
                </a:solidFill>
                <a:latin typeface="Arial" charset="0"/>
                <a:cs typeface="+mn-cs"/>
              </a:rPr>
              <a:t> and </a:t>
            </a:r>
            <a:r>
              <a:rPr lang="en-US" altLang="en-US" sz="2400" b="1" kern="1200" dirty="0">
                <a:solidFill>
                  <a:srgbClr val="3366FF"/>
                </a:solidFill>
                <a:latin typeface="Arial" charset="0"/>
                <a:cs typeface="+mn-cs"/>
              </a:rPr>
              <a:t>RNA</a:t>
            </a:r>
            <a:r>
              <a:rPr lang="en-US" altLang="en-US" sz="2400" b="1" kern="1200" dirty="0">
                <a:solidFill>
                  <a:prstClr val="black"/>
                </a:solidFill>
                <a:latin typeface="Arial" charset="0"/>
                <a:cs typeface="+mn-cs"/>
              </a:rPr>
              <a:t>.</a:t>
            </a:r>
          </a:p>
          <a:p>
            <a:pPr marL="0" lvl="0" indent="0" defTabSz="457200" eaLnBrk="1" hangingPunct="1">
              <a:spcBef>
                <a:spcPct val="0"/>
              </a:spcBef>
              <a:spcAft>
                <a:spcPts val="2400"/>
              </a:spcAft>
              <a:buNone/>
            </a:pPr>
            <a:r>
              <a:rPr lang="en-US" altLang="en-US" sz="2400" b="1" kern="1200" dirty="0">
                <a:solidFill>
                  <a:prstClr val="black"/>
                </a:solidFill>
                <a:latin typeface="Arial" charset="0"/>
                <a:cs typeface="+mn-cs"/>
              </a:rPr>
              <a:t>In RNA, the monosaccharide is </a:t>
            </a:r>
            <a:r>
              <a:rPr lang="en-US" altLang="en-US" sz="2400" b="1" kern="1200" dirty="0">
                <a:solidFill>
                  <a:srgbClr val="3366FF"/>
                </a:solidFill>
                <a:latin typeface="Arial" charset="0"/>
                <a:cs typeface="+mn-cs"/>
              </a:rPr>
              <a:t>ribose</a:t>
            </a:r>
            <a:r>
              <a:rPr lang="en-US" altLang="en-US" sz="2400" b="1" kern="1200" dirty="0">
                <a:solidFill>
                  <a:prstClr val="black"/>
                </a:solidFill>
                <a:latin typeface="Arial" charset="0"/>
                <a:cs typeface="+mn-cs"/>
              </a:rPr>
              <a:t>.</a:t>
            </a:r>
          </a:p>
          <a:p>
            <a:pPr marL="0" lvl="0" indent="0" defTabSz="457200" eaLnBrk="1" hangingPunct="1">
              <a:spcBef>
                <a:spcPct val="0"/>
              </a:spcBef>
              <a:spcAft>
                <a:spcPts val="2500"/>
              </a:spcAft>
              <a:buNone/>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thymine</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T</a:t>
            </a:r>
            <a:r>
              <a:rPr lang="en-US" altLang="en-US" sz="2400" b="1" kern="1200" dirty="0">
                <a:solidFill>
                  <a:prstClr val="black"/>
                </a:solidFill>
                <a:latin typeface="Arial" charset="0"/>
                <a:cs typeface="+mn-cs"/>
              </a:rPr>
              <a:t>) base is </a:t>
            </a:r>
            <a:r>
              <a:rPr lang="en-US" altLang="en-US" sz="2400" b="1" kern="1200" dirty="0">
                <a:solidFill>
                  <a:srgbClr val="3366FF"/>
                </a:solidFill>
                <a:latin typeface="Arial" charset="0"/>
                <a:cs typeface="+mn-cs"/>
              </a:rPr>
              <a:t>not present </a:t>
            </a:r>
            <a:r>
              <a:rPr lang="en-US" altLang="en-US" sz="2400" b="1" kern="1200" dirty="0">
                <a:solidFill>
                  <a:prstClr val="black"/>
                </a:solidFill>
                <a:latin typeface="Arial" charset="0"/>
                <a:cs typeface="+mn-cs"/>
              </a:rPr>
              <a:t>in RNA; instead, the </a:t>
            </a:r>
            <a:r>
              <a:rPr lang="en-US" altLang="en-US" sz="2400" b="1" kern="1200" dirty="0">
                <a:solidFill>
                  <a:srgbClr val="3366FF"/>
                </a:solidFill>
                <a:latin typeface="Arial" charset="0"/>
                <a:cs typeface="+mn-cs"/>
              </a:rPr>
              <a:t>uracil</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U</a:t>
            </a:r>
            <a:r>
              <a:rPr lang="en-US" altLang="en-US" sz="2400" b="1" kern="1200" dirty="0">
                <a:solidFill>
                  <a:prstClr val="black"/>
                </a:solidFill>
                <a:latin typeface="Arial" charset="0"/>
                <a:cs typeface="+mn-cs"/>
              </a:rPr>
              <a:t>) base is used.</a:t>
            </a:r>
          </a:p>
          <a:p>
            <a:pPr marL="0" lvl="0" indent="0" defTabSz="457200" eaLnBrk="1" hangingPunct="1">
              <a:spcBef>
                <a:spcPct val="0"/>
              </a:spcBef>
              <a:spcAft>
                <a:spcPts val="2400"/>
              </a:spcAft>
              <a:buNone/>
            </a:pPr>
            <a:r>
              <a:rPr lang="en-US" altLang="en-US" sz="2400" b="1" kern="1200" dirty="0">
                <a:solidFill>
                  <a:prstClr val="black"/>
                </a:solidFill>
                <a:latin typeface="Arial" charset="0"/>
                <a:cs typeface="+mn-cs"/>
              </a:rPr>
              <a:t>RNA is a </a:t>
            </a:r>
            <a:r>
              <a:rPr lang="en-US" altLang="en-US" sz="2400" b="1" kern="1200" dirty="0">
                <a:solidFill>
                  <a:srgbClr val="3366FF"/>
                </a:solidFill>
                <a:latin typeface="Arial" charset="0"/>
                <a:cs typeface="+mn-cs"/>
              </a:rPr>
              <a:t>single strand</a:t>
            </a:r>
            <a:r>
              <a:rPr lang="en-US" altLang="en-US" sz="2400" b="1" kern="1200" dirty="0">
                <a:solidFill>
                  <a:prstClr val="black"/>
                </a:solidFill>
                <a:latin typeface="Arial" charset="0"/>
                <a:cs typeface="+mn-cs"/>
              </a:rPr>
              <a:t>, and </a:t>
            </a:r>
            <a:r>
              <a:rPr lang="en-US" altLang="en-US" sz="2400" b="1" kern="1200" dirty="0">
                <a:solidFill>
                  <a:srgbClr val="3366FF"/>
                </a:solidFill>
                <a:latin typeface="Arial" charset="0"/>
                <a:cs typeface="+mn-cs"/>
              </a:rPr>
              <a:t>smaller</a:t>
            </a:r>
            <a:r>
              <a:rPr lang="en-US" altLang="en-US" sz="2400" b="1" kern="1200" dirty="0">
                <a:solidFill>
                  <a:prstClr val="black"/>
                </a:solidFill>
                <a:latin typeface="Arial" charset="0"/>
                <a:cs typeface="+mn-cs"/>
              </a:rPr>
              <a:t> than DNA.</a:t>
            </a:r>
          </a:p>
          <a:p>
            <a:pPr marL="0" lvl="0" indent="0" defTabSz="457200" eaLnBrk="1" hangingPunct="1">
              <a:spcBef>
                <a:spcPct val="0"/>
              </a:spcBef>
              <a:buNone/>
            </a:pPr>
            <a:r>
              <a:rPr lang="en-US" altLang="en-US" sz="2400" b="1" kern="1200" dirty="0">
                <a:solidFill>
                  <a:prstClr val="black"/>
                </a:solidFill>
                <a:latin typeface="Arial" charset="0"/>
                <a:cs typeface="+mn-cs"/>
              </a:rPr>
              <a:t>The three types of RNA molecules are </a:t>
            </a:r>
            <a:r>
              <a:rPr lang="en-US" altLang="en-US" sz="2400" b="1" kern="1200" dirty="0">
                <a:solidFill>
                  <a:srgbClr val="3366FF"/>
                </a:solidFill>
                <a:latin typeface="Arial" charset="0"/>
                <a:cs typeface="+mn-cs"/>
              </a:rPr>
              <a:t>ribosomal</a:t>
            </a:r>
            <a:r>
              <a:rPr lang="en-US" altLang="en-US" sz="2400" b="1" kern="1200" dirty="0">
                <a:solidFill>
                  <a:srgbClr val="3333FF"/>
                </a:solidFill>
                <a:latin typeface="Arial" charset="0"/>
                <a:cs typeface="+mn-cs"/>
              </a:rPr>
              <a:t> </a:t>
            </a:r>
            <a:r>
              <a:rPr lang="en-US" altLang="en-US" sz="2400" b="1" kern="1200" dirty="0">
                <a:solidFill>
                  <a:srgbClr val="3366FF"/>
                </a:solidFill>
                <a:latin typeface="Arial" charset="0"/>
                <a:cs typeface="+mn-cs"/>
              </a:rPr>
              <a:t>RNA</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a:t>
            </a:r>
            <a:r>
              <a:rPr lang="en-US" altLang="en-US" sz="2400" b="1" kern="1200" dirty="0" err="1">
                <a:solidFill>
                  <a:prstClr val="black"/>
                </a:solidFill>
                <a:latin typeface="Arial" charset="0"/>
                <a:cs typeface="+mn-cs"/>
              </a:rPr>
              <a:t>rRNA</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messenger RNA </a:t>
            </a:r>
            <a:r>
              <a:rPr lang="en-US" altLang="en-US" sz="2400" b="1" kern="1200" dirty="0">
                <a:solidFill>
                  <a:prstClr val="black"/>
                </a:solidFill>
                <a:latin typeface="Arial" charset="0"/>
                <a:cs typeface="+mn-cs"/>
              </a:rPr>
              <a:t>(mRNA), and </a:t>
            </a:r>
            <a:r>
              <a:rPr lang="en-US" altLang="en-US" sz="2400" b="1" kern="1200" dirty="0">
                <a:solidFill>
                  <a:srgbClr val="3366FF"/>
                </a:solidFill>
                <a:latin typeface="Arial" charset="0"/>
                <a:cs typeface="+mn-cs"/>
              </a:rPr>
              <a:t>transfer RNA </a:t>
            </a:r>
            <a:r>
              <a:rPr lang="en-US" altLang="en-US" sz="2400" b="1" kern="1200" dirty="0">
                <a:solidFill>
                  <a:prstClr val="black"/>
                </a:solidFill>
                <a:latin typeface="Arial" charset="0"/>
                <a:cs typeface="+mn-cs"/>
              </a:rPr>
              <a:t>(</a:t>
            </a:r>
            <a:r>
              <a:rPr lang="en-US" altLang="en-US" sz="2400" b="1" kern="1200" dirty="0" err="1">
                <a:solidFill>
                  <a:prstClr val="black"/>
                </a:solidFill>
                <a:latin typeface="Arial" charset="0"/>
                <a:cs typeface="+mn-cs"/>
              </a:rPr>
              <a:t>tRNA</a:t>
            </a:r>
            <a:r>
              <a:rPr lang="en-US" altLang="en-US" sz="2400" b="1" kern="1200" dirty="0">
                <a:solidFill>
                  <a:prstClr val="black"/>
                </a:solidFill>
                <a:latin typeface="Arial" charset="0"/>
                <a:cs typeface="+mn-cs"/>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260898" y="354430"/>
            <a:ext cx="2622205" cy="586541"/>
          </a:xfrm>
        </p:spPr>
        <p:txBody>
          <a:bodyPr/>
          <a:lstStyle/>
          <a:p>
            <a:pPr eaLnBrk="1" hangingPunct="1"/>
            <a:r>
              <a:rPr lang="en-US" altLang="en-US" sz="3200" b="1" dirty="0"/>
              <a:t>22.5	RNA (2)</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DBE9DB06-90E8-4300-88EF-88564F3008FC}"/>
              </a:ext>
            </a:extLst>
          </p:cNvPr>
          <p:cNvSpPr>
            <a:spLocks noGrp="1"/>
          </p:cNvSpPr>
          <p:nvPr>
            <p:ph idx="1"/>
          </p:nvPr>
        </p:nvSpPr>
        <p:spPr>
          <a:xfrm>
            <a:off x="1066800" y="1371601"/>
            <a:ext cx="7481455" cy="3733800"/>
          </a:xfrm>
        </p:spPr>
        <p:txBody>
          <a:bodyPr/>
          <a:lstStyle/>
          <a:p>
            <a:pPr marL="0" lvl="0" indent="0" defTabSz="457200" eaLnBrk="1" hangingPunct="1">
              <a:spcBef>
                <a:spcPct val="0"/>
              </a:spcBef>
              <a:spcAft>
                <a:spcPts val="3400"/>
              </a:spcAft>
              <a:buClr>
                <a:prstClr val="black"/>
              </a:buClr>
              <a:buNone/>
            </a:pPr>
            <a:r>
              <a:rPr lang="en-US" altLang="en-US" sz="2400" b="1" kern="1200" dirty="0">
                <a:solidFill>
                  <a:srgbClr val="3366FF"/>
                </a:solidFill>
                <a:latin typeface="Arial" charset="0"/>
                <a:cs typeface="+mn-cs"/>
              </a:rPr>
              <a:t>Ribosomal RNA </a:t>
            </a:r>
            <a:r>
              <a:rPr lang="en-US" altLang="en-US" sz="2400" b="1" kern="1200" dirty="0">
                <a:solidFill>
                  <a:prstClr val="black"/>
                </a:solidFill>
                <a:latin typeface="Arial" charset="0"/>
                <a:cs typeface="+mn-cs"/>
              </a:rPr>
              <a:t>(</a:t>
            </a:r>
            <a:r>
              <a:rPr lang="en-US" altLang="en-US" sz="2400" b="1" kern="1200" dirty="0" err="1">
                <a:solidFill>
                  <a:prstClr val="black"/>
                </a:solidFill>
                <a:latin typeface="Arial" charset="0"/>
                <a:cs typeface="+mn-cs"/>
              </a:rPr>
              <a:t>rRNA</a:t>
            </a:r>
            <a:r>
              <a:rPr lang="en-US" altLang="en-US" sz="2400" b="1" kern="1200" dirty="0">
                <a:solidFill>
                  <a:prstClr val="black"/>
                </a:solidFill>
                <a:latin typeface="Arial" charset="0"/>
                <a:cs typeface="+mn-cs"/>
              </a:rPr>
              <a:t>) provides the </a:t>
            </a:r>
            <a:r>
              <a:rPr lang="en-US" altLang="en-US" sz="2400" b="1" kern="1200" dirty="0">
                <a:solidFill>
                  <a:srgbClr val="3366FF"/>
                </a:solidFill>
                <a:latin typeface="Arial" charset="0"/>
                <a:cs typeface="+mn-cs"/>
              </a:rPr>
              <a:t>site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where polypeptides are assembled during protein synthesis in the ribosomes.</a:t>
            </a:r>
          </a:p>
          <a:p>
            <a:pPr marL="0" lvl="0" indent="0" defTabSz="457200" eaLnBrk="1" hangingPunct="1">
              <a:spcBef>
                <a:spcPct val="0"/>
              </a:spcBef>
              <a:spcAft>
                <a:spcPts val="3900"/>
              </a:spcAft>
              <a:buClr>
                <a:prstClr val="black"/>
              </a:buClr>
              <a:buNone/>
            </a:pPr>
            <a:r>
              <a:rPr lang="en-US" altLang="en-US" sz="2400" b="1" kern="1200" dirty="0">
                <a:solidFill>
                  <a:srgbClr val="3366FF"/>
                </a:solidFill>
                <a:latin typeface="Arial" charset="0"/>
                <a:cs typeface="+mn-cs"/>
              </a:rPr>
              <a:t>Messenger RNA </a:t>
            </a:r>
            <a:r>
              <a:rPr lang="en-US" altLang="en-US" sz="2400" b="1" kern="1200" dirty="0">
                <a:solidFill>
                  <a:prstClr val="black"/>
                </a:solidFill>
                <a:latin typeface="Arial" charset="0"/>
                <a:cs typeface="+mn-cs"/>
              </a:rPr>
              <a:t>(mRNA) </a:t>
            </a:r>
            <a:r>
              <a:rPr lang="en-US" altLang="en-US" sz="2400" b="1" kern="1200" dirty="0">
                <a:solidFill>
                  <a:srgbClr val="3366FF"/>
                </a:solidFill>
                <a:latin typeface="Arial" charset="0"/>
                <a:cs typeface="+mn-cs"/>
              </a:rPr>
              <a:t>carries the information</a:t>
            </a:r>
            <a:r>
              <a:rPr lang="en-US" altLang="en-US" sz="2400" b="1" kern="1200" dirty="0">
                <a:solidFill>
                  <a:prstClr val="black"/>
                </a:solidFill>
                <a:latin typeface="Arial" charset="0"/>
                <a:cs typeface="+mn-cs"/>
              </a:rPr>
              <a:t> from DNA (in the nucleus) to the ribosome.</a:t>
            </a:r>
          </a:p>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Transfer RNA </a:t>
            </a:r>
            <a:r>
              <a:rPr lang="en-US" altLang="en-US" sz="2400" b="1" kern="1200" dirty="0">
                <a:solidFill>
                  <a:prstClr val="black"/>
                </a:solidFill>
                <a:latin typeface="Arial" charset="0"/>
                <a:cs typeface="+mn-cs"/>
              </a:rPr>
              <a:t>(</a:t>
            </a:r>
            <a:r>
              <a:rPr lang="en-US" altLang="en-US" sz="2400" b="1" kern="1200" dirty="0" err="1">
                <a:solidFill>
                  <a:prstClr val="black"/>
                </a:solidFill>
                <a:latin typeface="Arial" charset="0"/>
                <a:cs typeface="+mn-cs"/>
              </a:rPr>
              <a:t>tRNA</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brings specific amino acids</a:t>
            </a:r>
            <a:r>
              <a:rPr lang="en-US" altLang="en-US" sz="2400" b="1" kern="1200" dirty="0">
                <a:solidFill>
                  <a:prstClr val="black"/>
                </a:solidFill>
                <a:latin typeface="Arial" charset="0"/>
                <a:cs typeface="+mn-cs"/>
              </a:rPr>
              <a:t> to the ribosomes for protein synthesis.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260898" y="325103"/>
            <a:ext cx="2622205" cy="645195"/>
          </a:xfrm>
        </p:spPr>
        <p:txBody>
          <a:bodyPr/>
          <a:lstStyle/>
          <a:p>
            <a:pPr eaLnBrk="1" hangingPunct="1"/>
            <a:r>
              <a:rPr lang="en-US" altLang="en-US" sz="3200" b="1" dirty="0"/>
              <a:t>22.5	RNA (3)</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B564FA80-2F81-4644-BD17-AFA4E3140E09}"/>
              </a:ext>
            </a:extLst>
          </p:cNvPr>
          <p:cNvSpPr>
            <a:spLocks noGrp="1"/>
          </p:cNvSpPr>
          <p:nvPr>
            <p:ph idx="1"/>
          </p:nvPr>
        </p:nvSpPr>
        <p:spPr>
          <a:xfrm>
            <a:off x="989468" y="1151187"/>
            <a:ext cx="7082970" cy="1600200"/>
          </a:xfrm>
        </p:spPr>
        <p:txBody>
          <a:bodyPr/>
          <a:lstStyle/>
          <a:p>
            <a:pPr marL="0" lvl="0" indent="0" defTabSz="457200" eaLnBrk="1" hangingPunct="1">
              <a:spcBef>
                <a:spcPct val="0"/>
              </a:spcBef>
              <a:buNone/>
            </a:pPr>
            <a:r>
              <a:rPr lang="en-US" altLang="en-US" sz="2400" b="1" kern="1200" dirty="0" err="1">
                <a:solidFill>
                  <a:prstClr val="black"/>
                </a:solidFill>
                <a:latin typeface="Arial" charset="0"/>
                <a:cs typeface="+mn-cs"/>
              </a:rPr>
              <a:t>tRNA</a:t>
            </a:r>
            <a:r>
              <a:rPr lang="en-US" altLang="en-US" sz="2400" b="1" kern="1200" dirty="0">
                <a:solidFill>
                  <a:prstClr val="black"/>
                </a:solidFill>
                <a:latin typeface="Arial" charset="0"/>
                <a:cs typeface="+mn-cs"/>
              </a:rPr>
              <a:t> is drawn as a </a:t>
            </a:r>
            <a:r>
              <a:rPr lang="en-US" altLang="en-US" sz="2400" b="1" kern="1200" dirty="0">
                <a:solidFill>
                  <a:srgbClr val="3366FF"/>
                </a:solidFill>
                <a:latin typeface="Arial" charset="0"/>
                <a:cs typeface="+mn-cs"/>
              </a:rPr>
              <a:t>cloverleaf</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shape, with an </a:t>
            </a:r>
            <a:r>
              <a:rPr lang="en-US" altLang="en-US" sz="2400" b="1" kern="1200" dirty="0">
                <a:solidFill>
                  <a:srgbClr val="3366FF"/>
                </a:solidFill>
                <a:latin typeface="Arial" charset="0"/>
                <a:cs typeface="+mn-cs"/>
              </a:rPr>
              <a:t>acceptor stem </a:t>
            </a:r>
            <a:r>
              <a:rPr lang="en-US" altLang="en-US" sz="2400" b="1" kern="1200" dirty="0">
                <a:solidFill>
                  <a:prstClr val="black"/>
                </a:solidFill>
                <a:latin typeface="Arial" charset="0"/>
                <a:cs typeface="+mn-cs"/>
              </a:rPr>
              <a:t>at the 3</a:t>
            </a:r>
            <a:r>
              <a:rPr lang="ja-JP" altLang="en-US" sz="2400" b="1" kern="1200" dirty="0">
                <a:solidFill>
                  <a:prstClr val="black"/>
                </a:solidFill>
                <a:latin typeface="Arial" charset="0"/>
                <a:cs typeface="+mn-cs"/>
              </a:rPr>
              <a:t>’</a:t>
            </a:r>
            <a:r>
              <a:rPr lang="en-US" altLang="ja-JP" sz="2400" b="1" kern="1200" dirty="0">
                <a:solidFill>
                  <a:prstClr val="black"/>
                </a:solidFill>
                <a:latin typeface="Arial" charset="0"/>
                <a:cs typeface="+mn-cs"/>
              </a:rPr>
              <a:t> end, which </a:t>
            </a:r>
            <a:r>
              <a:rPr lang="en-US" altLang="ja-JP" sz="2400" b="1" kern="1200" dirty="0">
                <a:solidFill>
                  <a:srgbClr val="3366FF"/>
                </a:solidFill>
                <a:latin typeface="Arial" charset="0"/>
                <a:cs typeface="+mn-cs"/>
              </a:rPr>
              <a:t>carries</a:t>
            </a:r>
            <a:r>
              <a:rPr lang="en-US" altLang="ja-JP" sz="2400" b="1" kern="1200" dirty="0">
                <a:solidFill>
                  <a:srgbClr val="3333FF"/>
                </a:solidFill>
                <a:latin typeface="Arial" charset="0"/>
                <a:cs typeface="+mn-cs"/>
              </a:rPr>
              <a:t> </a:t>
            </a:r>
            <a:r>
              <a:rPr lang="en-US" altLang="ja-JP" sz="2400" b="1" kern="1200" dirty="0">
                <a:solidFill>
                  <a:prstClr val="black"/>
                </a:solidFill>
                <a:latin typeface="Arial" charset="0"/>
                <a:cs typeface="+mn-cs"/>
              </a:rPr>
              <a:t>the</a:t>
            </a:r>
            <a:r>
              <a:rPr lang="en-US" altLang="en-US" sz="2400" b="1" kern="1200" dirty="0">
                <a:solidFill>
                  <a:prstClr val="black"/>
                </a:solidFill>
                <a:latin typeface="Arial" charset="0"/>
                <a:cs typeface="+mn-cs"/>
              </a:rPr>
              <a:t> needed amino acid, and an </a:t>
            </a:r>
            <a:r>
              <a:rPr lang="en-US" altLang="en-US" sz="2400" b="1" kern="1200" dirty="0">
                <a:solidFill>
                  <a:srgbClr val="3366FF"/>
                </a:solidFill>
                <a:latin typeface="Arial" charset="0"/>
                <a:cs typeface="+mn-cs"/>
              </a:rPr>
              <a:t>anticodon</a:t>
            </a:r>
            <a:r>
              <a:rPr lang="en-US" altLang="en-US" sz="2400" b="1" kern="1200" dirty="0">
                <a:solidFill>
                  <a:prstClr val="black"/>
                </a:solidFill>
                <a:latin typeface="Arial" charset="0"/>
                <a:cs typeface="+mn-cs"/>
              </a:rPr>
              <a:t>,</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which </a:t>
            </a:r>
            <a:r>
              <a:rPr lang="en-US" altLang="en-US" sz="2400" b="1" kern="1200" dirty="0">
                <a:solidFill>
                  <a:srgbClr val="3366FF"/>
                </a:solidFill>
                <a:latin typeface="Arial" charset="0"/>
                <a:cs typeface="+mn-cs"/>
              </a:rPr>
              <a:t>identifies</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the needed amino acid.</a:t>
            </a:r>
          </a:p>
        </p:txBody>
      </p:sp>
      <p:pic>
        <p:nvPicPr>
          <p:cNvPr id="33797" name="Picture 6" descr="a. tRNA–Cloverleaf representation: The acceptor stem and anticodon region are labeled. A model that more accurately depicts the three-dimensional structure of a tRNA molecule is shown in view b."/>
          <p:cNvPicPr>
            <a:picLocks noChangeAspect="1" noChangeArrowheads="1"/>
          </p:cNvPicPr>
          <p:nvPr/>
        </p:nvPicPr>
        <p:blipFill rotWithShape="1">
          <a:blip r:embed="rId3">
            <a:extLst>
              <a:ext uri="{28A0092B-C50C-407E-A947-70E740481C1C}">
                <a14:useLocalDpi xmlns:a14="http://schemas.microsoft.com/office/drawing/2010/main" val="0"/>
              </a:ext>
            </a:extLst>
          </a:blip>
          <a:srcRect b="3802"/>
          <a:stretch/>
        </p:blipFill>
        <p:spPr bwMode="auto">
          <a:xfrm>
            <a:off x="1295400" y="2895601"/>
            <a:ext cx="6553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9">
            <a:extLst>
              <a:ext uri="{FF2B5EF4-FFF2-40B4-BE49-F238E27FC236}">
                <a16:creationId xmlns:a16="http://schemas.microsoft.com/office/drawing/2014/main" id="{A3DE9B5F-2901-4828-B191-FCF3D5430B95}"/>
              </a:ext>
            </a:extLst>
          </p:cNvPr>
          <p:cNvSpPr>
            <a:spLocks noGrp="1"/>
          </p:cNvSpPr>
          <p:nvPr>
            <p:ph type="body" sz="quarter" idx="16"/>
          </p:nvPr>
        </p:nvSpPr>
        <p:spPr>
          <a:xfrm>
            <a:off x="3526598" y="5830281"/>
            <a:ext cx="2112201" cy="160942"/>
          </a:xfrm>
        </p:spPr>
        <p:txBody>
          <a:bodyPr/>
          <a:lstStyle/>
          <a:p>
            <a:pPr marL="0" lvl="0" indent="0">
              <a:buNone/>
            </a:pPr>
            <a:r>
              <a:rPr lang="en-US" sz="800" dirty="0"/>
              <a:t>© Kenneth </a:t>
            </a:r>
            <a:r>
              <a:rPr lang="en-US" sz="800" dirty="0" err="1"/>
              <a:t>Eward</a:t>
            </a:r>
            <a:r>
              <a:rPr lang="en-US" sz="800" dirty="0"/>
              <a:t>/Photo Researchers, Inc.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49303" y="429447"/>
            <a:ext cx="4645395" cy="543877"/>
          </a:xfrm>
        </p:spPr>
        <p:txBody>
          <a:bodyPr/>
          <a:lstStyle/>
          <a:p>
            <a:pPr eaLnBrk="1" hangingPunct="1"/>
            <a:r>
              <a:rPr lang="en-US" altLang="en-US" sz="3200" b="1" dirty="0"/>
              <a:t>22.6	Transcription (1)</a:t>
            </a:r>
            <a:endParaRPr lang="en-US" altLang="en-US" dirty="0">
              <a:latin typeface="Calibri" pitchFamily="34" charset="0"/>
            </a:endParaRPr>
          </a:p>
        </p:txBody>
      </p:sp>
      <p:sp>
        <p:nvSpPr>
          <p:cNvPr id="9" name="Content Placeholder 2">
            <a:extLst>
              <a:ext uri="{FF2B5EF4-FFF2-40B4-BE49-F238E27FC236}">
                <a16:creationId xmlns:a16="http://schemas.microsoft.com/office/drawing/2014/main" id="{8B5494A0-370C-49AC-AC08-8906E11A51D0}"/>
              </a:ext>
            </a:extLst>
          </p:cNvPr>
          <p:cNvSpPr>
            <a:spLocks noGrp="1"/>
          </p:cNvSpPr>
          <p:nvPr>
            <p:ph idx="1"/>
          </p:nvPr>
        </p:nvSpPr>
        <p:spPr>
          <a:xfrm>
            <a:off x="852714" y="1109207"/>
            <a:ext cx="7700736" cy="5207456"/>
          </a:xfrm>
        </p:spPr>
        <p:txBody>
          <a:bodyPr/>
          <a:lstStyle/>
          <a:p>
            <a:pPr marL="0" lvl="0" indent="0" defTabSz="457200" eaLnBrk="1" hangingPunct="1">
              <a:spcBef>
                <a:spcPct val="0"/>
              </a:spcBef>
              <a:spcAft>
                <a:spcPts val="2100"/>
              </a:spcAft>
              <a:buClr>
                <a:prstClr val="black"/>
              </a:buClr>
              <a:buNone/>
            </a:pPr>
            <a:r>
              <a:rPr lang="en-US" altLang="en-US" sz="2400" b="1" kern="1200" dirty="0">
                <a:solidFill>
                  <a:srgbClr val="3366FF"/>
                </a:solidFill>
                <a:latin typeface="Arial" charset="0"/>
                <a:cs typeface="+mn-cs"/>
              </a:rPr>
              <a:t>Transcription</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the synthesis of mRNA from DNA.</a:t>
            </a:r>
          </a:p>
          <a:p>
            <a:pPr marL="0" lvl="0" indent="0" defTabSz="457200" eaLnBrk="1" hangingPunct="1">
              <a:spcBef>
                <a:spcPct val="0"/>
              </a:spcBef>
              <a:spcAft>
                <a:spcPts val="2200"/>
              </a:spcAft>
              <a:buNone/>
            </a:pPr>
            <a:r>
              <a:rPr lang="en-US" altLang="en-US" sz="2400" b="1" kern="1200" dirty="0">
                <a:solidFill>
                  <a:prstClr val="black"/>
                </a:solidFill>
                <a:latin typeface="Arial" charset="0"/>
                <a:cs typeface="+mn-cs"/>
              </a:rPr>
              <a:t>The DNA splits into two strands, the </a:t>
            </a:r>
            <a:r>
              <a:rPr lang="en-US" altLang="en-US" sz="2400" b="1" kern="1200" dirty="0">
                <a:solidFill>
                  <a:srgbClr val="3366FF"/>
                </a:solidFill>
                <a:latin typeface="Arial" charset="0"/>
                <a:cs typeface="+mn-cs"/>
              </a:rPr>
              <a:t>template strand</a:t>
            </a:r>
            <a:r>
              <a:rPr lang="en-US" altLang="en-US" sz="2400" b="1" kern="1200" dirty="0">
                <a:solidFill>
                  <a:prstClr val="black"/>
                </a:solidFill>
                <a:latin typeface="Arial" charset="0"/>
                <a:cs typeface="+mn-cs"/>
              </a:rPr>
              <a:t>, which is used to synthesize RNA, and the</a:t>
            </a:r>
            <a:r>
              <a:rPr lang="en-US" altLang="en-US" sz="2400" b="1" kern="1200" dirty="0">
                <a:solidFill>
                  <a:srgbClr val="3333FF"/>
                </a:solidFill>
                <a:latin typeface="Arial" charset="0"/>
                <a:cs typeface="+mn-cs"/>
              </a:rPr>
              <a:t> </a:t>
            </a:r>
            <a:r>
              <a:rPr lang="en-US" altLang="en-US" sz="2400" b="1" kern="1200" dirty="0">
                <a:solidFill>
                  <a:srgbClr val="3366FF"/>
                </a:solidFill>
                <a:latin typeface="Arial" charset="0"/>
                <a:cs typeface="+mn-cs"/>
              </a:rPr>
              <a:t>informational strand </a:t>
            </a:r>
            <a:r>
              <a:rPr lang="en-US" altLang="en-US" sz="2400" b="1" kern="1200" dirty="0">
                <a:solidFill>
                  <a:prstClr val="black"/>
                </a:solidFill>
                <a:latin typeface="Arial" charset="0"/>
                <a:cs typeface="+mn-cs"/>
              </a:rPr>
              <a:t>which is not used.</a:t>
            </a:r>
          </a:p>
          <a:p>
            <a:pPr marL="0" lvl="0" indent="0" defTabSz="457200" eaLnBrk="1" hangingPunct="1">
              <a:spcBef>
                <a:spcPct val="0"/>
              </a:spcBef>
              <a:spcAft>
                <a:spcPts val="2100"/>
              </a:spcAft>
              <a:buNone/>
            </a:pPr>
            <a:r>
              <a:rPr lang="en-US" altLang="en-US" sz="2400" b="1" kern="1200" dirty="0">
                <a:solidFill>
                  <a:prstClr val="black"/>
                </a:solidFill>
                <a:latin typeface="Arial" charset="0"/>
                <a:cs typeface="+mn-cs"/>
              </a:rPr>
              <a:t>Transcription proceeds from the </a:t>
            </a:r>
            <a:r>
              <a:rPr lang="en-US" altLang="en-US" sz="2400" b="1" kern="1200" dirty="0">
                <a:solidFill>
                  <a:srgbClr val="3366FF"/>
                </a:solidFill>
                <a:latin typeface="Arial" charset="0"/>
                <a:cs typeface="+mn-cs"/>
              </a:rPr>
              <a:t>3</a:t>
            </a:r>
            <a:r>
              <a:rPr lang="en-US" altLang="ja-JP" sz="2400" b="1" kern="1200" dirty="0">
                <a:solidFill>
                  <a:srgbClr val="3366FF"/>
                </a:solidFill>
                <a:latin typeface="Arial" charset="0"/>
                <a:cs typeface="+mn-cs"/>
              </a:rPr>
              <a:t>’ end to the 5’</a:t>
            </a:r>
            <a:r>
              <a:rPr lang="en-US" altLang="en-US" sz="2400" b="1" kern="1200" dirty="0">
                <a:solidFill>
                  <a:srgbClr val="3366FF"/>
                </a:solidFill>
                <a:latin typeface="Arial" charset="0"/>
                <a:cs typeface="+mn-cs"/>
              </a:rPr>
              <a:t> end </a:t>
            </a:r>
            <a:r>
              <a:rPr lang="en-US" altLang="en-US" sz="2400" b="1" kern="1200" dirty="0">
                <a:solidFill>
                  <a:prstClr val="black"/>
                </a:solidFill>
                <a:latin typeface="Arial" charset="0"/>
                <a:cs typeface="+mn-cs"/>
              </a:rPr>
              <a:t>of the template.</a:t>
            </a:r>
          </a:p>
          <a:p>
            <a:pPr marL="0" lvl="0" indent="0" defTabSz="457200" eaLnBrk="1" hangingPunct="1">
              <a:spcBef>
                <a:spcPct val="0"/>
              </a:spcBef>
              <a:spcAft>
                <a:spcPts val="2100"/>
              </a:spcAft>
              <a:buNone/>
            </a:pPr>
            <a:r>
              <a:rPr lang="en-US" altLang="en-US" sz="2400" b="1" kern="1200" dirty="0">
                <a:solidFill>
                  <a:prstClr val="black"/>
                </a:solidFill>
                <a:latin typeface="Arial" charset="0"/>
                <a:cs typeface="+mn-cs"/>
              </a:rPr>
              <a:t>Transcription forms a mRNA with a </a:t>
            </a:r>
            <a:r>
              <a:rPr lang="en-US" altLang="en-US" sz="2400" b="1" kern="1200" dirty="0">
                <a:solidFill>
                  <a:srgbClr val="3366FF"/>
                </a:solidFill>
                <a:latin typeface="Arial" charset="0"/>
                <a:cs typeface="+mn-cs"/>
              </a:rPr>
              <a:t>complementary sequence </a:t>
            </a:r>
            <a:r>
              <a:rPr lang="en-US" altLang="en-US" sz="2400" b="1" kern="1200" dirty="0">
                <a:solidFill>
                  <a:prstClr val="black"/>
                </a:solidFill>
                <a:latin typeface="Arial" charset="0"/>
                <a:cs typeface="+mn-cs"/>
              </a:rPr>
              <a:t>to the template DNA strand and an exact sequence as the informational DNA strand.</a:t>
            </a:r>
          </a:p>
          <a:p>
            <a:pPr marL="0" lvl="0" indent="0" defTabSz="457200" eaLnBrk="1" hangingPunct="1">
              <a:spcBef>
                <a:spcPct val="0"/>
              </a:spcBef>
              <a:buNone/>
            </a:pPr>
            <a:r>
              <a:rPr lang="en-US" altLang="en-US" sz="2400" b="1" kern="1200" dirty="0">
                <a:solidFill>
                  <a:prstClr val="black"/>
                </a:solidFill>
                <a:latin typeface="Arial" charset="0"/>
                <a:cs typeface="+mn-cs"/>
              </a:rPr>
              <a:t>The difference between mRNA and the information DNA strand is that the base </a:t>
            </a:r>
            <a:r>
              <a:rPr lang="en-US" altLang="en-US" sz="2400" b="1" kern="1200" dirty="0">
                <a:solidFill>
                  <a:srgbClr val="3366FF"/>
                </a:solidFill>
                <a:latin typeface="Arial" charset="0"/>
                <a:cs typeface="+mn-cs"/>
              </a:rPr>
              <a:t>U replaces T </a:t>
            </a:r>
            <a:r>
              <a:rPr lang="en-US" altLang="en-US" sz="2400" b="1" kern="1200" dirty="0">
                <a:solidFill>
                  <a:prstClr val="black"/>
                </a:solidFill>
                <a:latin typeface="Arial" charset="0"/>
                <a:cs typeface="+mn-cs"/>
              </a:rPr>
              <a:t>on mRNA.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49303" y="381000"/>
            <a:ext cx="4645395" cy="628650"/>
          </a:xfrm>
        </p:spPr>
        <p:txBody>
          <a:bodyPr/>
          <a:lstStyle/>
          <a:p>
            <a:pPr eaLnBrk="1" hangingPunct="1"/>
            <a:r>
              <a:rPr lang="en-US" altLang="en-US" sz="3200" b="1" dirty="0"/>
              <a:t>22.6	Transcription (2)</a:t>
            </a:r>
            <a:endParaRPr lang="en-US" altLang="en-US" dirty="0">
              <a:latin typeface="Calibri" pitchFamily="34" charset="0"/>
            </a:endParaRPr>
          </a:p>
        </p:txBody>
      </p:sp>
      <p:pic>
        <p:nvPicPr>
          <p:cNvPr id="35844" name="Picture 5" descr="In transcription, the DNA helix unwinds and RNA polymerase catalyzes the formation of mRNA along the DNA template strand. Transcription proceeds from the 3' end to the 5' end of the template, forming an mRNA molecule with base pairs complementary to the DNA template str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66800"/>
            <a:ext cx="6858000" cy="571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249303" y="430503"/>
            <a:ext cx="4645395" cy="535773"/>
          </a:xfrm>
        </p:spPr>
        <p:txBody>
          <a:bodyPr/>
          <a:lstStyle/>
          <a:p>
            <a:pPr eaLnBrk="1" hangingPunct="1"/>
            <a:r>
              <a:rPr lang="en-US" altLang="en-US" sz="3200" b="1" dirty="0"/>
              <a:t>22.6	Transcription (3)</a:t>
            </a:r>
            <a:endParaRPr lang="en-US" altLang="en-US" dirty="0">
              <a:latin typeface="Calibri" pitchFamily="34" charset="0"/>
            </a:endParaRPr>
          </a:p>
        </p:txBody>
      </p:sp>
      <p:sp>
        <p:nvSpPr>
          <p:cNvPr id="4" name="Content Placeholder 3">
            <a:extLst>
              <a:ext uri="{FF2B5EF4-FFF2-40B4-BE49-F238E27FC236}">
                <a16:creationId xmlns:a16="http://schemas.microsoft.com/office/drawing/2014/main" id="{EC01DECE-E0E9-417F-9CFD-B47089144AA3}"/>
              </a:ext>
            </a:extLst>
          </p:cNvPr>
          <p:cNvSpPr>
            <a:spLocks noGrp="1"/>
          </p:cNvSpPr>
          <p:nvPr>
            <p:ph sz="quarter" idx="14"/>
          </p:nvPr>
        </p:nvSpPr>
        <p:spPr>
          <a:xfrm>
            <a:off x="876300" y="1123148"/>
            <a:ext cx="3532909" cy="458002"/>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Sample Problem 22.6</a:t>
            </a:r>
          </a:p>
        </p:txBody>
      </p:sp>
      <p:sp>
        <p:nvSpPr>
          <p:cNvPr id="2" name="Content Placeholder 1">
            <a:extLst>
              <a:ext uri="{FF2B5EF4-FFF2-40B4-BE49-F238E27FC236}">
                <a16:creationId xmlns:a16="http://schemas.microsoft.com/office/drawing/2014/main" id="{A738F02C-041A-4DD9-AFD1-A1D2534A702A}"/>
              </a:ext>
            </a:extLst>
          </p:cNvPr>
          <p:cNvSpPr>
            <a:spLocks noGrp="1"/>
          </p:cNvSpPr>
          <p:nvPr>
            <p:ph idx="1"/>
          </p:nvPr>
        </p:nvSpPr>
        <p:spPr>
          <a:xfrm>
            <a:off x="1219200" y="1893887"/>
            <a:ext cx="7394575" cy="1216091"/>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From the template strand of DNA below, write out</a:t>
            </a:r>
          </a:p>
          <a:p>
            <a:pPr marL="0" lvl="0" indent="0" defTabSz="457200" eaLnBrk="1" hangingPunct="1">
              <a:spcBef>
                <a:spcPct val="0"/>
              </a:spcBef>
              <a:buNone/>
            </a:pPr>
            <a:r>
              <a:rPr lang="en-US" altLang="en-US" sz="2400" b="1" kern="1200" dirty="0">
                <a:solidFill>
                  <a:prstClr val="black"/>
                </a:solidFill>
                <a:latin typeface="Arial" charset="0"/>
                <a:cs typeface="+mn-cs"/>
              </a:rPr>
              <a:t>the mRNA and informational strand of DNA </a:t>
            </a:r>
          </a:p>
          <a:p>
            <a:pPr marL="0" lvl="0" indent="0" defTabSz="457200" eaLnBrk="1" hangingPunct="1">
              <a:spcBef>
                <a:spcPct val="0"/>
              </a:spcBef>
              <a:buNone/>
            </a:pPr>
            <a:r>
              <a:rPr lang="en-US" altLang="en-US" sz="2400" b="1" kern="1200" dirty="0">
                <a:solidFill>
                  <a:prstClr val="black"/>
                </a:solidFill>
                <a:latin typeface="Arial" charset="0"/>
                <a:cs typeface="+mn-cs"/>
              </a:rPr>
              <a:t>sequences:</a:t>
            </a:r>
          </a:p>
        </p:txBody>
      </p:sp>
      <p:sp>
        <p:nvSpPr>
          <p:cNvPr id="11" name="Content Placeholder 8">
            <a:extLst>
              <a:ext uri="{FF2B5EF4-FFF2-40B4-BE49-F238E27FC236}">
                <a16:creationId xmlns:a16="http://schemas.microsoft.com/office/drawing/2014/main" id="{DA82428D-64FB-477C-BD1A-5CB7E6319D20}"/>
              </a:ext>
            </a:extLst>
          </p:cNvPr>
          <p:cNvSpPr>
            <a:spLocks noGrp="1"/>
          </p:cNvSpPr>
          <p:nvPr>
            <p:ph sz="quarter" idx="13"/>
          </p:nvPr>
        </p:nvSpPr>
        <p:spPr>
          <a:xfrm>
            <a:off x="1219200" y="3660571"/>
            <a:ext cx="2743200" cy="533400"/>
          </a:xfrm>
        </p:spPr>
        <p:txBody>
          <a:bodyPr/>
          <a:lstStyle/>
          <a:p>
            <a:pPr marL="0" lvl="0" indent="0">
              <a:buNone/>
            </a:pPr>
            <a:r>
              <a:rPr lang="en-US" altLang="en-US" sz="2400" b="1" kern="1200" dirty="0">
                <a:solidFill>
                  <a:prstClr val="black"/>
                </a:solidFill>
                <a:latin typeface="Arial" charset="0"/>
                <a:cs typeface="+mn-cs"/>
              </a:rPr>
              <a:t>Template strand:</a:t>
            </a:r>
            <a:endParaRPr lang="en-US" dirty="0"/>
          </a:p>
        </p:txBody>
      </p:sp>
      <p:sp>
        <p:nvSpPr>
          <p:cNvPr id="21" name="Content Placeholder 19">
            <a:extLst>
              <a:ext uri="{FF2B5EF4-FFF2-40B4-BE49-F238E27FC236}">
                <a16:creationId xmlns:a16="http://schemas.microsoft.com/office/drawing/2014/main" id="{C523E50E-1FCA-4CD0-B7CF-6BA25C3709E2}"/>
              </a:ext>
            </a:extLst>
          </p:cNvPr>
          <p:cNvSpPr>
            <a:spLocks noGrp="1"/>
          </p:cNvSpPr>
          <p:nvPr>
            <p:ph sz="quarter" idx="19"/>
          </p:nvPr>
        </p:nvSpPr>
        <p:spPr>
          <a:xfrm>
            <a:off x="3962400" y="3657600"/>
            <a:ext cx="4572000" cy="433718"/>
          </a:xfrm>
        </p:spPr>
        <p:txBody>
          <a:bodyPr/>
          <a:lstStyle/>
          <a:p>
            <a:pPr marL="0" lvl="0" indent="0">
              <a:buNone/>
            </a:pPr>
            <a:r>
              <a:rPr lang="en-US" altLang="en-US" sz="2400" b="1" kern="1200" dirty="0">
                <a:solidFill>
                  <a:prstClr val="black"/>
                </a:solidFill>
                <a:latin typeface="Arial" charset="0"/>
                <a:cs typeface="+mn-cs"/>
              </a:rPr>
              <a:t>3</a:t>
            </a:r>
            <a:r>
              <a:rPr lang="ja-JP" altLang="en-US" sz="2400" b="1" kern="1200" dirty="0">
                <a:solidFill>
                  <a:prstClr val="black"/>
                </a:solidFill>
                <a:latin typeface="Arial" charset="0"/>
                <a:cs typeface="+mn-cs"/>
              </a:rPr>
              <a:t>’</a:t>
            </a:r>
            <a:r>
              <a:rPr lang="en-US" altLang="ja-JP" sz="2400" b="1" kern="1200" dirty="0">
                <a:solidFill>
                  <a:prstClr val="black"/>
                </a:solidFill>
                <a:latin typeface="Arial" charset="0"/>
                <a:cs typeface="+mn-cs"/>
              </a:rPr>
              <a:t>—C T A G </a:t>
            </a:r>
            <a:r>
              <a:rPr lang="en-US" altLang="ja-JP" sz="2400" b="1" kern="1200" dirty="0" err="1">
                <a:solidFill>
                  <a:prstClr val="black"/>
                </a:solidFill>
                <a:latin typeface="Arial" charset="0"/>
                <a:cs typeface="+mn-cs"/>
              </a:rPr>
              <a:t>G</a:t>
            </a:r>
            <a:r>
              <a:rPr lang="en-US" altLang="ja-JP" sz="2400" b="1" kern="1200" dirty="0">
                <a:solidFill>
                  <a:prstClr val="black"/>
                </a:solidFill>
                <a:latin typeface="Arial" charset="0"/>
                <a:cs typeface="+mn-cs"/>
              </a:rPr>
              <a:t> A T A C—5</a:t>
            </a:r>
            <a:r>
              <a:rPr lang="ja-JP" altLang="en-US" sz="2400" b="1" kern="1200" dirty="0">
                <a:solidFill>
                  <a:prstClr val="black"/>
                </a:solidFill>
                <a:latin typeface="Arial" charset="0"/>
                <a:cs typeface="+mn-cs"/>
              </a:rPr>
              <a:t>’</a:t>
            </a:r>
            <a:endParaRPr lang="en-US" dirty="0"/>
          </a:p>
        </p:txBody>
      </p:sp>
      <p:sp>
        <p:nvSpPr>
          <p:cNvPr id="12" name="Content Placeholder 11">
            <a:extLst>
              <a:ext uri="{FF2B5EF4-FFF2-40B4-BE49-F238E27FC236}">
                <a16:creationId xmlns:a16="http://schemas.microsoft.com/office/drawing/2014/main" id="{B55BCE6D-2781-4B4B-9A70-F56E51ACA399}"/>
              </a:ext>
            </a:extLst>
          </p:cNvPr>
          <p:cNvSpPr>
            <a:spLocks noGrp="1"/>
          </p:cNvSpPr>
          <p:nvPr>
            <p:ph sz="quarter" idx="15" hasCustomPrompt="1"/>
          </p:nvPr>
        </p:nvSpPr>
        <p:spPr>
          <a:xfrm>
            <a:off x="1219200" y="4430776"/>
            <a:ext cx="1371600" cy="381000"/>
          </a:xfrm>
        </p:spPr>
        <p:txBody>
          <a:bodyPr/>
          <a:lstStyle/>
          <a:p>
            <a:pPr marL="0" lvl="0" indent="0">
              <a:buNone/>
            </a:pPr>
            <a:r>
              <a:rPr lang="en-US" altLang="en-US" sz="2400" b="1" kern="1200" dirty="0">
                <a:solidFill>
                  <a:srgbClr val="3366FF"/>
                </a:solidFill>
                <a:latin typeface="Arial" charset="0"/>
                <a:cs typeface="+mn-cs"/>
              </a:rPr>
              <a:t>mRNA:</a:t>
            </a:r>
            <a:endParaRPr lang="en-US" dirty="0"/>
          </a:p>
        </p:txBody>
      </p:sp>
      <p:sp>
        <p:nvSpPr>
          <p:cNvPr id="17" name="Content Placeholder 21">
            <a:extLst>
              <a:ext uri="{FF2B5EF4-FFF2-40B4-BE49-F238E27FC236}">
                <a16:creationId xmlns:a16="http://schemas.microsoft.com/office/drawing/2014/main" id="{65FDB032-1FC4-4B22-8089-FD6E1A17B77E}"/>
              </a:ext>
            </a:extLst>
          </p:cNvPr>
          <p:cNvSpPr>
            <a:spLocks noGrp="1"/>
          </p:cNvSpPr>
          <p:nvPr>
            <p:ph sz="quarter" idx="20"/>
          </p:nvPr>
        </p:nvSpPr>
        <p:spPr>
          <a:xfrm>
            <a:off x="3964185" y="4416028"/>
            <a:ext cx="4165161" cy="364319"/>
          </a:xfrm>
        </p:spPr>
        <p:txBody>
          <a:bodyPr/>
          <a:lstStyle/>
          <a:p>
            <a:pPr marL="0" lvl="0" indent="0" defTabSz="457200" eaLnBrk="1" hangingPunct="1">
              <a:spcBef>
                <a:spcPct val="0"/>
              </a:spcBef>
              <a:spcAft>
                <a:spcPts val="4000"/>
              </a:spcAft>
              <a:buNone/>
            </a:pPr>
            <a:r>
              <a:rPr lang="en-US" altLang="en-US" sz="2400" b="1" kern="1200" dirty="0">
                <a:solidFill>
                  <a:srgbClr val="3366FF"/>
                </a:solidFill>
                <a:latin typeface="Arial" charset="0"/>
                <a:cs typeface="+mn-cs"/>
              </a:rPr>
              <a:t>5</a:t>
            </a:r>
            <a:r>
              <a:rPr lang="ja-JP" altLang="en-US" sz="2400" b="1" kern="1200" dirty="0">
                <a:solidFill>
                  <a:srgbClr val="3366FF"/>
                </a:solidFill>
                <a:latin typeface="Arial" charset="0"/>
                <a:cs typeface="+mn-cs"/>
              </a:rPr>
              <a:t>’</a:t>
            </a:r>
            <a:r>
              <a:rPr lang="en-US" altLang="ja-JP" sz="2400" b="1" kern="1200" dirty="0">
                <a:solidFill>
                  <a:srgbClr val="3366FF"/>
                </a:solidFill>
                <a:latin typeface="Arial" charset="0"/>
                <a:cs typeface="+mn-cs"/>
              </a:rPr>
              <a:t>—G A U C </a:t>
            </a:r>
            <a:r>
              <a:rPr lang="en-US" altLang="ja-JP" sz="2400" b="1" kern="1200" dirty="0" err="1">
                <a:solidFill>
                  <a:srgbClr val="3366FF"/>
                </a:solidFill>
                <a:latin typeface="Arial" charset="0"/>
                <a:cs typeface="+mn-cs"/>
              </a:rPr>
              <a:t>C</a:t>
            </a:r>
            <a:r>
              <a:rPr lang="en-US" altLang="ja-JP" sz="2400" b="1" kern="1200" dirty="0">
                <a:solidFill>
                  <a:srgbClr val="3366FF"/>
                </a:solidFill>
                <a:latin typeface="Arial" charset="0"/>
                <a:cs typeface="+mn-cs"/>
              </a:rPr>
              <a:t> U A U G—3</a:t>
            </a:r>
            <a:r>
              <a:rPr lang="ja-JP" altLang="en-US" sz="2400" b="1" kern="1200" dirty="0">
                <a:solidFill>
                  <a:srgbClr val="3366FF"/>
                </a:solidFill>
                <a:latin typeface="Arial" charset="0"/>
                <a:cs typeface="+mn-cs"/>
              </a:rPr>
              <a:t>’</a:t>
            </a:r>
            <a:endParaRPr lang="en-US" altLang="en-US" sz="2400" b="1" kern="1200" dirty="0">
              <a:solidFill>
                <a:srgbClr val="3366FF"/>
              </a:solidFill>
              <a:latin typeface="Arial" charset="0"/>
              <a:cs typeface="+mn-cs"/>
            </a:endParaRPr>
          </a:p>
        </p:txBody>
      </p:sp>
      <p:sp>
        <p:nvSpPr>
          <p:cNvPr id="14" name="Content Placeholder 15">
            <a:extLst>
              <a:ext uri="{FF2B5EF4-FFF2-40B4-BE49-F238E27FC236}">
                <a16:creationId xmlns:a16="http://schemas.microsoft.com/office/drawing/2014/main" id="{B5513E81-E685-46FC-A982-1AB16D813D0C}"/>
              </a:ext>
            </a:extLst>
          </p:cNvPr>
          <p:cNvSpPr>
            <a:spLocks noGrp="1"/>
          </p:cNvSpPr>
          <p:nvPr>
            <p:ph sz="quarter" idx="17"/>
          </p:nvPr>
        </p:nvSpPr>
        <p:spPr>
          <a:xfrm>
            <a:off x="1216025" y="5270095"/>
            <a:ext cx="2593975" cy="777415"/>
          </a:xfrm>
        </p:spPr>
        <p:txBody>
          <a:bodyPr/>
          <a:lstStyle/>
          <a:p>
            <a:pPr marL="0" lvl="0" indent="0" defTabSz="457200" eaLnBrk="1" hangingPunct="1">
              <a:spcBef>
                <a:spcPct val="0"/>
              </a:spcBef>
              <a:buNone/>
            </a:pPr>
            <a:r>
              <a:rPr lang="en-US" altLang="en-US" sz="2400" b="1" kern="1200" dirty="0">
                <a:solidFill>
                  <a:srgbClr val="D90000"/>
                </a:solidFill>
                <a:latin typeface="Arial" charset="0"/>
                <a:cs typeface="+mn-cs"/>
              </a:rPr>
              <a:t>Informational strand:</a:t>
            </a:r>
            <a:endParaRPr lang="en-US" dirty="0">
              <a:solidFill>
                <a:srgbClr val="D90000"/>
              </a:solidFill>
            </a:endParaRPr>
          </a:p>
        </p:txBody>
      </p:sp>
      <p:sp>
        <p:nvSpPr>
          <p:cNvPr id="13" name="Content Placeholder 13">
            <a:extLst>
              <a:ext uri="{FF2B5EF4-FFF2-40B4-BE49-F238E27FC236}">
                <a16:creationId xmlns:a16="http://schemas.microsoft.com/office/drawing/2014/main" id="{4BA732C5-16F7-4AE4-A64E-3B697845ECCE}"/>
              </a:ext>
            </a:extLst>
          </p:cNvPr>
          <p:cNvSpPr>
            <a:spLocks noGrp="1"/>
          </p:cNvSpPr>
          <p:nvPr>
            <p:ph sz="quarter" idx="16"/>
          </p:nvPr>
        </p:nvSpPr>
        <p:spPr>
          <a:xfrm>
            <a:off x="3962400" y="5257800"/>
            <a:ext cx="4124477" cy="533400"/>
          </a:xfrm>
        </p:spPr>
        <p:txBody>
          <a:bodyPr/>
          <a:lstStyle/>
          <a:p>
            <a:pPr marL="0" lvl="0" indent="0" defTabSz="457200" eaLnBrk="1" hangingPunct="1">
              <a:spcBef>
                <a:spcPct val="0"/>
              </a:spcBef>
              <a:buNone/>
            </a:pPr>
            <a:r>
              <a:rPr lang="en-US" altLang="en-US" sz="2400" b="1" kern="1200" dirty="0">
                <a:solidFill>
                  <a:srgbClr val="D90000"/>
                </a:solidFill>
                <a:latin typeface="Arial" charset="0"/>
                <a:cs typeface="+mn-cs"/>
              </a:rPr>
              <a:t>5</a:t>
            </a:r>
            <a:r>
              <a:rPr lang="ja-JP" altLang="en-US" sz="2400" b="1" kern="1200" dirty="0">
                <a:solidFill>
                  <a:srgbClr val="D90000"/>
                </a:solidFill>
                <a:latin typeface="Arial" charset="0"/>
                <a:cs typeface="+mn-cs"/>
              </a:rPr>
              <a:t>’</a:t>
            </a:r>
            <a:r>
              <a:rPr lang="en-US" altLang="ja-JP" sz="2400" b="1" kern="1200" dirty="0">
                <a:solidFill>
                  <a:srgbClr val="D90000"/>
                </a:solidFill>
                <a:latin typeface="Arial" charset="0"/>
                <a:cs typeface="+mn-cs"/>
              </a:rPr>
              <a:t>—G A T C </a:t>
            </a:r>
            <a:r>
              <a:rPr lang="en-US" altLang="ja-JP" sz="2400" b="1" kern="1200" dirty="0" err="1">
                <a:solidFill>
                  <a:srgbClr val="D90000"/>
                </a:solidFill>
                <a:latin typeface="Arial" charset="0"/>
                <a:cs typeface="+mn-cs"/>
              </a:rPr>
              <a:t>C</a:t>
            </a:r>
            <a:r>
              <a:rPr lang="en-US" altLang="ja-JP" sz="2400" b="1" kern="1200" dirty="0">
                <a:solidFill>
                  <a:srgbClr val="D90000"/>
                </a:solidFill>
                <a:latin typeface="Arial" charset="0"/>
                <a:cs typeface="+mn-cs"/>
              </a:rPr>
              <a:t> T A U G—3</a:t>
            </a:r>
            <a:r>
              <a:rPr lang="ja-JP" altLang="en-US" sz="2400" b="1" kern="1200" dirty="0">
                <a:solidFill>
                  <a:srgbClr val="D90000"/>
                </a:solidFill>
                <a:latin typeface="Arial" charset="0"/>
                <a:cs typeface="+mn-cs"/>
              </a:rPr>
              <a:t>’</a:t>
            </a:r>
            <a:endParaRPr lang="en-US" altLang="ja-JP" sz="2400" b="1" kern="1200" dirty="0">
              <a:solidFill>
                <a:srgbClr val="D90000"/>
              </a:solidFill>
              <a:latin typeface="Arial" charset="0"/>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061416" y="384465"/>
            <a:ext cx="5620929" cy="533400"/>
          </a:xfrm>
        </p:spPr>
        <p:txBody>
          <a:bodyPr/>
          <a:lstStyle/>
          <a:p>
            <a:pPr eaLnBrk="1" hangingPunct="1"/>
            <a:r>
              <a:rPr lang="en-US" altLang="en-US" sz="3200" b="1" dirty="0"/>
              <a:t>22.7	The Genetic Code (1)</a:t>
            </a:r>
            <a:endParaRPr lang="en-US" altLang="en-US" dirty="0">
              <a:latin typeface="Calibri" pitchFamily="34" charset="0"/>
            </a:endParaRPr>
          </a:p>
        </p:txBody>
      </p:sp>
      <p:sp>
        <p:nvSpPr>
          <p:cNvPr id="8" name="Content Placeholder 2">
            <a:extLst>
              <a:ext uri="{FF2B5EF4-FFF2-40B4-BE49-F238E27FC236}">
                <a16:creationId xmlns:a16="http://schemas.microsoft.com/office/drawing/2014/main" id="{C14264F2-4DB2-4EFC-B748-9DE9926EDB48}"/>
              </a:ext>
            </a:extLst>
          </p:cNvPr>
          <p:cNvSpPr>
            <a:spLocks noGrp="1"/>
          </p:cNvSpPr>
          <p:nvPr>
            <p:ph idx="1"/>
          </p:nvPr>
        </p:nvSpPr>
        <p:spPr>
          <a:xfrm>
            <a:off x="1066800" y="1371601"/>
            <a:ext cx="7481455" cy="4191000"/>
          </a:xfrm>
        </p:spPr>
        <p:txBody>
          <a:bodyPr/>
          <a:lstStyle/>
          <a:p>
            <a:pPr marL="0" lvl="0" indent="0" defTabSz="457200" eaLnBrk="1" hangingPunct="1">
              <a:spcBef>
                <a:spcPct val="0"/>
              </a:spcBef>
              <a:spcAft>
                <a:spcPts val="3400"/>
              </a:spcAft>
              <a:buNone/>
            </a:pPr>
            <a:r>
              <a:rPr lang="en-US" altLang="en-US" sz="2400" b="1" kern="1200" dirty="0">
                <a:solidFill>
                  <a:prstClr val="black"/>
                </a:solidFill>
                <a:latin typeface="Arial" charset="0"/>
                <a:cs typeface="+mn-cs"/>
              </a:rPr>
              <a:t>A sequence of </a:t>
            </a:r>
            <a:r>
              <a:rPr lang="en-US" altLang="en-US" sz="2400" b="1" kern="1200" dirty="0">
                <a:solidFill>
                  <a:srgbClr val="3366FF"/>
                </a:solidFill>
                <a:latin typeface="Arial" charset="0"/>
                <a:cs typeface="+mn-cs"/>
              </a:rPr>
              <a:t>three nucleotides </a:t>
            </a: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triplet</a:t>
            </a:r>
            <a:r>
              <a:rPr lang="en-US" altLang="en-US" sz="2400" b="1" kern="1200" dirty="0">
                <a:solidFill>
                  <a:prstClr val="black"/>
                </a:solidFill>
                <a:latin typeface="Arial" charset="0"/>
                <a:cs typeface="+mn-cs"/>
              </a:rPr>
              <a:t>) codes for a </a:t>
            </a:r>
            <a:r>
              <a:rPr lang="en-US" altLang="en-US" sz="2400" b="1" kern="1200" dirty="0">
                <a:solidFill>
                  <a:srgbClr val="3366FF"/>
                </a:solidFill>
                <a:latin typeface="Arial" charset="0"/>
                <a:cs typeface="+mn-cs"/>
              </a:rPr>
              <a:t>specific amino acid</a:t>
            </a:r>
            <a:r>
              <a:rPr lang="en-US" altLang="en-US" sz="2400" b="1" kern="1200" dirty="0">
                <a:solidFill>
                  <a:prstClr val="black"/>
                </a:solidFill>
                <a:latin typeface="Arial" charset="0"/>
                <a:cs typeface="+mn-cs"/>
              </a:rPr>
              <a:t>. </a:t>
            </a:r>
          </a:p>
          <a:p>
            <a:pPr marL="0" lvl="0" indent="0" defTabSz="457200" eaLnBrk="1" hangingPunct="1">
              <a:spcBef>
                <a:spcPct val="0"/>
              </a:spcBef>
              <a:spcAft>
                <a:spcPts val="3300"/>
              </a:spcAft>
              <a:buNone/>
            </a:pPr>
            <a:r>
              <a:rPr lang="en-US" altLang="en-US" sz="2400" b="1" kern="1200" dirty="0">
                <a:solidFill>
                  <a:prstClr val="black"/>
                </a:solidFill>
                <a:latin typeface="Arial" charset="0"/>
                <a:cs typeface="+mn-cs"/>
              </a:rPr>
              <a:t>Each triplet is called a </a:t>
            </a:r>
            <a:r>
              <a:rPr lang="en-US" altLang="en-US" sz="2400" b="1" kern="1200" dirty="0">
                <a:solidFill>
                  <a:srgbClr val="3366FF"/>
                </a:solidFill>
                <a:latin typeface="Arial" charset="0"/>
                <a:cs typeface="+mn-cs"/>
              </a:rPr>
              <a:t>codon</a:t>
            </a:r>
            <a:r>
              <a:rPr lang="en-US" altLang="en-US" sz="2400" b="1" kern="1200" dirty="0">
                <a:solidFill>
                  <a:prstClr val="black"/>
                </a:solidFill>
                <a:latin typeface="Arial" charset="0"/>
                <a:cs typeface="+mn-cs"/>
              </a:rPr>
              <a:t>.</a:t>
            </a:r>
          </a:p>
          <a:p>
            <a:pPr marL="0" lvl="0" indent="0" defTabSz="457200" eaLnBrk="1" hangingPunct="1">
              <a:spcBef>
                <a:spcPct val="0"/>
              </a:spcBef>
              <a:spcAft>
                <a:spcPts val="2500"/>
              </a:spcAft>
              <a:buNone/>
            </a:pPr>
            <a:r>
              <a:rPr lang="en-US" altLang="en-US" sz="2400" b="1" kern="1200" dirty="0">
                <a:solidFill>
                  <a:prstClr val="black"/>
                </a:solidFill>
                <a:latin typeface="Arial" charset="0"/>
                <a:cs typeface="+mn-cs"/>
              </a:rPr>
              <a:t>For example, </a:t>
            </a:r>
            <a:r>
              <a:rPr lang="en-US" altLang="en-US" sz="2400" b="1" kern="1200" dirty="0">
                <a:solidFill>
                  <a:srgbClr val="3366FF"/>
                </a:solidFill>
                <a:latin typeface="Arial" charset="0"/>
                <a:cs typeface="+mn-cs"/>
              </a:rPr>
              <a:t>UAC </a:t>
            </a:r>
            <a:r>
              <a:rPr lang="en-US" altLang="en-US" sz="2400" b="1" kern="1200" dirty="0">
                <a:solidFill>
                  <a:prstClr val="black"/>
                </a:solidFill>
                <a:latin typeface="Arial" charset="0"/>
                <a:cs typeface="+mn-cs"/>
              </a:rPr>
              <a:t>is a codon for the amino acid </a:t>
            </a:r>
            <a:r>
              <a:rPr lang="en-US" altLang="en-US" sz="2400" b="1" kern="1200" dirty="0">
                <a:solidFill>
                  <a:srgbClr val="3366FF"/>
                </a:solidFill>
                <a:latin typeface="Arial" charset="0"/>
                <a:cs typeface="+mn-cs"/>
              </a:rPr>
              <a:t>serine</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UGC</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a codon for the amino acid </a:t>
            </a:r>
            <a:r>
              <a:rPr lang="en-US" altLang="en-US" sz="2400" b="1" kern="1200" dirty="0">
                <a:solidFill>
                  <a:srgbClr val="3333FF"/>
                </a:solidFill>
                <a:latin typeface="Arial" charset="0"/>
                <a:cs typeface="+mn-cs"/>
              </a:rPr>
              <a:t>cysteine</a:t>
            </a:r>
            <a:r>
              <a:rPr lang="en-US" altLang="en-US" sz="2400" b="1" kern="1200" dirty="0">
                <a:solidFill>
                  <a:prstClr val="black"/>
                </a:solidFill>
                <a:latin typeface="Arial" charset="0"/>
                <a:cs typeface="+mn-cs"/>
              </a:rPr>
              <a:t>.</a:t>
            </a:r>
          </a:p>
          <a:p>
            <a:pPr marL="0" lvl="0" indent="0" defTabSz="457200" eaLnBrk="1" hangingPunct="1">
              <a:spcBef>
                <a:spcPct val="0"/>
              </a:spcBef>
              <a:buNone/>
            </a:pPr>
            <a:r>
              <a:rPr lang="en-US" altLang="en-US" sz="2400" b="1" kern="1200" dirty="0">
                <a:solidFill>
                  <a:prstClr val="black"/>
                </a:solidFill>
                <a:latin typeface="Arial" charset="0"/>
                <a:cs typeface="+mn-cs"/>
              </a:rPr>
              <a:t>Codons are written from the </a:t>
            </a:r>
            <a:r>
              <a:rPr lang="en-US" altLang="en-US" sz="2400" b="1" kern="1200" dirty="0">
                <a:solidFill>
                  <a:srgbClr val="3366FF"/>
                </a:solidFill>
                <a:latin typeface="Arial" charset="0"/>
                <a:cs typeface="+mn-cs"/>
              </a:rPr>
              <a:t>5’ end to the 3’ end </a:t>
            </a:r>
            <a:r>
              <a:rPr lang="en-US" altLang="en-US" sz="2400" b="1" kern="1200" dirty="0">
                <a:solidFill>
                  <a:prstClr val="black"/>
                </a:solidFill>
                <a:latin typeface="Arial" charset="0"/>
                <a:cs typeface="+mn-cs"/>
              </a:rPr>
              <a:t>of the mRNA molecule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114018" y="381090"/>
            <a:ext cx="5526767" cy="533220"/>
          </a:xfrm>
        </p:spPr>
        <p:txBody>
          <a:bodyPr/>
          <a:lstStyle/>
          <a:p>
            <a:pPr eaLnBrk="1" hangingPunct="1"/>
            <a:r>
              <a:rPr lang="en-US" altLang="en-US" sz="3200" b="1" dirty="0"/>
              <a:t>22.7	The Genetic Code (2)</a:t>
            </a:r>
            <a:endParaRPr lang="en-US" altLang="en-US" dirty="0">
              <a:latin typeface="Calibri" pitchFamily="34" charset="0"/>
            </a:endParaRPr>
          </a:p>
        </p:txBody>
      </p:sp>
      <p:sp>
        <p:nvSpPr>
          <p:cNvPr id="15" name="Content Placeholder 2">
            <a:extLst>
              <a:ext uri="{FF2B5EF4-FFF2-40B4-BE49-F238E27FC236}">
                <a16:creationId xmlns:a16="http://schemas.microsoft.com/office/drawing/2014/main" id="{84967230-66CD-42F5-A3D9-B11CFD0216BD}"/>
              </a:ext>
            </a:extLst>
          </p:cNvPr>
          <p:cNvSpPr>
            <a:spLocks noGrp="1"/>
          </p:cNvSpPr>
          <p:nvPr>
            <p:ph idx="1"/>
          </p:nvPr>
        </p:nvSpPr>
        <p:spPr>
          <a:xfrm>
            <a:off x="342900" y="1204686"/>
            <a:ext cx="5109935" cy="285314"/>
          </a:xfrm>
        </p:spPr>
        <p:txBody>
          <a:bodyPr/>
          <a:lstStyle/>
          <a:p>
            <a:pPr marL="0" lvl="0" indent="0">
              <a:buNone/>
            </a:pPr>
            <a:r>
              <a:rPr lang="en-US" sz="1400" b="1" dirty="0">
                <a:latin typeface="Arial" panose="020B0604020202020204" pitchFamily="34" charset="0"/>
              </a:rPr>
              <a:t>Table 22.3 The Genetic Code—Triplets in Messenger RNA</a:t>
            </a:r>
            <a:endParaRPr lang="en-US" sz="1400" b="1" dirty="0"/>
          </a:p>
        </p:txBody>
      </p:sp>
      <p:graphicFrame>
        <p:nvGraphicFramePr>
          <p:cNvPr id="9" name="Table Placeholder 8">
            <a:extLst>
              <a:ext uri="{FF2B5EF4-FFF2-40B4-BE49-F238E27FC236}">
                <a16:creationId xmlns:a16="http://schemas.microsoft.com/office/drawing/2014/main" id="{406F7EE7-35CC-4B3A-A4BB-1F42CC7E001F}"/>
              </a:ext>
            </a:extLst>
          </p:cNvPr>
          <p:cNvGraphicFramePr>
            <a:graphicFrameLocks noGrp="1"/>
          </p:cNvGraphicFramePr>
          <p:nvPr>
            <p:ph type="tbl" sz="quarter" idx="15"/>
            <p:extLst>
              <p:ext uri="{D42A27DB-BD31-4B8C-83A1-F6EECF244321}">
                <p14:modId xmlns:p14="http://schemas.microsoft.com/office/powerpoint/2010/main" val="3764453607"/>
              </p:ext>
            </p:extLst>
          </p:nvPr>
        </p:nvGraphicFramePr>
        <p:xfrm>
          <a:off x="381000" y="1493436"/>
          <a:ext cx="8229600" cy="4905008"/>
        </p:xfrm>
        <a:graphic>
          <a:graphicData uri="http://schemas.openxmlformats.org/drawingml/2006/table">
            <a:tbl>
              <a:tblPr firstRow="1" bandRow="1">
                <a:tableStyleId>{5C22544A-7EE6-4342-B048-85BDC9FD1C3A}</a:tableStyleId>
              </a:tblPr>
              <a:tblGrid>
                <a:gridCol w="1042382">
                  <a:extLst>
                    <a:ext uri="{9D8B030D-6E8A-4147-A177-3AD203B41FA5}">
                      <a16:colId xmlns:a16="http://schemas.microsoft.com/office/drawing/2014/main" val="4167363839"/>
                    </a:ext>
                  </a:extLst>
                </a:gridCol>
                <a:gridCol w="736991">
                  <a:extLst>
                    <a:ext uri="{9D8B030D-6E8A-4147-A177-3AD203B41FA5}">
                      <a16:colId xmlns:a16="http://schemas.microsoft.com/office/drawing/2014/main" val="3038984656"/>
                    </a:ext>
                  </a:extLst>
                </a:gridCol>
                <a:gridCol w="794673">
                  <a:extLst>
                    <a:ext uri="{9D8B030D-6E8A-4147-A177-3AD203B41FA5}">
                      <a16:colId xmlns:a16="http://schemas.microsoft.com/office/drawing/2014/main" val="2959579073"/>
                    </a:ext>
                  </a:extLst>
                </a:gridCol>
                <a:gridCol w="741012">
                  <a:extLst>
                    <a:ext uri="{9D8B030D-6E8A-4147-A177-3AD203B41FA5}">
                      <a16:colId xmlns:a16="http://schemas.microsoft.com/office/drawing/2014/main" val="274158586"/>
                    </a:ext>
                  </a:extLst>
                </a:gridCol>
                <a:gridCol w="762672">
                  <a:extLst>
                    <a:ext uri="{9D8B030D-6E8A-4147-A177-3AD203B41FA5}">
                      <a16:colId xmlns:a16="http://schemas.microsoft.com/office/drawing/2014/main" val="1058932457"/>
                    </a:ext>
                  </a:extLst>
                </a:gridCol>
                <a:gridCol w="742754">
                  <a:extLst>
                    <a:ext uri="{9D8B030D-6E8A-4147-A177-3AD203B41FA5}">
                      <a16:colId xmlns:a16="http://schemas.microsoft.com/office/drawing/2014/main" val="4277786842"/>
                    </a:ext>
                  </a:extLst>
                </a:gridCol>
                <a:gridCol w="803414">
                  <a:extLst>
                    <a:ext uri="{9D8B030D-6E8A-4147-A177-3AD203B41FA5}">
                      <a16:colId xmlns:a16="http://schemas.microsoft.com/office/drawing/2014/main" val="3163829683"/>
                    </a:ext>
                  </a:extLst>
                </a:gridCol>
                <a:gridCol w="803414">
                  <a:extLst>
                    <a:ext uri="{9D8B030D-6E8A-4147-A177-3AD203B41FA5}">
                      <a16:colId xmlns:a16="http://schemas.microsoft.com/office/drawing/2014/main" val="2559684497"/>
                    </a:ext>
                  </a:extLst>
                </a:gridCol>
                <a:gridCol w="803414">
                  <a:extLst>
                    <a:ext uri="{9D8B030D-6E8A-4147-A177-3AD203B41FA5}">
                      <a16:colId xmlns:a16="http://schemas.microsoft.com/office/drawing/2014/main" val="3524319106"/>
                    </a:ext>
                  </a:extLst>
                </a:gridCol>
                <a:gridCol w="998874">
                  <a:extLst>
                    <a:ext uri="{9D8B030D-6E8A-4147-A177-3AD203B41FA5}">
                      <a16:colId xmlns:a16="http://schemas.microsoft.com/office/drawing/2014/main" val="3174364013"/>
                    </a:ext>
                  </a:extLst>
                </a:gridCol>
              </a:tblGrid>
              <a:tr h="630100">
                <a:tc>
                  <a:txBody>
                    <a:bodyPr/>
                    <a:lstStyle/>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C</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A</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G</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7911063"/>
                  </a:ext>
                </a:extLst>
              </a:tr>
              <a:tr h="576439">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a:t>
                      </a:r>
                      <a:r>
                        <a:rPr lang="en-US" sz="1200" b="1" dirty="0">
                          <a:solidFill>
                            <a:schemeClr val="tx1"/>
                          </a:solidFill>
                          <a:latin typeface="Arial" panose="020B0604020202020204" pitchFamily="34" charset="0"/>
                          <a:cs typeface="Arial" panose="020B0604020202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UUU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Phe</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UCU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UAU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Tyr</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UGU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Cys</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U</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071660"/>
                  </a:ext>
                </a:extLst>
              </a:tr>
              <a:tr h="485077">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a:t>
                      </a:r>
                      <a:r>
                        <a:rPr lang="en-US" sz="1200" b="1" dirty="0">
                          <a:solidFill>
                            <a:schemeClr val="tx1"/>
                          </a:solidFill>
                          <a:latin typeface="Arial" panose="020B0604020202020204" pitchFamily="34" charset="0"/>
                          <a:cs typeface="Arial" panose="020B0604020202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UUC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Phe</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UCC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UAC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Tyr</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UGC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Cys</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002568"/>
                  </a:ext>
                </a:extLst>
              </a:tr>
              <a:tr h="485077">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a:t>
                      </a:r>
                      <a:r>
                        <a:rPr lang="en-US" sz="1200" b="1" dirty="0">
                          <a:solidFill>
                            <a:schemeClr val="tx1"/>
                          </a:solidFill>
                          <a:latin typeface="Arial" panose="020B0604020202020204" pitchFamily="34" charset="0"/>
                          <a:cs typeface="Arial" panose="020B0604020202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UUA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Leu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UCA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UAA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Stop</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UGA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Stop</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2282918"/>
                  </a:ext>
                </a:extLst>
              </a:tr>
              <a:tr h="587260">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a:t>
                      </a:r>
                      <a:r>
                        <a:rPr lang="en-US" sz="1200" b="1" dirty="0">
                          <a:solidFill>
                            <a:schemeClr val="tx1"/>
                          </a:solidFill>
                          <a:latin typeface="Arial" panose="020B0604020202020204" pitchFamily="34" charset="0"/>
                          <a:cs typeface="Arial" panose="020B0604020202020204" pitchFamily="34"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UUG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Leu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UCG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UAG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Stop</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UGG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Trp</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42900"/>
                  </a:ext>
                </a:extLst>
              </a:tr>
              <a:tr h="216829">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C</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CUU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Leu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CCU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Pro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CAU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His</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CGU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Arg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5372310"/>
                  </a:ext>
                </a:extLst>
              </a:tr>
              <a:tr h="413854">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CUC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Leu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CCC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Pro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CAC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His</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CGC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Arg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9011913"/>
                  </a:ext>
                </a:extLst>
              </a:tr>
              <a:tr h="485077">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CUA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Leu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CCA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Pro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CAA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Gln</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CGA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Arg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7567036"/>
                  </a:ext>
                </a:extLst>
              </a:tr>
              <a:tr h="485077">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CUG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Leu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CCG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latin typeface="Arial" panose="020B0604020202020204" pitchFamily="34" charset="0"/>
                          <a:cs typeface="Arial" panose="020B0604020202020204" pitchFamily="34" charset="0"/>
                        </a:rPr>
                        <a:t>Pro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CAG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Gln</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CGG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Arg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267526"/>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155583" y="381090"/>
            <a:ext cx="5450567" cy="533220"/>
          </a:xfrm>
        </p:spPr>
        <p:txBody>
          <a:bodyPr/>
          <a:lstStyle/>
          <a:p>
            <a:pPr eaLnBrk="1" hangingPunct="1"/>
            <a:r>
              <a:rPr lang="en-US" altLang="en-US" sz="3200" b="1" dirty="0"/>
              <a:t>22.7	The Genetic Code (3)</a:t>
            </a:r>
            <a:endParaRPr lang="en-US" altLang="en-US" dirty="0">
              <a:latin typeface="Calibri" pitchFamily="34" charset="0"/>
            </a:endParaRPr>
          </a:p>
        </p:txBody>
      </p:sp>
      <p:sp>
        <p:nvSpPr>
          <p:cNvPr id="10" name="Content Placeholder 2">
            <a:extLst>
              <a:ext uri="{FF2B5EF4-FFF2-40B4-BE49-F238E27FC236}">
                <a16:creationId xmlns:a16="http://schemas.microsoft.com/office/drawing/2014/main" id="{BE59EFBB-619A-42BC-8114-2C773545B83C}"/>
              </a:ext>
            </a:extLst>
          </p:cNvPr>
          <p:cNvSpPr>
            <a:spLocks noGrp="1"/>
          </p:cNvSpPr>
          <p:nvPr>
            <p:ph idx="1"/>
          </p:nvPr>
        </p:nvSpPr>
        <p:spPr>
          <a:xfrm>
            <a:off x="247649" y="1023929"/>
            <a:ext cx="5109935" cy="285314"/>
          </a:xfrm>
        </p:spPr>
        <p:txBody>
          <a:bodyPr/>
          <a:lstStyle/>
          <a:p>
            <a:pPr marL="0" lvl="0" indent="0">
              <a:buNone/>
            </a:pPr>
            <a:r>
              <a:rPr lang="en-US" sz="1400" b="1" dirty="0">
                <a:latin typeface="Arial" panose="020B0604020202020204" pitchFamily="34" charset="0"/>
              </a:rPr>
              <a:t>Table 22.3 The Genetic Code—Triplets in Messenger RNA</a:t>
            </a:r>
            <a:endParaRPr lang="en-US" sz="1400" b="1" dirty="0"/>
          </a:p>
        </p:txBody>
      </p:sp>
      <p:graphicFrame>
        <p:nvGraphicFramePr>
          <p:cNvPr id="9" name="Table Placeholder 8">
            <a:extLst>
              <a:ext uri="{FF2B5EF4-FFF2-40B4-BE49-F238E27FC236}">
                <a16:creationId xmlns:a16="http://schemas.microsoft.com/office/drawing/2014/main" id="{406F7EE7-35CC-4B3A-A4BB-1F42CC7E001F}"/>
              </a:ext>
            </a:extLst>
          </p:cNvPr>
          <p:cNvGraphicFramePr>
            <a:graphicFrameLocks noGrp="1"/>
          </p:cNvGraphicFramePr>
          <p:nvPr>
            <p:ph type="tbl" sz="quarter" idx="15"/>
            <p:extLst>
              <p:ext uri="{D42A27DB-BD31-4B8C-83A1-F6EECF244321}">
                <p14:modId xmlns:p14="http://schemas.microsoft.com/office/powerpoint/2010/main" val="725358886"/>
              </p:ext>
            </p:extLst>
          </p:nvPr>
        </p:nvGraphicFramePr>
        <p:xfrm>
          <a:off x="304801" y="1352550"/>
          <a:ext cx="8382000" cy="4905008"/>
        </p:xfrm>
        <a:graphic>
          <a:graphicData uri="http://schemas.openxmlformats.org/drawingml/2006/table">
            <a:tbl>
              <a:tblPr firstRow="1" bandRow="1">
                <a:tableStyleId>{5C22544A-7EE6-4342-B048-85BDC9FD1C3A}</a:tableStyleId>
              </a:tblPr>
              <a:tblGrid>
                <a:gridCol w="1061685">
                  <a:extLst>
                    <a:ext uri="{9D8B030D-6E8A-4147-A177-3AD203B41FA5}">
                      <a16:colId xmlns:a16="http://schemas.microsoft.com/office/drawing/2014/main" val="4167363839"/>
                    </a:ext>
                  </a:extLst>
                </a:gridCol>
                <a:gridCol w="750639">
                  <a:extLst>
                    <a:ext uri="{9D8B030D-6E8A-4147-A177-3AD203B41FA5}">
                      <a16:colId xmlns:a16="http://schemas.microsoft.com/office/drawing/2014/main" val="3038984656"/>
                    </a:ext>
                  </a:extLst>
                </a:gridCol>
                <a:gridCol w="809389">
                  <a:extLst>
                    <a:ext uri="{9D8B030D-6E8A-4147-A177-3AD203B41FA5}">
                      <a16:colId xmlns:a16="http://schemas.microsoft.com/office/drawing/2014/main" val="2959579073"/>
                    </a:ext>
                  </a:extLst>
                </a:gridCol>
                <a:gridCol w="754735">
                  <a:extLst>
                    <a:ext uri="{9D8B030D-6E8A-4147-A177-3AD203B41FA5}">
                      <a16:colId xmlns:a16="http://schemas.microsoft.com/office/drawing/2014/main" val="274158586"/>
                    </a:ext>
                  </a:extLst>
                </a:gridCol>
                <a:gridCol w="776795">
                  <a:extLst>
                    <a:ext uri="{9D8B030D-6E8A-4147-A177-3AD203B41FA5}">
                      <a16:colId xmlns:a16="http://schemas.microsoft.com/office/drawing/2014/main" val="1058932457"/>
                    </a:ext>
                  </a:extLst>
                </a:gridCol>
                <a:gridCol w="756509">
                  <a:extLst>
                    <a:ext uri="{9D8B030D-6E8A-4147-A177-3AD203B41FA5}">
                      <a16:colId xmlns:a16="http://schemas.microsoft.com/office/drawing/2014/main" val="4277786842"/>
                    </a:ext>
                  </a:extLst>
                </a:gridCol>
                <a:gridCol w="818292">
                  <a:extLst>
                    <a:ext uri="{9D8B030D-6E8A-4147-A177-3AD203B41FA5}">
                      <a16:colId xmlns:a16="http://schemas.microsoft.com/office/drawing/2014/main" val="3163829683"/>
                    </a:ext>
                  </a:extLst>
                </a:gridCol>
                <a:gridCol w="818292">
                  <a:extLst>
                    <a:ext uri="{9D8B030D-6E8A-4147-A177-3AD203B41FA5}">
                      <a16:colId xmlns:a16="http://schemas.microsoft.com/office/drawing/2014/main" val="2559684497"/>
                    </a:ext>
                  </a:extLst>
                </a:gridCol>
                <a:gridCol w="818292">
                  <a:extLst>
                    <a:ext uri="{9D8B030D-6E8A-4147-A177-3AD203B41FA5}">
                      <a16:colId xmlns:a16="http://schemas.microsoft.com/office/drawing/2014/main" val="3524319106"/>
                    </a:ext>
                  </a:extLst>
                </a:gridCol>
                <a:gridCol w="1017372">
                  <a:extLst>
                    <a:ext uri="{9D8B030D-6E8A-4147-A177-3AD203B41FA5}">
                      <a16:colId xmlns:a16="http://schemas.microsoft.com/office/drawing/2014/main" val="3174364013"/>
                    </a:ext>
                  </a:extLst>
                </a:gridCol>
              </a:tblGrid>
              <a:tr h="630100">
                <a:tc>
                  <a:txBody>
                    <a:bodyPr/>
                    <a:lstStyle/>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C</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 G</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Second Base</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7911063"/>
                  </a:ext>
                </a:extLst>
              </a:tr>
              <a:tr h="576439">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AUU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Ile</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ACU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Thr</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AAU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Asn</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AGU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Ser</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U</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071660"/>
                  </a:ext>
                </a:extLst>
              </a:tr>
              <a:tr h="485077">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AUC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Ile</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ACC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Thr</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AAC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Asn</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AGC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Ser</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002568"/>
                  </a:ext>
                </a:extLst>
              </a:tr>
              <a:tr h="485077">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AUA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Ile</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ACA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Thr</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AAA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Lys</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AGA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Arg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2282918"/>
                  </a:ext>
                </a:extLst>
              </a:tr>
              <a:tr h="587260">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AUG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Met</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ACG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Thr</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AAG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Lys</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AGG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Arg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42900"/>
                  </a:ext>
                </a:extLst>
              </a:tr>
              <a:tr h="576439">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G</a:t>
                      </a:r>
                      <a:endParaRPr lang="en-US" sz="1200" dirty="0">
                        <a:solidFill>
                          <a:schemeClr val="tx1"/>
                        </a:solidFill>
                        <a:latin typeface="Arial" panose="020B0604020202020204" pitchFamily="34" charset="0"/>
                        <a:cs typeface="Arial" panose="020B0604020202020204" pitchFamily="34" charset="0"/>
                      </a:endParaRPr>
                    </a:p>
                    <a:p>
                      <a:pPr algn="ct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GUU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Val</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GCU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Ala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GAU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Asp</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GGU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Gly</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5372310"/>
                  </a:ext>
                </a:extLst>
              </a:tr>
              <a:tr h="413854">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GUC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Val</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GCC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Ala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GAC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Asp</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GGC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Gly</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C</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9011913"/>
                  </a:ext>
                </a:extLst>
              </a:tr>
              <a:tr h="485077">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GUA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Val</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GCA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Ala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GAA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Glu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GGA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Gly</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7567036"/>
                  </a:ext>
                </a:extLst>
              </a:tr>
              <a:tr h="485077">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First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 end) 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GUG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Val</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GCG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Ala</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GAG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Glu</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GGG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i="0" u="none" strike="noStrike" kern="1200" baseline="0" dirty="0" err="1">
                          <a:solidFill>
                            <a:schemeClr val="dk1"/>
                          </a:solidFill>
                          <a:latin typeface="Arial" panose="020B0604020202020204" pitchFamily="34" charset="0"/>
                          <a:ea typeface="+mn-ea"/>
                          <a:cs typeface="Arial" panose="020B0604020202020204" pitchFamily="34" charset="0"/>
                        </a:rPr>
                        <a:t>Gly</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Third Base</a:t>
                      </a:r>
                    </a:p>
                    <a:p>
                      <a:pPr algn="ct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(3’ end) G</a:t>
                      </a:r>
                      <a:endParaRPr lang="en-US" sz="12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267526"/>
                  </a:ext>
                </a:extLst>
              </a:tr>
            </a:tbl>
          </a:graphicData>
        </a:graphic>
      </p:graphicFrame>
    </p:spTree>
    <p:extLst>
      <p:ext uri="{BB962C8B-B14F-4D97-AF65-F5344CB8AC3E}">
        <p14:creationId xmlns:p14="http://schemas.microsoft.com/office/powerpoint/2010/main" val="910575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15635" y="292843"/>
            <a:ext cx="8534400" cy="709714"/>
          </a:xfrm>
        </p:spPr>
        <p:txBody>
          <a:bodyPr/>
          <a:lstStyle/>
          <a:p>
            <a:pPr eaLnBrk="1" hangingPunct="1"/>
            <a:r>
              <a:rPr lang="en-US" altLang="en-US" sz="3200" b="1" dirty="0"/>
              <a:t>22.8	Translation and Protein Synthesis (1)</a:t>
            </a:r>
            <a:endParaRPr lang="en-US" altLang="en-US" dirty="0">
              <a:latin typeface="Calibri" pitchFamily="34" charset="0"/>
            </a:endParaRPr>
          </a:p>
        </p:txBody>
      </p:sp>
      <p:sp>
        <p:nvSpPr>
          <p:cNvPr id="8" name="Content Placeholder 2">
            <a:extLst>
              <a:ext uri="{FF2B5EF4-FFF2-40B4-BE49-F238E27FC236}">
                <a16:creationId xmlns:a16="http://schemas.microsoft.com/office/drawing/2014/main" id="{B5C85766-28A3-432F-A819-F0975BA78D93}"/>
              </a:ext>
            </a:extLst>
          </p:cNvPr>
          <p:cNvSpPr>
            <a:spLocks noGrp="1"/>
          </p:cNvSpPr>
          <p:nvPr>
            <p:ph idx="1"/>
          </p:nvPr>
        </p:nvSpPr>
        <p:spPr>
          <a:xfrm>
            <a:off x="1005320" y="1371600"/>
            <a:ext cx="7458075" cy="2971800"/>
          </a:xfrm>
        </p:spPr>
        <p:txBody>
          <a:bodyPr/>
          <a:lstStyle/>
          <a:p>
            <a:pPr marL="0" lvl="0" indent="0" defTabSz="457200" eaLnBrk="1" hangingPunct="1">
              <a:spcBef>
                <a:spcPct val="0"/>
              </a:spcBef>
              <a:spcAft>
                <a:spcPts val="2000"/>
              </a:spcAft>
              <a:buClr>
                <a:prstClr val="black"/>
              </a:buClr>
              <a:buNone/>
            </a:pPr>
            <a:r>
              <a:rPr lang="en-US" altLang="en-US" sz="2400" b="1" kern="1200" dirty="0">
                <a:solidFill>
                  <a:srgbClr val="3366FF"/>
                </a:solidFill>
                <a:latin typeface="Arial" charset="0"/>
                <a:cs typeface="+mn-cs"/>
              </a:rPr>
              <a:t>mRNA contains the sequence of codons </a:t>
            </a:r>
            <a:r>
              <a:rPr lang="en-US" altLang="en-US" sz="2400" b="1" kern="1200" dirty="0">
                <a:solidFill>
                  <a:prstClr val="black"/>
                </a:solidFill>
                <a:latin typeface="Arial" charset="0"/>
                <a:cs typeface="+mn-cs"/>
              </a:rPr>
              <a:t>that determine the order of amino acids in the protein.</a:t>
            </a:r>
          </a:p>
          <a:p>
            <a:pPr marL="0" lvl="0" indent="0" defTabSz="457200" eaLnBrk="1" hangingPunct="1">
              <a:spcBef>
                <a:spcPct val="0"/>
              </a:spcBef>
              <a:spcAft>
                <a:spcPts val="2700"/>
              </a:spcAft>
              <a:buNone/>
            </a:pPr>
            <a:r>
              <a:rPr lang="en-US" altLang="en-US" sz="2400" b="1" kern="1200" dirty="0">
                <a:solidFill>
                  <a:prstClr val="black"/>
                </a:solidFill>
                <a:latin typeface="Arial" charset="0"/>
                <a:cs typeface="+mn-cs"/>
              </a:rPr>
              <a:t>Individual </a:t>
            </a:r>
            <a:r>
              <a:rPr lang="en-US" altLang="en-US" sz="2400" b="1" kern="1200" dirty="0" err="1">
                <a:solidFill>
                  <a:srgbClr val="3366FF"/>
                </a:solidFill>
                <a:latin typeface="Arial" charset="0"/>
                <a:cs typeface="+mn-cs"/>
              </a:rPr>
              <a:t>tRNAs</a:t>
            </a:r>
            <a:r>
              <a:rPr lang="en-US" altLang="en-US" sz="2400" b="1" kern="1200" dirty="0">
                <a:solidFill>
                  <a:srgbClr val="3366FF"/>
                </a:solidFill>
                <a:latin typeface="Arial" charset="0"/>
                <a:cs typeface="+mn-cs"/>
              </a:rPr>
              <a:t> bring specific amino acids </a:t>
            </a:r>
            <a:r>
              <a:rPr lang="en-US" altLang="en-US" sz="2400" b="1" kern="1200" dirty="0">
                <a:solidFill>
                  <a:prstClr val="black"/>
                </a:solidFill>
                <a:latin typeface="Arial" charset="0"/>
                <a:cs typeface="+mn-cs"/>
              </a:rPr>
              <a:t>to the peptide chain.</a:t>
            </a:r>
          </a:p>
          <a:p>
            <a:pPr marL="0" lvl="0" indent="0" defTabSz="457200" eaLnBrk="1" hangingPunct="1">
              <a:spcBef>
                <a:spcPct val="0"/>
              </a:spcBef>
              <a:buClr>
                <a:prstClr val="black"/>
              </a:buClr>
              <a:buNone/>
            </a:pPr>
            <a:r>
              <a:rPr lang="en-US" altLang="en-US" sz="2400" b="1" kern="1200" dirty="0" err="1">
                <a:solidFill>
                  <a:srgbClr val="3366FF"/>
                </a:solidFill>
                <a:latin typeface="Arial" charset="0"/>
                <a:cs typeface="+mn-cs"/>
              </a:rPr>
              <a:t>rRNA</a:t>
            </a:r>
            <a:r>
              <a:rPr lang="en-US" altLang="en-US" sz="2400" b="1" kern="1200" dirty="0">
                <a:solidFill>
                  <a:srgbClr val="3366FF"/>
                </a:solidFill>
                <a:latin typeface="Arial" charset="0"/>
                <a:cs typeface="+mn-cs"/>
              </a:rPr>
              <a:t> contains binding sites </a:t>
            </a:r>
            <a:r>
              <a:rPr lang="en-US" altLang="en-US" sz="2400" b="1" kern="1200" dirty="0">
                <a:solidFill>
                  <a:prstClr val="black"/>
                </a:solidFill>
                <a:latin typeface="Arial" charset="0"/>
                <a:cs typeface="+mn-cs"/>
              </a:rPr>
              <a:t>that provide the platform on which protein synthesis occurs.</a:t>
            </a:r>
          </a:p>
        </p:txBody>
      </p:sp>
      <p:pic>
        <p:nvPicPr>
          <p:cNvPr id="39943" name="Picture 11" descr="A codon of UCA in mRNA corresponds to an anticodon of AGU in a tRNA molecule, which identifies serine as the amino ac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4343400"/>
            <a:ext cx="70866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29145" y="574965"/>
            <a:ext cx="7481455" cy="533219"/>
          </a:xfrm>
        </p:spPr>
        <p:txBody>
          <a:bodyPr/>
          <a:lstStyle/>
          <a:p>
            <a:pPr eaLnBrk="1" hangingPunct="1"/>
            <a:r>
              <a:rPr lang="en-US" altLang="en-US" sz="3200" b="1" dirty="0"/>
              <a:t>22.1	Nucleosides and Nucleotides (3)</a:t>
            </a:r>
            <a:endParaRPr lang="en-US" altLang="en-US" dirty="0">
              <a:latin typeface="Calibri" pitchFamily="34" charset="0"/>
            </a:endParaRPr>
          </a:p>
        </p:txBody>
      </p:sp>
      <p:sp>
        <p:nvSpPr>
          <p:cNvPr id="8" name="Content Placeholder 2">
            <a:extLst>
              <a:ext uri="{FF2B5EF4-FFF2-40B4-BE49-F238E27FC236}">
                <a16:creationId xmlns:a16="http://schemas.microsoft.com/office/drawing/2014/main" id="{1D3065ED-D2C6-4A14-B3D3-BC52A0B12D3D}"/>
              </a:ext>
            </a:extLst>
          </p:cNvPr>
          <p:cNvSpPr>
            <a:spLocks noGrp="1"/>
          </p:cNvSpPr>
          <p:nvPr>
            <p:ph idx="1"/>
          </p:nvPr>
        </p:nvSpPr>
        <p:spPr>
          <a:xfrm>
            <a:off x="1073730" y="1503220"/>
            <a:ext cx="7471350" cy="4661043"/>
          </a:xfrm>
        </p:spPr>
        <p:txBody>
          <a:bodyPr/>
          <a:lstStyle/>
          <a:p>
            <a:pPr marL="0" lvl="0" indent="0" defTabSz="457200" eaLnBrk="1" hangingPunct="1">
              <a:spcBef>
                <a:spcPct val="0"/>
              </a:spcBef>
              <a:spcAft>
                <a:spcPts val="1800"/>
              </a:spcAft>
              <a:buNone/>
            </a:pPr>
            <a:r>
              <a:rPr lang="en-US" altLang="en-US" sz="2400" b="1" kern="1200" dirty="0">
                <a:solidFill>
                  <a:prstClr val="black"/>
                </a:solidFill>
                <a:latin typeface="Arial" charset="0"/>
                <a:cs typeface="+mn-cs"/>
              </a:rPr>
              <a:t>DNA molecules contain </a:t>
            </a:r>
            <a:r>
              <a:rPr lang="en-US" altLang="en-US" sz="2400" b="1" kern="1200" dirty="0">
                <a:solidFill>
                  <a:srgbClr val="3366FF"/>
                </a:solidFill>
                <a:latin typeface="Arial" charset="0"/>
                <a:cs typeface="+mn-cs"/>
              </a:rPr>
              <a:t>several million nucleotides</a:t>
            </a:r>
            <a:r>
              <a:rPr lang="en-US" altLang="en-US" sz="2400" b="1" kern="1200" dirty="0">
                <a:solidFill>
                  <a:prstClr val="black"/>
                </a:solidFill>
                <a:latin typeface="Arial" charset="0"/>
                <a:cs typeface="+mn-cs"/>
              </a:rPr>
              <a:t>, while RNA molecules have only </a:t>
            </a:r>
            <a:r>
              <a:rPr lang="en-US" altLang="en-US" sz="2400" b="1" kern="1200" dirty="0">
                <a:solidFill>
                  <a:srgbClr val="3366FF"/>
                </a:solidFill>
                <a:latin typeface="Arial" charset="0"/>
                <a:cs typeface="+mn-cs"/>
              </a:rPr>
              <a:t>a few thousand</a:t>
            </a:r>
            <a:r>
              <a:rPr lang="en-US" altLang="en-US" sz="2400" b="1" kern="1200" dirty="0">
                <a:solidFill>
                  <a:prstClr val="black"/>
                </a:solidFill>
                <a:latin typeface="Arial" charset="0"/>
                <a:cs typeface="+mn-cs"/>
              </a:rPr>
              <a:t>.</a:t>
            </a:r>
          </a:p>
          <a:p>
            <a:pPr marL="0" lvl="0" indent="0" defTabSz="457200" eaLnBrk="1" hangingPunct="1">
              <a:spcBef>
                <a:spcPct val="0"/>
              </a:spcBef>
              <a:spcAft>
                <a:spcPts val="1900"/>
              </a:spcAft>
              <a:buNone/>
            </a:pPr>
            <a:r>
              <a:rPr lang="en-US" altLang="en-US" sz="2400" b="1" kern="1200" dirty="0">
                <a:solidFill>
                  <a:prstClr val="black"/>
                </a:solidFill>
                <a:latin typeface="Arial" charset="0"/>
                <a:cs typeface="+mn-cs"/>
              </a:rPr>
              <a:t>DNA is contained in the </a:t>
            </a:r>
            <a:r>
              <a:rPr lang="en-US" altLang="en-US" sz="2400" b="1" kern="1200" dirty="0">
                <a:solidFill>
                  <a:srgbClr val="3366FF"/>
                </a:solidFill>
                <a:latin typeface="Arial" charset="0"/>
                <a:cs typeface="+mn-cs"/>
              </a:rPr>
              <a:t>chromosomes</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of the nucleus, each chromosome having a different type of DNA.</a:t>
            </a:r>
          </a:p>
          <a:p>
            <a:pPr marL="0" lvl="0" indent="0" defTabSz="457200" eaLnBrk="1" hangingPunct="1">
              <a:spcBef>
                <a:spcPct val="0"/>
              </a:spcBef>
              <a:spcAft>
                <a:spcPts val="3300"/>
              </a:spcAft>
              <a:buNone/>
            </a:pPr>
            <a:r>
              <a:rPr lang="en-US" altLang="en-US" sz="2400" b="1" kern="1200" dirty="0">
                <a:solidFill>
                  <a:prstClr val="black"/>
                </a:solidFill>
                <a:latin typeface="Arial" charset="0"/>
                <a:cs typeface="+mn-cs"/>
              </a:rPr>
              <a:t>Humans have </a:t>
            </a:r>
            <a:r>
              <a:rPr lang="en-US" altLang="en-US" sz="2400" b="1" kern="1200" dirty="0">
                <a:solidFill>
                  <a:srgbClr val="3366FF"/>
                </a:solidFill>
                <a:latin typeface="Arial" charset="0"/>
                <a:cs typeface="+mn-cs"/>
              </a:rPr>
              <a:t>46 chromosomes </a:t>
            </a:r>
            <a:r>
              <a:rPr lang="en-US" altLang="en-US" sz="2400" b="1" kern="1200" dirty="0">
                <a:solidFill>
                  <a:prstClr val="black"/>
                </a:solidFill>
                <a:latin typeface="Arial" charset="0"/>
                <a:cs typeface="+mn-cs"/>
              </a:rPr>
              <a:t>(23 pairs), each made up of many genes.</a:t>
            </a:r>
          </a:p>
          <a:p>
            <a:pPr marL="0" lvl="0" indent="0" defTabSz="457200" eaLnBrk="1" hangingPunct="1">
              <a:spcBef>
                <a:spcPct val="0"/>
              </a:spcBef>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gene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the portion of the DNA molecule responsible for the synthesis of a single protein.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25103"/>
            <a:ext cx="8458200" cy="645195"/>
          </a:xfrm>
        </p:spPr>
        <p:txBody>
          <a:bodyPr/>
          <a:lstStyle/>
          <a:p>
            <a:pPr eaLnBrk="1" hangingPunct="1"/>
            <a:r>
              <a:rPr lang="en-US" altLang="en-US" sz="3200" b="1" dirty="0"/>
              <a:t>22.8	Translation and Protein Synthesis (2)</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B9B029B1-FFC1-4BF7-8CE1-1B222F4C37C9}"/>
              </a:ext>
            </a:extLst>
          </p:cNvPr>
          <p:cNvSpPr>
            <a:spLocks noGrp="1"/>
          </p:cNvSpPr>
          <p:nvPr>
            <p:ph idx="1"/>
          </p:nvPr>
        </p:nvSpPr>
        <p:spPr>
          <a:xfrm>
            <a:off x="990600" y="1447800"/>
            <a:ext cx="7481455" cy="127635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Each </a:t>
            </a:r>
            <a:r>
              <a:rPr lang="en-US" altLang="en-US" sz="2400" b="1" kern="1200" dirty="0" err="1">
                <a:solidFill>
                  <a:prstClr val="black"/>
                </a:solidFill>
                <a:latin typeface="Arial" charset="0"/>
                <a:cs typeface="+mn-cs"/>
              </a:rPr>
              <a:t>tRNA</a:t>
            </a:r>
            <a:r>
              <a:rPr lang="en-US" altLang="en-US" sz="2400" b="1" kern="1200" dirty="0">
                <a:solidFill>
                  <a:prstClr val="black"/>
                </a:solidFill>
                <a:latin typeface="Arial" charset="0"/>
                <a:cs typeface="+mn-cs"/>
              </a:rPr>
              <a:t> contains an </a:t>
            </a:r>
            <a:r>
              <a:rPr lang="en-US" altLang="en-US" sz="2400" b="1" kern="1200" dirty="0">
                <a:solidFill>
                  <a:srgbClr val="3366FF"/>
                </a:solidFill>
                <a:latin typeface="Arial" charset="0"/>
                <a:cs typeface="+mn-cs"/>
              </a:rPr>
              <a:t>anticodon</a:t>
            </a:r>
            <a:r>
              <a:rPr lang="en-US" altLang="en-US" sz="2400" b="1" kern="1200" dirty="0">
                <a:solidFill>
                  <a:prstClr val="black"/>
                </a:solidFill>
                <a:latin typeface="Arial" charset="0"/>
                <a:cs typeface="+mn-cs"/>
              </a:rPr>
              <a:t> of three nucleotides that is complementary to the codon in mRNA and identifies individual amino acids.</a:t>
            </a:r>
          </a:p>
        </p:txBody>
      </p:sp>
      <p:sp>
        <p:nvSpPr>
          <p:cNvPr id="2" name="Content Placeholder 1">
            <a:extLst>
              <a:ext uri="{FF2B5EF4-FFF2-40B4-BE49-F238E27FC236}">
                <a16:creationId xmlns:a16="http://schemas.microsoft.com/office/drawing/2014/main" id="{1CC9E5F6-FEAC-4FF6-B718-23A9E01ABF5A}"/>
              </a:ext>
            </a:extLst>
          </p:cNvPr>
          <p:cNvSpPr>
            <a:spLocks noGrp="1"/>
          </p:cNvSpPr>
          <p:nvPr>
            <p:ph sz="quarter" idx="13"/>
          </p:nvPr>
        </p:nvSpPr>
        <p:spPr>
          <a:xfrm>
            <a:off x="1619250" y="3190875"/>
            <a:ext cx="4476750" cy="228600"/>
          </a:xfrm>
        </p:spPr>
        <p:txBody>
          <a:bodyPr/>
          <a:lstStyle/>
          <a:p>
            <a:pPr marL="0" indent="0">
              <a:buNone/>
            </a:pPr>
            <a:r>
              <a:rPr lang="en-US" sz="1200" b="1" dirty="0"/>
              <a:t>Table 22.4 Relating Codons, Anticodons, and Amino Acids</a:t>
            </a:r>
          </a:p>
        </p:txBody>
      </p:sp>
      <p:graphicFrame>
        <p:nvGraphicFramePr>
          <p:cNvPr id="3" name="Table Placeholder 2">
            <a:extLst>
              <a:ext uri="{FF2B5EF4-FFF2-40B4-BE49-F238E27FC236}">
                <a16:creationId xmlns:a16="http://schemas.microsoft.com/office/drawing/2014/main" id="{28AD7E51-A1D8-42B1-8A25-D5DE2E18D8D7}"/>
              </a:ext>
            </a:extLst>
          </p:cNvPr>
          <p:cNvGraphicFramePr>
            <a:graphicFrameLocks noGrp="1"/>
          </p:cNvGraphicFramePr>
          <p:nvPr>
            <p:ph type="tbl" sz="quarter" idx="15"/>
            <p:extLst>
              <p:ext uri="{D42A27DB-BD31-4B8C-83A1-F6EECF244321}">
                <p14:modId xmlns:p14="http://schemas.microsoft.com/office/powerpoint/2010/main" val="2943373838"/>
              </p:ext>
            </p:extLst>
          </p:nvPr>
        </p:nvGraphicFramePr>
        <p:xfrm>
          <a:off x="1676400" y="3479759"/>
          <a:ext cx="6324600" cy="1458888"/>
        </p:xfrm>
        <a:graphic>
          <a:graphicData uri="http://schemas.openxmlformats.org/drawingml/2006/table">
            <a:tbl>
              <a:tblPr firstRow="1" bandRow="1">
                <a:tableStyleId>{5C22544A-7EE6-4342-B048-85BDC9FD1C3A}</a:tableStyleId>
              </a:tblPr>
              <a:tblGrid>
                <a:gridCol w="1264920">
                  <a:extLst>
                    <a:ext uri="{9D8B030D-6E8A-4147-A177-3AD203B41FA5}">
                      <a16:colId xmlns:a16="http://schemas.microsoft.com/office/drawing/2014/main" val="250107356"/>
                    </a:ext>
                  </a:extLst>
                </a:gridCol>
                <a:gridCol w="1097280">
                  <a:extLst>
                    <a:ext uri="{9D8B030D-6E8A-4147-A177-3AD203B41FA5}">
                      <a16:colId xmlns:a16="http://schemas.microsoft.com/office/drawing/2014/main" val="3178952931"/>
                    </a:ext>
                  </a:extLst>
                </a:gridCol>
                <a:gridCol w="1463665">
                  <a:extLst>
                    <a:ext uri="{9D8B030D-6E8A-4147-A177-3AD203B41FA5}">
                      <a16:colId xmlns:a16="http://schemas.microsoft.com/office/drawing/2014/main" val="2607451203"/>
                    </a:ext>
                  </a:extLst>
                </a:gridCol>
                <a:gridCol w="1050935">
                  <a:extLst>
                    <a:ext uri="{9D8B030D-6E8A-4147-A177-3AD203B41FA5}">
                      <a16:colId xmlns:a16="http://schemas.microsoft.com/office/drawing/2014/main" val="1487822945"/>
                    </a:ext>
                  </a:extLst>
                </a:gridCol>
                <a:gridCol w="1447800">
                  <a:extLst>
                    <a:ext uri="{9D8B030D-6E8A-4147-A177-3AD203B41FA5}">
                      <a16:colId xmlns:a16="http://schemas.microsoft.com/office/drawing/2014/main" val="1113520543"/>
                    </a:ext>
                  </a:extLst>
                </a:gridCol>
              </a:tblGrid>
              <a:tr h="217259">
                <a:tc>
                  <a:txBody>
                    <a:bodyPr/>
                    <a:lstStyle/>
                    <a:p>
                      <a:pPr algn="ctr"/>
                      <a:r>
                        <a:rPr lang="en-US" sz="1200" dirty="0">
                          <a:solidFill>
                            <a:schemeClr val="tx1"/>
                          </a:solidFill>
                        </a:rPr>
                        <a:t>mRNA</a:t>
                      </a:r>
                      <a:r>
                        <a:rPr lang="en-US" sz="1200" baseline="0" dirty="0">
                          <a:solidFill>
                            <a:schemeClr val="tx1"/>
                          </a:solidFill>
                        </a:rPr>
                        <a:t> Codon</a:t>
                      </a:r>
                      <a:endParaRPr lang="en-US" sz="1200" dirty="0">
                        <a:solidFill>
                          <a:schemeClr val="tx1"/>
                        </a:solidFill>
                      </a:endParaRP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solidFill>
                        </a:rPr>
                        <a:t>tRNA</a:t>
                      </a:r>
                      <a:r>
                        <a:rPr lang="en-US" sz="1200" dirty="0">
                          <a:solidFill>
                            <a:schemeClr val="tx1"/>
                          </a:solidFill>
                        </a:rPr>
                        <a:t> Anticodon</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Amino Acid</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552724"/>
                  </a:ext>
                </a:extLst>
              </a:tr>
              <a:tr h="178471">
                <a:tc>
                  <a:txBody>
                    <a:bodyPr/>
                    <a:lstStyle/>
                    <a:p>
                      <a:pPr algn="ctr"/>
                      <a:r>
                        <a:rPr lang="en-US" sz="1200" dirty="0">
                          <a:solidFill>
                            <a:schemeClr val="tx1"/>
                          </a:solidFill>
                        </a:rPr>
                        <a:t>ACA</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UGU</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endParaRPr lang="en-US" sz="1200" dirty="0">
                        <a:solidFill>
                          <a:schemeClr val="tx1"/>
                        </a:solidFill>
                      </a:endParaRP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threonine</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347533"/>
                  </a:ext>
                </a:extLst>
              </a:tr>
              <a:tr h="313996">
                <a:tc>
                  <a:txBody>
                    <a:bodyPr/>
                    <a:lstStyle/>
                    <a:p>
                      <a:pPr algn="ctr"/>
                      <a:r>
                        <a:rPr lang="en-US" sz="1200" dirty="0">
                          <a:solidFill>
                            <a:schemeClr val="tx1"/>
                          </a:solidFill>
                        </a:rPr>
                        <a:t>GCG</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endParaRPr lang="en-US" sz="1200" dirty="0">
                        <a:solidFill>
                          <a:schemeClr val="tx1"/>
                        </a:solidFill>
                      </a:endParaRP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CGC</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alanine</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9494936"/>
                  </a:ext>
                </a:extLst>
              </a:tr>
              <a:tr h="313996">
                <a:tc>
                  <a:txBody>
                    <a:bodyPr/>
                    <a:lstStyle/>
                    <a:p>
                      <a:pPr algn="ctr"/>
                      <a:r>
                        <a:rPr lang="en-US" sz="1200" dirty="0">
                          <a:solidFill>
                            <a:schemeClr val="tx1"/>
                          </a:solidFill>
                        </a:rPr>
                        <a:t>AGA</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endParaRPr lang="en-US" sz="1200" dirty="0">
                        <a:solidFill>
                          <a:schemeClr val="tx1"/>
                        </a:solidFill>
                      </a:endParaRP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UCU</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endParaRPr lang="en-US" sz="1200" dirty="0">
                        <a:solidFill>
                          <a:schemeClr val="tx1"/>
                        </a:solidFill>
                      </a:endParaRP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arginine</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406677"/>
                  </a:ext>
                </a:extLst>
              </a:tr>
              <a:tr h="313996">
                <a:tc>
                  <a:txBody>
                    <a:bodyPr/>
                    <a:lstStyle/>
                    <a:p>
                      <a:pPr algn="ctr"/>
                      <a:r>
                        <a:rPr lang="en-US" sz="1200" dirty="0">
                          <a:solidFill>
                            <a:schemeClr val="tx1"/>
                          </a:solidFill>
                        </a:rPr>
                        <a:t>UCC</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endParaRPr lang="en-US" sz="1200" dirty="0">
                        <a:solidFill>
                          <a:schemeClr val="tx1"/>
                        </a:solidFill>
                      </a:endParaRP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AGG</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endParaRPr lang="en-US" sz="1200" dirty="0">
                        <a:solidFill>
                          <a:schemeClr val="tx1"/>
                        </a:solidFill>
                      </a:endParaRP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serine</a:t>
                      </a:r>
                    </a:p>
                  </a:txBody>
                  <a:tcPr marT="37785" marB="377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8776354"/>
                  </a:ext>
                </a:extLst>
              </a:tr>
            </a:tbl>
          </a:graphicData>
        </a:graphic>
      </p:graphicFrame>
      <p:sp>
        <p:nvSpPr>
          <p:cNvPr id="8" name="Content Placeholder 10">
            <a:extLst>
              <a:ext uri="{FF2B5EF4-FFF2-40B4-BE49-F238E27FC236}">
                <a16:creationId xmlns:a16="http://schemas.microsoft.com/office/drawing/2014/main" id="{034FECFD-5855-41E2-83EB-BC39972A19A2}"/>
              </a:ext>
            </a:extLst>
          </p:cNvPr>
          <p:cNvSpPr>
            <a:spLocks noGrp="1"/>
          </p:cNvSpPr>
          <p:nvPr>
            <p:ph sz="quarter" idx="14"/>
          </p:nvPr>
        </p:nvSpPr>
        <p:spPr>
          <a:xfrm>
            <a:off x="1003300" y="5113782"/>
            <a:ext cx="7223761" cy="786956"/>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The three main parts of translation are </a:t>
            </a:r>
            <a:r>
              <a:rPr lang="en-US" altLang="en-US" sz="2400" b="1" kern="1200" dirty="0">
                <a:solidFill>
                  <a:srgbClr val="3366FF"/>
                </a:solidFill>
                <a:latin typeface="Arial" charset="0"/>
                <a:cs typeface="+mn-cs"/>
              </a:rPr>
              <a:t>initiation</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elongation</a:t>
            </a:r>
            <a:r>
              <a:rPr lang="en-US" altLang="en-US" sz="2400" b="1" kern="1200" dirty="0">
                <a:solidFill>
                  <a:prstClr val="black"/>
                </a:solidFill>
                <a:latin typeface="Arial" charset="0"/>
                <a:cs typeface="+mn-cs"/>
              </a:rPr>
              <a:t>, and </a:t>
            </a:r>
            <a:r>
              <a:rPr lang="en-US" altLang="en-US" sz="2400" b="1" kern="1200" dirty="0">
                <a:solidFill>
                  <a:srgbClr val="3366FF"/>
                </a:solidFill>
                <a:latin typeface="Arial" charset="0"/>
                <a:cs typeface="+mn-cs"/>
              </a:rPr>
              <a:t>termination</a:t>
            </a:r>
            <a:r>
              <a:rPr lang="en-US" altLang="en-US" sz="2400" b="1" kern="1200" dirty="0">
                <a:solidFill>
                  <a:prstClr val="black"/>
                </a:solidFill>
                <a:latin typeface="Arial" charset="0"/>
                <a:cs typeface="+mn-cs"/>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z="3200" b="1" dirty="0"/>
              <a:t>22.8	Translation and Protein Synthesis</a:t>
            </a:r>
            <a:br>
              <a:rPr lang="en-US" altLang="en-US" dirty="0">
                <a:latin typeface="Calibri" pitchFamily="34" charset="0"/>
              </a:rPr>
            </a:br>
            <a:r>
              <a:rPr lang="en-US" altLang="en-US" sz="2800" b="1" dirty="0"/>
              <a:t>[1] Initiation</a:t>
            </a:r>
            <a:endParaRPr lang="en-US" altLang="en-US" dirty="0">
              <a:latin typeface="Calibri" pitchFamily="34" charset="0"/>
            </a:endParaRPr>
          </a:p>
        </p:txBody>
      </p:sp>
      <p:sp>
        <p:nvSpPr>
          <p:cNvPr id="7" name="Content Placeholder 2">
            <a:extLst>
              <a:ext uri="{FF2B5EF4-FFF2-40B4-BE49-F238E27FC236}">
                <a16:creationId xmlns:a16="http://schemas.microsoft.com/office/drawing/2014/main" id="{2251581D-BF9B-4E3B-9416-9F80F9994028}"/>
              </a:ext>
            </a:extLst>
          </p:cNvPr>
          <p:cNvSpPr>
            <a:spLocks noGrp="1"/>
          </p:cNvSpPr>
          <p:nvPr>
            <p:ph idx="1"/>
          </p:nvPr>
        </p:nvSpPr>
        <p:spPr>
          <a:xfrm>
            <a:off x="692802" y="1830367"/>
            <a:ext cx="2766060" cy="1600200"/>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Initiation</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begins with mRNA binding to the ribosome.</a:t>
            </a:r>
          </a:p>
        </p:txBody>
      </p:sp>
      <p:sp>
        <p:nvSpPr>
          <p:cNvPr id="8" name="Content Placeholder 8">
            <a:extLst>
              <a:ext uri="{FF2B5EF4-FFF2-40B4-BE49-F238E27FC236}">
                <a16:creationId xmlns:a16="http://schemas.microsoft.com/office/drawing/2014/main" id="{34CCAE6E-D2DD-4859-8EFA-BB27D65242FE}"/>
              </a:ext>
            </a:extLst>
          </p:cNvPr>
          <p:cNvSpPr>
            <a:spLocks noGrp="1"/>
          </p:cNvSpPr>
          <p:nvPr>
            <p:ph sz="quarter" idx="13"/>
          </p:nvPr>
        </p:nvSpPr>
        <p:spPr>
          <a:xfrm>
            <a:off x="690718" y="4053348"/>
            <a:ext cx="2895600" cy="190500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 </a:t>
            </a:r>
            <a:r>
              <a:rPr lang="en-US" altLang="en-US" sz="2400" b="1" kern="1200" dirty="0" err="1">
                <a:solidFill>
                  <a:prstClr val="black"/>
                </a:solidFill>
                <a:latin typeface="Arial" charset="0"/>
                <a:cs typeface="+mn-cs"/>
              </a:rPr>
              <a:t>tRNA</a:t>
            </a:r>
            <a:r>
              <a:rPr lang="en-US" altLang="en-US" sz="2400" b="1" kern="1200" dirty="0">
                <a:solidFill>
                  <a:prstClr val="black"/>
                </a:solidFill>
                <a:latin typeface="Arial" charset="0"/>
                <a:cs typeface="+mn-cs"/>
              </a:rPr>
              <a:t> brings the first amino acid, always at </a:t>
            </a:r>
            <a:r>
              <a:rPr lang="en-US" altLang="en-US" sz="2400" b="1" kern="1200" dirty="0">
                <a:solidFill>
                  <a:srgbClr val="3366FF"/>
                </a:solidFill>
                <a:latin typeface="Arial" charset="0"/>
                <a:cs typeface="+mn-cs"/>
              </a:rPr>
              <a:t>codon AUG</a:t>
            </a:r>
            <a:r>
              <a:rPr lang="en-US" altLang="en-US" sz="2400" b="1" kern="1200" dirty="0">
                <a:solidFill>
                  <a:prstClr val="black"/>
                </a:solidFill>
                <a:latin typeface="Arial" charset="0"/>
                <a:cs typeface="+mn-cs"/>
              </a:rPr>
              <a:t> (methionine).</a:t>
            </a:r>
          </a:p>
        </p:txBody>
      </p:sp>
      <p:pic>
        <p:nvPicPr>
          <p:cNvPr id="41990" name="Picture 8" descr="Initiation step of translation consists of the binding of the ribosomal subunits to mRNA and the arrival of the first tRNA carrying its amino acid. Hydrogen bonding occurs between the complementary bases of the codon of mRNA and the anticodon of the tRNA."/>
          <p:cNvPicPr>
            <a:picLocks noChangeAspect="1" noChangeArrowheads="1"/>
          </p:cNvPicPr>
          <p:nvPr/>
        </p:nvPicPr>
        <p:blipFill>
          <a:blip r:embed="rId3">
            <a:extLst>
              <a:ext uri="{28A0092B-C50C-407E-A947-70E740481C1C}">
                <a14:useLocalDpi xmlns:a14="http://schemas.microsoft.com/office/drawing/2010/main" val="0"/>
              </a:ext>
            </a:extLst>
          </a:blip>
          <a:srcRect r="3432"/>
          <a:stretch>
            <a:fillRect/>
          </a:stretch>
        </p:blipFill>
        <p:spPr bwMode="auto">
          <a:xfrm>
            <a:off x="3567112" y="1981200"/>
            <a:ext cx="5562600" cy="316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z="3200" b="1" dirty="0"/>
              <a:t>22.8	Translation and Protein Synthesis</a:t>
            </a:r>
            <a:br>
              <a:rPr lang="en-US" altLang="en-US" dirty="0">
                <a:latin typeface="Calibri" pitchFamily="34" charset="0"/>
              </a:rPr>
            </a:br>
            <a:r>
              <a:rPr lang="en-US" altLang="en-US" sz="2800" b="1" dirty="0"/>
              <a:t>[2] Elongation</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21CD90FD-F013-4A51-A11C-8B8FCF6819AB}"/>
              </a:ext>
            </a:extLst>
          </p:cNvPr>
          <p:cNvSpPr>
            <a:spLocks noGrp="1"/>
          </p:cNvSpPr>
          <p:nvPr>
            <p:ph idx="1"/>
          </p:nvPr>
        </p:nvSpPr>
        <p:spPr>
          <a:xfrm>
            <a:off x="990600" y="1364671"/>
            <a:ext cx="7543800" cy="1207080"/>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Elongation</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proceeds as the next </a:t>
            </a:r>
            <a:r>
              <a:rPr lang="en-US" altLang="en-US" sz="2400" b="1" kern="1200" dirty="0" err="1">
                <a:solidFill>
                  <a:prstClr val="black"/>
                </a:solidFill>
                <a:latin typeface="Arial" charset="0"/>
                <a:cs typeface="+mn-cs"/>
              </a:rPr>
              <a:t>tRNA</a:t>
            </a:r>
            <a:r>
              <a:rPr lang="en-US" altLang="en-US" sz="2400" b="1" kern="1200" dirty="0">
                <a:solidFill>
                  <a:prstClr val="black"/>
                </a:solidFill>
                <a:latin typeface="Arial" charset="0"/>
                <a:cs typeface="+mn-cs"/>
              </a:rPr>
              <a:t> molecule delivers the next amino acid, and a peptide bond forms between the two amino acids.</a:t>
            </a:r>
          </a:p>
        </p:txBody>
      </p:sp>
      <p:pic>
        <p:nvPicPr>
          <p:cNvPr id="43013" name="Picture 6" descr="The protein is synthesized during elongation process of the translation. One by one a tRNA with its designated amino acid binds to a site on the ribosome adjacent to the first tRNA. A peptide bond forms and a tRNA is released. The ribosome shifts to the next codon and the process contin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667000"/>
            <a:ext cx="4419600" cy="416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z="3200" b="1" dirty="0"/>
              <a:t>22.8	Translation and Protein Synthesis</a:t>
            </a:r>
            <a:br>
              <a:rPr lang="en-US" altLang="en-US" dirty="0">
                <a:latin typeface="Calibri" pitchFamily="34" charset="0"/>
              </a:rPr>
            </a:br>
            <a:r>
              <a:rPr lang="en-US" altLang="en-US" sz="2800" b="1" dirty="0"/>
              <a:t>[3] Termination</a:t>
            </a:r>
            <a:endParaRPr lang="en-US" altLang="en-US" dirty="0">
              <a:latin typeface="Calibri" pitchFamily="34" charset="0"/>
            </a:endParaRPr>
          </a:p>
        </p:txBody>
      </p:sp>
      <p:sp>
        <p:nvSpPr>
          <p:cNvPr id="6" name="Content Placeholder 2">
            <a:extLst>
              <a:ext uri="{FF2B5EF4-FFF2-40B4-BE49-F238E27FC236}">
                <a16:creationId xmlns:a16="http://schemas.microsoft.com/office/drawing/2014/main" id="{DC88434D-8637-4F88-8D5A-1A76AF232BE1}"/>
              </a:ext>
            </a:extLst>
          </p:cNvPr>
          <p:cNvSpPr>
            <a:spLocks noGrp="1"/>
          </p:cNvSpPr>
          <p:nvPr>
            <p:ph idx="1"/>
          </p:nvPr>
        </p:nvSpPr>
        <p:spPr>
          <a:xfrm>
            <a:off x="997525" y="1371600"/>
            <a:ext cx="7481455" cy="1112837"/>
          </a:xfrm>
        </p:spPr>
        <p:txBody>
          <a:bodyPr/>
          <a:lstStyle/>
          <a:p>
            <a:pPr marL="0" lvl="0" indent="0" defTabSz="457200" eaLnBrk="1" hangingPunct="1">
              <a:spcBef>
                <a:spcPct val="0"/>
              </a:spcBef>
              <a:buClr>
                <a:prstClr val="black"/>
              </a:buClr>
              <a:buNone/>
            </a:pPr>
            <a:r>
              <a:rPr lang="en-US" altLang="en-US" sz="2400" b="1" kern="1200" dirty="0">
                <a:solidFill>
                  <a:prstClr val="black"/>
                </a:solidFill>
                <a:latin typeface="Arial" charset="0"/>
                <a:cs typeface="+mn-cs"/>
              </a:rPr>
              <a:t>Translation continues until a stop codon (UAA, UAG, or UGA) is reached</a:t>
            </a:r>
            <a:r>
              <a:rPr lang="en-US" altLang="en-US" sz="2400" b="1" kern="1200" dirty="0">
                <a:solidFill>
                  <a:srgbClr val="000000"/>
                </a:solidFill>
                <a:latin typeface="Arial" charset="0"/>
                <a:cs typeface="+mn-cs"/>
              </a:rPr>
              <a:t>, which is called </a:t>
            </a:r>
            <a:r>
              <a:rPr lang="en-US" altLang="en-US" sz="2400" b="1" kern="1200" dirty="0">
                <a:solidFill>
                  <a:srgbClr val="3366FF"/>
                </a:solidFill>
                <a:latin typeface="Arial" charset="0"/>
                <a:cs typeface="+mn-cs"/>
              </a:rPr>
              <a:t>termination</a:t>
            </a:r>
            <a:r>
              <a:rPr lang="en-US" altLang="en-US" sz="2400" b="1" kern="1200" dirty="0">
                <a:solidFill>
                  <a:srgbClr val="000000"/>
                </a:solidFill>
                <a:latin typeface="Arial" charset="0"/>
                <a:cs typeface="+mn-cs"/>
              </a:rPr>
              <a:t>; the completed protein is released.</a:t>
            </a:r>
            <a:endParaRPr lang="en-US" altLang="en-US" sz="2400" b="1" kern="1200" dirty="0">
              <a:solidFill>
                <a:prstClr val="black"/>
              </a:solidFill>
              <a:latin typeface="Arial" charset="0"/>
              <a:cs typeface="+mn-cs"/>
            </a:endParaRPr>
          </a:p>
        </p:txBody>
      </p:sp>
      <p:pic>
        <p:nvPicPr>
          <p:cNvPr id="44037" name="Picture 6" descr="Termination occurs when a stop codon is reached. The synthesis is complete and the protein is released from the comple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81275"/>
            <a:ext cx="44958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81091"/>
            <a:ext cx="8229600" cy="533219"/>
          </a:xfrm>
        </p:spPr>
        <p:txBody>
          <a:bodyPr/>
          <a:lstStyle/>
          <a:p>
            <a:pPr eaLnBrk="1" hangingPunct="1"/>
            <a:r>
              <a:rPr lang="en-US" altLang="en-US" sz="3200" b="1" dirty="0"/>
              <a:t>22.8	Translation and Protein Synthesis</a:t>
            </a:r>
            <a:endParaRPr lang="en-US" altLang="en-US" dirty="0">
              <a:latin typeface="Calibri" pitchFamily="34" charset="0"/>
            </a:endParaRPr>
          </a:p>
        </p:txBody>
      </p:sp>
      <p:pic>
        <p:nvPicPr>
          <p:cNvPr id="45060" name="Picture 5" descr="This figure compares the sequence of DNA, mRNA, tRNA, and a polypept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97075"/>
            <a:ext cx="74676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54430"/>
            <a:ext cx="8229600" cy="586541"/>
          </a:xfrm>
        </p:spPr>
        <p:txBody>
          <a:bodyPr/>
          <a:lstStyle/>
          <a:p>
            <a:pPr eaLnBrk="1" hangingPunct="1"/>
            <a:r>
              <a:rPr lang="en-US" altLang="en-US" sz="3200" b="1" dirty="0"/>
              <a:t>22.9	Mutations and Genetic Disease (1)</a:t>
            </a:r>
            <a:endParaRPr lang="en-US" altLang="en-US" dirty="0">
              <a:latin typeface="Calibri" pitchFamily="34" charset="0"/>
            </a:endParaRPr>
          </a:p>
        </p:txBody>
      </p:sp>
      <p:sp>
        <p:nvSpPr>
          <p:cNvPr id="2" name="Content Placeholder 1">
            <a:extLst>
              <a:ext uri="{FF2B5EF4-FFF2-40B4-BE49-F238E27FC236}">
                <a16:creationId xmlns:a16="http://schemas.microsoft.com/office/drawing/2014/main" id="{796BA3DC-5143-4023-A805-2FEDE6C8DFCB}"/>
              </a:ext>
            </a:extLst>
          </p:cNvPr>
          <p:cNvSpPr>
            <a:spLocks noGrp="1"/>
          </p:cNvSpPr>
          <p:nvPr>
            <p:ph sz="quarter" idx="13"/>
          </p:nvPr>
        </p:nvSpPr>
        <p:spPr>
          <a:xfrm>
            <a:off x="1018310" y="1364670"/>
            <a:ext cx="7529945" cy="2971800"/>
          </a:xfrm>
        </p:spPr>
        <p:txBody>
          <a:bodyPr/>
          <a:lstStyle/>
          <a:p>
            <a:pPr marL="0" lvl="0" indent="0" defTabSz="457200" eaLnBrk="1" hangingPunct="1">
              <a:spcBef>
                <a:spcPct val="0"/>
              </a:spcBef>
              <a:spcAft>
                <a:spcPts val="1400"/>
              </a:spcAft>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mutation</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a change in the nucleotide sequence in a molecule of DNA.</a:t>
            </a:r>
          </a:p>
          <a:p>
            <a:pPr marL="0" lvl="0" indent="0" defTabSz="457200" eaLnBrk="1" hangingPunct="1">
              <a:spcBef>
                <a:spcPct val="0"/>
              </a:spcBef>
              <a:spcAft>
                <a:spcPts val="2700"/>
              </a:spcAft>
              <a:buNone/>
            </a:pPr>
            <a:r>
              <a:rPr lang="en-US" altLang="en-US" sz="2400" b="1" kern="1200" dirty="0">
                <a:solidFill>
                  <a:prstClr val="black"/>
                </a:solidFill>
                <a:latin typeface="Arial" charset="0"/>
                <a:cs typeface="+mn-cs"/>
              </a:rPr>
              <a:t>Some mutations are random, while others are caused by </a:t>
            </a:r>
            <a:r>
              <a:rPr lang="en-US" altLang="en-US" sz="2400" b="1" kern="1200" dirty="0">
                <a:solidFill>
                  <a:srgbClr val="3366FF"/>
                </a:solidFill>
                <a:latin typeface="Arial" charset="0"/>
                <a:cs typeface="+mn-cs"/>
              </a:rPr>
              <a:t>mutagens</a:t>
            </a:r>
            <a:r>
              <a:rPr lang="en-US" altLang="en-US" sz="2400" b="1" kern="1200" dirty="0">
                <a:solidFill>
                  <a:prstClr val="black"/>
                </a:solidFill>
                <a:latin typeface="Arial" charset="0"/>
                <a:cs typeface="+mn-cs"/>
              </a:rPr>
              <a:t>.</a:t>
            </a:r>
          </a:p>
          <a:p>
            <a:pPr marL="0" lvl="0" indent="0" defTabSz="457200" eaLnBrk="1" hangingPunct="1">
              <a:spcBef>
                <a:spcPct val="0"/>
              </a:spcBef>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point mutation </a:t>
            </a:r>
            <a:r>
              <a:rPr lang="en-US" altLang="en-US" sz="2400" b="1" kern="1200" dirty="0">
                <a:solidFill>
                  <a:prstClr val="black"/>
                </a:solidFill>
                <a:latin typeface="Arial" charset="0"/>
                <a:cs typeface="+mn-cs"/>
              </a:rPr>
              <a:t>is the substitution of one nucleotide for another.</a:t>
            </a:r>
          </a:p>
        </p:txBody>
      </p:sp>
      <p:pic>
        <p:nvPicPr>
          <p:cNvPr id="46087" name="Picture 9" descr="This figure illustrates a point mutation: in the given example, G is replaced by 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43400"/>
            <a:ext cx="7543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54430"/>
            <a:ext cx="8229600" cy="586541"/>
          </a:xfrm>
        </p:spPr>
        <p:txBody>
          <a:bodyPr/>
          <a:lstStyle/>
          <a:p>
            <a:pPr eaLnBrk="1" hangingPunct="1"/>
            <a:r>
              <a:rPr lang="en-US" altLang="en-US" sz="3200" b="1" dirty="0"/>
              <a:t>22.9	Mutations and Genetic Disease (2)</a:t>
            </a:r>
            <a:endParaRPr lang="en-US" altLang="en-US" dirty="0">
              <a:latin typeface="Calibri" pitchFamily="34" charset="0"/>
            </a:endParaRPr>
          </a:p>
        </p:txBody>
      </p:sp>
      <p:sp>
        <p:nvSpPr>
          <p:cNvPr id="11" name="Content Placeholder 10">
            <a:extLst>
              <a:ext uri="{FF2B5EF4-FFF2-40B4-BE49-F238E27FC236}">
                <a16:creationId xmlns:a16="http://schemas.microsoft.com/office/drawing/2014/main" id="{DAC8DD3F-203B-4450-8384-651A623A4C8C}"/>
              </a:ext>
            </a:extLst>
          </p:cNvPr>
          <p:cNvSpPr>
            <a:spLocks noGrp="1"/>
          </p:cNvSpPr>
          <p:nvPr>
            <p:ph sz="quarter" idx="14"/>
          </p:nvPr>
        </p:nvSpPr>
        <p:spPr>
          <a:xfrm>
            <a:off x="990600" y="1219200"/>
            <a:ext cx="7086600" cy="775765"/>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deletion mutation </a:t>
            </a:r>
            <a:r>
              <a:rPr lang="en-US" altLang="en-US" sz="2400" b="1" kern="1200" dirty="0">
                <a:solidFill>
                  <a:prstClr val="black"/>
                </a:solidFill>
                <a:latin typeface="Arial" charset="0"/>
                <a:cs typeface="+mn-cs"/>
              </a:rPr>
              <a:t>occurs when one or more nucleotides is/are lost from a DNA molecule.</a:t>
            </a:r>
          </a:p>
        </p:txBody>
      </p:sp>
      <p:pic>
        <p:nvPicPr>
          <p:cNvPr id="47109" name="Picture 10" descr="This figure illustrates a deletion mutation: in the given example, one of the nucleotide with guanine as a base is lost from a DNA molec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52650"/>
            <a:ext cx="52578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5">
            <a:extLst>
              <a:ext uri="{FF2B5EF4-FFF2-40B4-BE49-F238E27FC236}">
                <a16:creationId xmlns:a16="http://schemas.microsoft.com/office/drawing/2014/main" id="{88BFAECF-B608-4077-84DF-004F9B3623A1}"/>
              </a:ext>
            </a:extLst>
          </p:cNvPr>
          <p:cNvSpPr>
            <a:spLocks noGrp="1"/>
          </p:cNvSpPr>
          <p:nvPr>
            <p:ph sz="quarter" idx="18"/>
          </p:nvPr>
        </p:nvSpPr>
        <p:spPr>
          <a:xfrm>
            <a:off x="990600" y="3963448"/>
            <a:ext cx="7239000" cy="780685"/>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An </a:t>
            </a:r>
            <a:r>
              <a:rPr lang="en-US" altLang="en-US" sz="2400" b="1" kern="1200" dirty="0">
                <a:solidFill>
                  <a:srgbClr val="3366FF"/>
                </a:solidFill>
                <a:latin typeface="Arial" charset="0"/>
                <a:cs typeface="+mn-cs"/>
              </a:rPr>
              <a:t>insertion mutation </a:t>
            </a:r>
            <a:r>
              <a:rPr lang="en-US" altLang="en-US" sz="2400" b="1" kern="1200" dirty="0">
                <a:solidFill>
                  <a:prstClr val="black"/>
                </a:solidFill>
                <a:latin typeface="Arial" charset="0"/>
                <a:cs typeface="+mn-cs"/>
              </a:rPr>
              <a:t>occurs when one or more nucleotides is/are added to a DNA molecule.</a:t>
            </a:r>
          </a:p>
        </p:txBody>
      </p:sp>
      <p:pic>
        <p:nvPicPr>
          <p:cNvPr id="47112" name="Picture 11" descr="This figure illustrates an insertion mutation: in the given example, a nucleotide containing cytosine is added to a DNA molecu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3457" y="5029200"/>
            <a:ext cx="6196542"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381091"/>
            <a:ext cx="8229600" cy="533219"/>
          </a:xfrm>
        </p:spPr>
        <p:txBody>
          <a:bodyPr/>
          <a:lstStyle/>
          <a:p>
            <a:pPr eaLnBrk="1" hangingPunct="1"/>
            <a:r>
              <a:rPr lang="en-US" altLang="en-US" sz="3200" b="1" dirty="0"/>
              <a:t>22.9	Mutations and Genetic Disease (3)</a:t>
            </a:r>
            <a:endParaRPr lang="en-US" altLang="en-US" dirty="0">
              <a:latin typeface="Calibri" pitchFamily="34" charset="0"/>
            </a:endParaRPr>
          </a:p>
        </p:txBody>
      </p:sp>
      <p:sp>
        <p:nvSpPr>
          <p:cNvPr id="12" name="Content Placeholder 15">
            <a:extLst>
              <a:ext uri="{FF2B5EF4-FFF2-40B4-BE49-F238E27FC236}">
                <a16:creationId xmlns:a16="http://schemas.microsoft.com/office/drawing/2014/main" id="{FAF4F833-9816-42DA-AD30-B6501C93ADB4}"/>
              </a:ext>
            </a:extLst>
          </p:cNvPr>
          <p:cNvSpPr>
            <a:spLocks noGrp="1"/>
          </p:cNvSpPr>
          <p:nvPr>
            <p:ph sz="quarter" idx="18"/>
          </p:nvPr>
        </p:nvSpPr>
        <p:spPr>
          <a:xfrm>
            <a:off x="1066800" y="1371600"/>
            <a:ext cx="7010400" cy="1184853"/>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silent mutation </a:t>
            </a:r>
            <a:r>
              <a:rPr lang="en-US" altLang="en-US" sz="2400" b="1" kern="1200" dirty="0">
                <a:solidFill>
                  <a:prstClr val="black"/>
                </a:solidFill>
                <a:latin typeface="Arial" charset="0"/>
                <a:cs typeface="+mn-cs"/>
              </a:rPr>
              <a:t>has a negligible effect to the organism, because the resulting amino acid is identical.</a:t>
            </a:r>
          </a:p>
        </p:txBody>
      </p:sp>
      <p:pic>
        <p:nvPicPr>
          <p:cNvPr id="48134" name="Picture 8" descr="The sequence CTT in DNA is transcribed to the codon GAA in mRNA and this triplet codes for the amino acid glutamic acid.  If a point mutation replaces CTT by CTC in DNA, CTC is transcribed to the codon GAG in mRNA which is also the code of glutamic acid. This is an example of silent mu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43225"/>
            <a:ext cx="76200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10">
            <a:extLst>
              <a:ext uri="{FF2B5EF4-FFF2-40B4-BE49-F238E27FC236}">
                <a16:creationId xmlns:a16="http://schemas.microsoft.com/office/drawing/2014/main" id="{BA78784D-C7AF-47D4-975A-7EE9B5310415}"/>
              </a:ext>
            </a:extLst>
          </p:cNvPr>
          <p:cNvSpPr>
            <a:spLocks noGrp="1"/>
          </p:cNvSpPr>
          <p:nvPr>
            <p:ph sz="quarter" idx="14"/>
          </p:nvPr>
        </p:nvSpPr>
        <p:spPr>
          <a:xfrm>
            <a:off x="2479965" y="5181605"/>
            <a:ext cx="4191000" cy="381000"/>
          </a:xfrm>
        </p:spPr>
        <p:txBody>
          <a:bodyPr/>
          <a:lstStyle/>
          <a:p>
            <a:pPr marL="0" lvl="0" indent="0" defTabSz="457200" eaLnBrk="1" hangingPunct="1">
              <a:spcBef>
                <a:spcPct val="0"/>
              </a:spcBef>
              <a:buNone/>
            </a:pPr>
            <a:r>
              <a:rPr lang="en-US" altLang="en-US" sz="2400" b="1" kern="1200" dirty="0">
                <a:solidFill>
                  <a:srgbClr val="3366FF"/>
                </a:solidFill>
                <a:latin typeface="Arial" charset="0"/>
                <a:cs typeface="+mn-cs"/>
              </a:rPr>
              <a:t>The mutation has no effect.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54430"/>
            <a:ext cx="8229600" cy="586541"/>
          </a:xfrm>
        </p:spPr>
        <p:txBody>
          <a:bodyPr/>
          <a:lstStyle/>
          <a:p>
            <a:pPr eaLnBrk="1" hangingPunct="1"/>
            <a:r>
              <a:rPr lang="en-US" altLang="en-US" sz="3200" b="1" dirty="0"/>
              <a:t>22.9	Mutations and Genetic Disease (4)</a:t>
            </a:r>
            <a:endParaRPr lang="en-US" altLang="en-US" dirty="0">
              <a:latin typeface="Calibri" pitchFamily="34" charset="0"/>
            </a:endParaRPr>
          </a:p>
        </p:txBody>
      </p:sp>
      <p:sp>
        <p:nvSpPr>
          <p:cNvPr id="11" name="Content Placeholder 10">
            <a:extLst>
              <a:ext uri="{FF2B5EF4-FFF2-40B4-BE49-F238E27FC236}">
                <a16:creationId xmlns:a16="http://schemas.microsoft.com/office/drawing/2014/main" id="{7B7BFCF6-9CD3-45EA-9976-4B56CCFB3A19}"/>
              </a:ext>
            </a:extLst>
          </p:cNvPr>
          <p:cNvSpPr>
            <a:spLocks noGrp="1"/>
          </p:cNvSpPr>
          <p:nvPr>
            <p:ph sz="quarter" idx="14"/>
          </p:nvPr>
        </p:nvSpPr>
        <p:spPr>
          <a:xfrm>
            <a:off x="1066800" y="1364670"/>
            <a:ext cx="6553200" cy="120708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 mutation that produces a protein with </a:t>
            </a:r>
            <a:r>
              <a:rPr lang="en-US" altLang="en-US" sz="2400" b="1" kern="1200" dirty="0">
                <a:solidFill>
                  <a:srgbClr val="3366FF"/>
                </a:solidFill>
                <a:latin typeface="Arial" charset="0"/>
                <a:cs typeface="+mn-cs"/>
              </a:rPr>
              <a:t>one different amino acid </a:t>
            </a:r>
            <a:r>
              <a:rPr lang="en-US" altLang="en-US" sz="2400" b="1" kern="1200" dirty="0">
                <a:solidFill>
                  <a:prstClr val="black"/>
                </a:solidFill>
                <a:latin typeface="Arial" charset="0"/>
                <a:cs typeface="+mn-cs"/>
              </a:rPr>
              <a:t>usually has a small to moderate effect on the protein overall.</a:t>
            </a:r>
          </a:p>
        </p:txBody>
      </p:sp>
      <p:pic>
        <p:nvPicPr>
          <p:cNvPr id="49158" name="Picture 8" descr="The sequence CTT in DNA is transcribed to the codon GAA in mRNA, and this triplet codes for the amino acid glutamic acid. A point mutation replaces CTT by CAT in DNA. CAT is transcribed to the codon GUA in mRNA, and GUA codes for the amino acid va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84513"/>
            <a:ext cx="81534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8">
            <a:extLst>
              <a:ext uri="{FF2B5EF4-FFF2-40B4-BE49-F238E27FC236}">
                <a16:creationId xmlns:a16="http://schemas.microsoft.com/office/drawing/2014/main" id="{7EA14223-D9B7-4665-AC54-F099ABE1C7A8}"/>
              </a:ext>
            </a:extLst>
          </p:cNvPr>
          <p:cNvSpPr>
            <a:spLocks noGrp="1"/>
          </p:cNvSpPr>
          <p:nvPr>
            <p:ph sz="quarter" idx="13"/>
          </p:nvPr>
        </p:nvSpPr>
        <p:spPr>
          <a:xfrm>
            <a:off x="1061399" y="5181600"/>
            <a:ext cx="7640573" cy="129540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Some proteins, such as hemoglobin, substitution of just one amino acid (valine for glutamic acid) can result in the </a:t>
            </a:r>
            <a:r>
              <a:rPr lang="en-US" altLang="en-US" sz="2400" b="1" kern="1200" dirty="0">
                <a:solidFill>
                  <a:srgbClr val="3366FF"/>
                </a:solidFill>
                <a:latin typeface="Arial" charset="0"/>
                <a:cs typeface="+mn-cs"/>
              </a:rPr>
              <a:t>fatal</a:t>
            </a:r>
            <a:r>
              <a:rPr lang="en-US" altLang="en-US" sz="2400" b="1" kern="1200" dirty="0">
                <a:solidFill>
                  <a:prstClr val="black"/>
                </a:solidFill>
                <a:latin typeface="Arial" charset="0"/>
                <a:cs typeface="+mn-cs"/>
              </a:rPr>
              <a:t> disease sickle cell anemia.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54430"/>
            <a:ext cx="8229600" cy="586541"/>
          </a:xfrm>
        </p:spPr>
        <p:txBody>
          <a:bodyPr/>
          <a:lstStyle/>
          <a:p>
            <a:pPr eaLnBrk="1" hangingPunct="1"/>
            <a:r>
              <a:rPr lang="en-US" altLang="en-US" sz="3200" b="1" dirty="0"/>
              <a:t>22.9	Mutations and Genetic Disease (5)</a:t>
            </a:r>
            <a:endParaRPr lang="en-US" altLang="en-US" dirty="0">
              <a:latin typeface="Calibri" pitchFamily="34" charset="0"/>
            </a:endParaRPr>
          </a:p>
        </p:txBody>
      </p:sp>
      <p:sp>
        <p:nvSpPr>
          <p:cNvPr id="7" name="Content Placeholder 8">
            <a:extLst>
              <a:ext uri="{FF2B5EF4-FFF2-40B4-BE49-F238E27FC236}">
                <a16:creationId xmlns:a16="http://schemas.microsoft.com/office/drawing/2014/main" id="{8A290824-2BDA-44F6-BF04-B2C668F29FC9}"/>
              </a:ext>
            </a:extLst>
          </p:cNvPr>
          <p:cNvSpPr>
            <a:spLocks noGrp="1"/>
          </p:cNvSpPr>
          <p:nvPr>
            <p:ph sz="quarter" idx="13"/>
          </p:nvPr>
        </p:nvSpPr>
        <p:spPr>
          <a:xfrm>
            <a:off x="1066799" y="1371600"/>
            <a:ext cx="7485063" cy="167640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If a mutation causes a big change, like producing a </a:t>
            </a:r>
            <a:r>
              <a:rPr lang="en-US" altLang="en-US" sz="2400" b="1" kern="1200" dirty="0">
                <a:solidFill>
                  <a:srgbClr val="3366FF"/>
                </a:solidFill>
                <a:latin typeface="Arial" charset="0"/>
                <a:cs typeface="+mn-cs"/>
              </a:rPr>
              <a:t>stop codon</a:t>
            </a:r>
            <a:r>
              <a:rPr lang="en-US" altLang="en-US" sz="2400" b="1" kern="1200" dirty="0">
                <a:solidFill>
                  <a:prstClr val="black"/>
                </a:solidFill>
                <a:latin typeface="Arial" charset="0"/>
                <a:cs typeface="+mn-cs"/>
              </a:rPr>
              <a:t>, the remainder of the protein will not be synthesized, which can have </a:t>
            </a:r>
            <a:r>
              <a:rPr lang="en-US" altLang="en-US" sz="2400" b="1" kern="1200" dirty="0">
                <a:solidFill>
                  <a:srgbClr val="3366FF"/>
                </a:solidFill>
                <a:latin typeface="Arial" charset="0"/>
                <a:cs typeface="+mn-cs"/>
              </a:rPr>
              <a:t>catastrophic results</a:t>
            </a:r>
            <a:r>
              <a:rPr lang="en-US" altLang="en-US" sz="2400" b="1" kern="1200" dirty="0">
                <a:solidFill>
                  <a:prstClr val="black"/>
                </a:solidFill>
                <a:latin typeface="Arial" charset="0"/>
                <a:cs typeface="+mn-cs"/>
              </a:rPr>
              <a:t>.</a:t>
            </a:r>
          </a:p>
        </p:txBody>
      </p:sp>
      <p:pic>
        <p:nvPicPr>
          <p:cNvPr id="50181" name="Picture 7" descr="The sequence CTT in DNA is transcribed to the codon GAA in mRNA, and this triplet codes for the amino acid glutamic acid. A point mutation replaces CTT by ATT in DNA. ATT is transcribed to the codon UAA in mRNA, and UAA is a stop co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246438"/>
            <a:ext cx="778986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6916" y="347962"/>
            <a:ext cx="8229600" cy="581602"/>
          </a:xfrm>
        </p:spPr>
        <p:txBody>
          <a:bodyPr/>
          <a:lstStyle/>
          <a:p>
            <a:pPr eaLnBrk="1" hangingPunct="1"/>
            <a:r>
              <a:rPr lang="en-US" altLang="en-US" sz="3200" b="1" dirty="0"/>
              <a:t>22.1	Nucleosides and Nucleotides (4)</a:t>
            </a:r>
            <a:endParaRPr lang="en-US" altLang="en-US" dirty="0">
              <a:latin typeface="Calibri" pitchFamily="34" charset="0"/>
            </a:endParaRPr>
          </a:p>
        </p:txBody>
      </p:sp>
      <p:sp>
        <p:nvSpPr>
          <p:cNvPr id="8" name="Content Placeholder 8">
            <a:extLst>
              <a:ext uri="{FF2B5EF4-FFF2-40B4-BE49-F238E27FC236}">
                <a16:creationId xmlns:a16="http://schemas.microsoft.com/office/drawing/2014/main" id="{AC6C5CE7-4694-4AC7-AF24-C2BA9189480F}"/>
              </a:ext>
            </a:extLst>
          </p:cNvPr>
          <p:cNvSpPr>
            <a:spLocks noGrp="1"/>
          </p:cNvSpPr>
          <p:nvPr>
            <p:ph sz="quarter" idx="13"/>
          </p:nvPr>
        </p:nvSpPr>
        <p:spPr>
          <a:xfrm>
            <a:off x="3211080" y="810495"/>
            <a:ext cx="2744407" cy="533400"/>
          </a:xfrm>
        </p:spPr>
        <p:txBody>
          <a:bodyPr/>
          <a:lstStyle/>
          <a:p>
            <a:pPr marL="457200" lvl="0" indent="-457200" algn="ctr">
              <a:buFont typeface="+mj-lt"/>
              <a:buAutoNum type="alphaUcPeriod"/>
            </a:pPr>
            <a:r>
              <a:rPr lang="en-US" altLang="en-US" sz="2800" b="1" dirty="0">
                <a:solidFill>
                  <a:srgbClr val="000000"/>
                </a:solidFill>
              </a:rPr>
              <a:t>Nucleosides</a:t>
            </a:r>
            <a:endParaRPr lang="en-US" dirty="0"/>
          </a:p>
        </p:txBody>
      </p:sp>
      <p:sp>
        <p:nvSpPr>
          <p:cNvPr id="7" name="Content Placeholder 2">
            <a:extLst>
              <a:ext uri="{FF2B5EF4-FFF2-40B4-BE49-F238E27FC236}">
                <a16:creationId xmlns:a16="http://schemas.microsoft.com/office/drawing/2014/main" id="{DBD9BD8E-BCB3-41FA-A140-F6AA9960D082}"/>
              </a:ext>
            </a:extLst>
          </p:cNvPr>
          <p:cNvSpPr>
            <a:spLocks noGrp="1"/>
          </p:cNvSpPr>
          <p:nvPr>
            <p:ph idx="1"/>
          </p:nvPr>
        </p:nvSpPr>
        <p:spPr>
          <a:xfrm>
            <a:off x="1066800" y="1503216"/>
            <a:ext cx="7322127" cy="1816253"/>
          </a:xfrm>
        </p:spPr>
        <p:txBody>
          <a:bodyPr/>
          <a:lstStyle/>
          <a:p>
            <a:pPr marL="0" lvl="0" indent="0" defTabSz="457200" eaLnBrk="1" hangingPunct="1">
              <a:spcBef>
                <a:spcPct val="0"/>
              </a:spcBef>
              <a:spcAft>
                <a:spcPts val="2200"/>
              </a:spcAft>
              <a:buNone/>
            </a:pPr>
            <a:r>
              <a:rPr lang="en-US" altLang="en-US" sz="2400" b="1" kern="1200" dirty="0">
                <a:solidFill>
                  <a:prstClr val="black"/>
                </a:solidFill>
                <a:latin typeface="Arial" charset="0"/>
                <a:cs typeface="+mn-cs"/>
              </a:rPr>
              <a:t>In</a:t>
            </a:r>
            <a:r>
              <a:rPr lang="en-US" altLang="en-US" sz="2400" b="1" kern="1200" dirty="0">
                <a:solidFill>
                  <a:srgbClr val="3333FF"/>
                </a:solidFill>
                <a:latin typeface="Arial" charset="0"/>
                <a:cs typeface="+mn-cs"/>
              </a:rPr>
              <a:t> </a:t>
            </a:r>
            <a:r>
              <a:rPr lang="en-US" altLang="en-US" sz="2400" b="1" kern="1200" dirty="0">
                <a:solidFill>
                  <a:srgbClr val="3366FF"/>
                </a:solidFill>
                <a:latin typeface="Arial" charset="0"/>
                <a:cs typeface="+mn-cs"/>
              </a:rPr>
              <a:t>RNA</a:t>
            </a:r>
            <a:r>
              <a:rPr lang="en-US" altLang="en-US" sz="2400" b="1" kern="1200" dirty="0">
                <a:solidFill>
                  <a:srgbClr val="3333FF"/>
                </a:solidFill>
                <a:latin typeface="Arial" charset="0"/>
                <a:cs typeface="+mn-cs"/>
              </a:rPr>
              <a:t> </a:t>
            </a:r>
            <a:r>
              <a:rPr lang="en-US" altLang="en-US" sz="2400" b="1" kern="1200" dirty="0">
                <a:solidFill>
                  <a:srgbClr val="000000"/>
                </a:solidFill>
                <a:latin typeface="Arial" charset="0"/>
                <a:cs typeface="+mn-cs"/>
              </a:rPr>
              <a:t>the monosaccharide is the </a:t>
            </a:r>
            <a:r>
              <a:rPr lang="en-US" altLang="en-US" sz="2400" b="1" kern="1200" dirty="0" err="1">
                <a:solidFill>
                  <a:srgbClr val="000000"/>
                </a:solidFill>
                <a:latin typeface="Arial" charset="0"/>
                <a:cs typeface="+mn-cs"/>
              </a:rPr>
              <a:t>aldopentose</a:t>
            </a:r>
            <a:r>
              <a:rPr lang="en-US" altLang="en-US" sz="2400" b="1" kern="1200" dirty="0">
                <a:solidFill>
                  <a:srgbClr val="3333FF"/>
                </a:solidFill>
                <a:latin typeface="Arial" charset="0"/>
                <a:cs typeface="+mn-cs"/>
              </a:rPr>
              <a:t> </a:t>
            </a:r>
            <a:r>
              <a:rPr lang="en-US" altLang="en-US" sz="2000" b="1" kern="1200" dirty="0">
                <a:solidFill>
                  <a:srgbClr val="3366FF"/>
                </a:solidFill>
                <a:latin typeface="Arial" charset="0"/>
                <a:cs typeface="+mn-cs"/>
              </a:rPr>
              <a:t>D</a:t>
            </a:r>
            <a:r>
              <a:rPr lang="en-US" altLang="en-US" sz="2400" b="1" kern="1200" dirty="0">
                <a:solidFill>
                  <a:srgbClr val="3366FF"/>
                </a:solidFill>
                <a:latin typeface="Arial" charset="0"/>
                <a:cs typeface="+mn-cs"/>
              </a:rPr>
              <a:t>-ribose</a:t>
            </a:r>
            <a:r>
              <a:rPr lang="en-US" altLang="en-US" sz="2400" b="1" kern="1200" dirty="0">
                <a:solidFill>
                  <a:srgbClr val="000000"/>
                </a:solidFill>
                <a:latin typeface="Arial" charset="0"/>
                <a:cs typeface="+mn-cs"/>
              </a:rPr>
              <a:t>.</a:t>
            </a:r>
          </a:p>
          <a:p>
            <a:pPr marL="0" lvl="0" indent="0" defTabSz="457200" eaLnBrk="1" hangingPunct="1">
              <a:spcBef>
                <a:spcPct val="0"/>
              </a:spcBef>
              <a:buNone/>
            </a:pPr>
            <a:r>
              <a:rPr lang="en-US" altLang="en-US" sz="2400" b="1" kern="1200" dirty="0">
                <a:solidFill>
                  <a:prstClr val="black"/>
                </a:solidFill>
                <a:latin typeface="Arial" charset="0"/>
                <a:cs typeface="+mn-cs"/>
              </a:rPr>
              <a:t>In </a:t>
            </a:r>
            <a:r>
              <a:rPr lang="en-US" altLang="en-US" sz="2400" b="1" kern="1200" dirty="0">
                <a:solidFill>
                  <a:srgbClr val="3366FF"/>
                </a:solidFill>
                <a:latin typeface="Arial" charset="0"/>
                <a:cs typeface="+mn-cs"/>
              </a:rPr>
              <a:t>DNA</a:t>
            </a:r>
            <a:r>
              <a:rPr lang="en-US" altLang="en-US" sz="2400" b="1" kern="1200" dirty="0">
                <a:solidFill>
                  <a:prstClr val="black"/>
                </a:solidFill>
                <a:latin typeface="Arial" charset="0"/>
                <a:cs typeface="+mn-cs"/>
              </a:rPr>
              <a:t>, the monosaccharide is the </a:t>
            </a:r>
            <a:r>
              <a:rPr lang="en-US" altLang="en-US" sz="2400" b="1" kern="1200" dirty="0" err="1">
                <a:solidFill>
                  <a:prstClr val="black"/>
                </a:solidFill>
                <a:latin typeface="Arial" charset="0"/>
                <a:cs typeface="+mn-cs"/>
              </a:rPr>
              <a:t>aldopentose</a:t>
            </a:r>
            <a:r>
              <a:rPr lang="en-US" altLang="en-US" sz="2400" b="1" kern="1200" dirty="0">
                <a:solidFill>
                  <a:srgbClr val="3366FF"/>
                </a:solidFill>
                <a:latin typeface="Arial" charset="0"/>
                <a:cs typeface="+mn-cs"/>
              </a:rPr>
              <a:t> </a:t>
            </a:r>
            <a:r>
              <a:rPr lang="en-US" altLang="en-US" sz="2000" b="1" kern="1200" dirty="0">
                <a:solidFill>
                  <a:srgbClr val="3366FF"/>
                </a:solidFill>
                <a:latin typeface="Arial" charset="0"/>
                <a:cs typeface="+mn-cs"/>
              </a:rPr>
              <a:t>D</a:t>
            </a:r>
            <a:r>
              <a:rPr lang="en-US" altLang="en-US" sz="2400" b="1" kern="1200" dirty="0">
                <a:solidFill>
                  <a:srgbClr val="3366FF"/>
                </a:solidFill>
                <a:latin typeface="Arial" charset="0"/>
                <a:cs typeface="+mn-cs"/>
              </a:rPr>
              <a:t>-2-deoxyribose</a:t>
            </a:r>
            <a:r>
              <a:rPr lang="en-US" altLang="en-US" sz="2400" b="1" kern="1200" dirty="0">
                <a:solidFill>
                  <a:prstClr val="black"/>
                </a:solidFill>
                <a:latin typeface="Arial" charset="0"/>
                <a:cs typeface="+mn-cs"/>
              </a:rPr>
              <a:t>.</a:t>
            </a:r>
            <a:endParaRPr lang="en-US" altLang="en-US" sz="2400" b="1" kern="1200" dirty="0">
              <a:solidFill>
                <a:srgbClr val="000000"/>
              </a:solidFill>
              <a:latin typeface="Arial" charset="0"/>
              <a:cs typeface="+mn-cs"/>
            </a:endParaRPr>
          </a:p>
        </p:txBody>
      </p:sp>
      <p:pic>
        <p:nvPicPr>
          <p:cNvPr id="6150" name="Picture 9" descr="Structures of D-ribose and D-2-deoxyribose. Both are aldopentoses; 2-deoxyribose lacks a hydroxyl group at 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238" y="3733800"/>
            <a:ext cx="6303962"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354430"/>
            <a:ext cx="8229600" cy="586541"/>
          </a:xfrm>
        </p:spPr>
        <p:txBody>
          <a:bodyPr/>
          <a:lstStyle/>
          <a:p>
            <a:pPr eaLnBrk="1" hangingPunct="1"/>
            <a:r>
              <a:rPr lang="en-US" altLang="en-US" sz="3200" b="1" dirty="0"/>
              <a:t>22.9	Mutations and Genetic Disease (6)</a:t>
            </a:r>
            <a:endParaRPr lang="en-US" altLang="en-US" dirty="0">
              <a:latin typeface="Calibri" pitchFamily="34" charset="0"/>
            </a:endParaRPr>
          </a:p>
        </p:txBody>
      </p:sp>
      <p:sp>
        <p:nvSpPr>
          <p:cNvPr id="12" name="Content Placeholder 15">
            <a:extLst>
              <a:ext uri="{FF2B5EF4-FFF2-40B4-BE49-F238E27FC236}">
                <a16:creationId xmlns:a16="http://schemas.microsoft.com/office/drawing/2014/main" id="{708A3940-7BE7-41DF-AD3E-B01433A2C00B}"/>
              </a:ext>
            </a:extLst>
          </p:cNvPr>
          <p:cNvSpPr>
            <a:spLocks noGrp="1"/>
          </p:cNvSpPr>
          <p:nvPr>
            <p:ph sz="quarter" idx="18"/>
          </p:nvPr>
        </p:nvSpPr>
        <p:spPr>
          <a:xfrm>
            <a:off x="762000" y="1208973"/>
            <a:ext cx="7696200" cy="1153227"/>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When a mutation causes a protein deficiency or defective protein synthesis and this mutation is passed through generations, it is a </a:t>
            </a:r>
            <a:r>
              <a:rPr lang="en-US" altLang="en-US" sz="2400" b="1" kern="1200" dirty="0">
                <a:solidFill>
                  <a:srgbClr val="3366FF"/>
                </a:solidFill>
                <a:latin typeface="Arial" charset="0"/>
                <a:cs typeface="+mn-cs"/>
              </a:rPr>
              <a:t>genetic disease</a:t>
            </a:r>
            <a:r>
              <a:rPr lang="en-US" altLang="en-US" sz="2400" b="1" kern="1200" dirty="0">
                <a:solidFill>
                  <a:prstClr val="black"/>
                </a:solidFill>
                <a:latin typeface="Arial" charset="0"/>
                <a:cs typeface="+mn-cs"/>
              </a:rPr>
              <a:t>.</a:t>
            </a:r>
          </a:p>
        </p:txBody>
      </p:sp>
      <p:sp>
        <p:nvSpPr>
          <p:cNvPr id="23" name="Text Placeholder 12">
            <a:extLst>
              <a:ext uri="{FF2B5EF4-FFF2-40B4-BE49-F238E27FC236}">
                <a16:creationId xmlns:a16="http://schemas.microsoft.com/office/drawing/2014/main" id="{3FF0B5F6-418E-4AA9-BF66-C3F06A958174}"/>
              </a:ext>
            </a:extLst>
          </p:cNvPr>
          <p:cNvSpPr>
            <a:spLocks noGrp="1"/>
          </p:cNvSpPr>
          <p:nvPr>
            <p:ph type="body" sz="quarter" idx="17"/>
          </p:nvPr>
        </p:nvSpPr>
        <p:spPr>
          <a:xfrm>
            <a:off x="1600199" y="3074788"/>
            <a:ext cx="2590800" cy="276624"/>
          </a:xfrm>
        </p:spPr>
        <p:txBody>
          <a:bodyPr/>
          <a:lstStyle/>
          <a:p>
            <a:pPr marL="0" lvl="0" indent="0">
              <a:buNone/>
            </a:pPr>
            <a:r>
              <a:rPr lang="en-US" sz="1400" b="1" dirty="0">
                <a:latin typeface="Arial" panose="020B0604020202020204" pitchFamily="34" charset="0"/>
                <a:cs typeface="Arial" panose="020B0604020202020204" pitchFamily="34" charset="0"/>
              </a:rPr>
              <a:t>Table 22.5 Genetic Diseases</a:t>
            </a:r>
          </a:p>
        </p:txBody>
      </p:sp>
      <p:graphicFrame>
        <p:nvGraphicFramePr>
          <p:cNvPr id="13" name="Table Placeholder 12">
            <a:extLst>
              <a:ext uri="{FF2B5EF4-FFF2-40B4-BE49-F238E27FC236}">
                <a16:creationId xmlns:a16="http://schemas.microsoft.com/office/drawing/2014/main" id="{7AFE15EE-9FBD-4C71-A33D-53D516E1D4A5}"/>
              </a:ext>
            </a:extLst>
          </p:cNvPr>
          <p:cNvGraphicFramePr>
            <a:graphicFrameLocks noGrp="1"/>
          </p:cNvGraphicFramePr>
          <p:nvPr>
            <p:ph type="tbl" sz="quarter" idx="15"/>
            <p:extLst>
              <p:ext uri="{D42A27DB-BD31-4B8C-83A1-F6EECF244321}">
                <p14:modId xmlns:p14="http://schemas.microsoft.com/office/powerpoint/2010/main" val="1148379091"/>
              </p:ext>
            </p:extLst>
          </p:nvPr>
        </p:nvGraphicFramePr>
        <p:xfrm>
          <a:off x="1657349" y="3359037"/>
          <a:ext cx="6858001" cy="2573265"/>
        </p:xfrm>
        <a:graphic>
          <a:graphicData uri="http://schemas.openxmlformats.org/drawingml/2006/table">
            <a:tbl>
              <a:tblPr firstRow="1" bandRow="1">
                <a:tableStyleId>{5C22544A-7EE6-4342-B048-85BDC9FD1C3A}</a:tableStyleId>
              </a:tblPr>
              <a:tblGrid>
                <a:gridCol w="1698728">
                  <a:extLst>
                    <a:ext uri="{9D8B030D-6E8A-4147-A177-3AD203B41FA5}">
                      <a16:colId xmlns:a16="http://schemas.microsoft.com/office/drawing/2014/main" val="2213314633"/>
                    </a:ext>
                  </a:extLst>
                </a:gridCol>
                <a:gridCol w="5159273">
                  <a:extLst>
                    <a:ext uri="{9D8B030D-6E8A-4147-A177-3AD203B41FA5}">
                      <a16:colId xmlns:a16="http://schemas.microsoft.com/office/drawing/2014/main" val="656744430"/>
                    </a:ext>
                  </a:extLst>
                </a:gridCol>
              </a:tblGrid>
              <a:tr h="280766">
                <a:tc>
                  <a:txBody>
                    <a:bodyPr/>
                    <a:lstStyle/>
                    <a:p>
                      <a:r>
                        <a:rPr lang="en-US" sz="1200" b="1" i="0" u="none" strike="noStrike" kern="1200" baseline="0" dirty="0">
                          <a:solidFill>
                            <a:schemeClr val="tx1"/>
                          </a:solidFill>
                          <a:latin typeface="+mn-lt"/>
                          <a:ea typeface="+mn-ea"/>
                          <a:cs typeface="+mn-cs"/>
                        </a:rPr>
                        <a:t>Disease</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1" i="0" u="none" strike="noStrike" kern="1200" baseline="0" dirty="0">
                          <a:solidFill>
                            <a:schemeClr val="tx1"/>
                          </a:solidFill>
                          <a:latin typeface="+mn-lt"/>
                          <a:ea typeface="+mn-ea"/>
                          <a:cs typeface="+mn-cs"/>
                        </a:rPr>
                        <a:t>Characteristics</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5236870"/>
                  </a:ext>
                </a:extLst>
              </a:tr>
              <a:tr h="257611">
                <a:tc>
                  <a:txBody>
                    <a:bodyPr/>
                    <a:lstStyle/>
                    <a:p>
                      <a:r>
                        <a:rPr lang="en-US" sz="1200" b="0" i="0" u="none" strike="noStrike" kern="1200" baseline="0" dirty="0">
                          <a:solidFill>
                            <a:schemeClr val="tx1"/>
                          </a:solidFill>
                          <a:latin typeface="+mn-lt"/>
                          <a:ea typeface="+mn-ea"/>
                          <a:cs typeface="+mn-cs"/>
                        </a:rPr>
                        <a:t>Tay-Sachs disease</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kern="1200" baseline="0" dirty="0">
                          <a:solidFill>
                            <a:schemeClr val="tx1"/>
                          </a:solidFill>
                          <a:latin typeface="+mn-lt"/>
                          <a:ea typeface="+mn-ea"/>
                          <a:cs typeface="+mn-cs"/>
                        </a:rPr>
                        <a:t>Mental retardation; caused by a defective hexosaminidase A enzyme</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9792067"/>
                  </a:ext>
                </a:extLst>
              </a:tr>
              <a:tr h="364996">
                <a:tc>
                  <a:txBody>
                    <a:bodyPr/>
                    <a:lstStyle/>
                    <a:p>
                      <a:r>
                        <a:rPr lang="en-US" sz="1200" b="0" i="0" u="none" strike="noStrike" kern="1200" baseline="0" dirty="0">
                          <a:solidFill>
                            <a:schemeClr val="tx1"/>
                          </a:solidFill>
                          <a:latin typeface="+mn-lt"/>
                          <a:ea typeface="+mn-ea"/>
                          <a:cs typeface="+mn-cs"/>
                        </a:rPr>
                        <a:t>Sickle cell anemia</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kern="1200" baseline="0" dirty="0">
                          <a:solidFill>
                            <a:schemeClr val="tx1"/>
                          </a:solidFill>
                          <a:latin typeface="+mn-lt"/>
                          <a:ea typeface="+mn-ea"/>
                          <a:cs typeface="+mn-cs"/>
                        </a:rPr>
                        <a:t>Anemia; occlusion and inflammation of blood capillaries, caused by</a:t>
                      </a:r>
                    </a:p>
                    <a:p>
                      <a:r>
                        <a:rPr lang="en-US" sz="1200" b="0" i="0" u="none" strike="noStrike" kern="1200" baseline="0" dirty="0">
                          <a:solidFill>
                            <a:schemeClr val="tx1"/>
                          </a:solidFill>
                          <a:latin typeface="+mn-lt"/>
                          <a:ea typeface="+mn-ea"/>
                          <a:cs typeface="+mn-cs"/>
                        </a:rPr>
                        <a:t>defective hemoglobin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5680442"/>
                  </a:ext>
                </a:extLst>
              </a:tr>
              <a:tr h="463699">
                <a:tc>
                  <a:txBody>
                    <a:bodyPr/>
                    <a:lstStyle/>
                    <a:p>
                      <a:r>
                        <a:rPr lang="en-US" sz="1200" b="0" i="0" u="none" strike="noStrike" kern="1200" baseline="0" dirty="0">
                          <a:solidFill>
                            <a:schemeClr val="tx1"/>
                          </a:solidFill>
                          <a:latin typeface="+mn-lt"/>
                          <a:ea typeface="+mn-ea"/>
                          <a:cs typeface="+mn-cs"/>
                        </a:rPr>
                        <a:t>Phenylketonuria</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kern="1200" baseline="0" dirty="0">
                          <a:solidFill>
                            <a:schemeClr val="tx1"/>
                          </a:solidFill>
                          <a:latin typeface="+mn-lt"/>
                          <a:ea typeface="+mn-ea"/>
                          <a:cs typeface="+mn-cs"/>
                        </a:rPr>
                        <a:t>Mental retardation; caused by a deficiency of the enzyme phenylalanine</a:t>
                      </a:r>
                    </a:p>
                    <a:p>
                      <a:r>
                        <a:rPr lang="en-US" sz="1200" b="0" i="0" u="none" strike="noStrike" kern="1200" baseline="0" dirty="0">
                          <a:solidFill>
                            <a:schemeClr val="tx1"/>
                          </a:solidFill>
                          <a:latin typeface="+mn-lt"/>
                          <a:ea typeface="+mn-ea"/>
                          <a:cs typeface="+mn-cs"/>
                        </a:rPr>
                        <a:t>hydroxylase needed to convert the amino acid phenylalanine to tyrosine</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1595716"/>
                  </a:ext>
                </a:extLst>
              </a:tr>
              <a:tr h="364996">
                <a:tc>
                  <a:txBody>
                    <a:bodyPr/>
                    <a:lstStyle/>
                    <a:p>
                      <a:r>
                        <a:rPr lang="en-US" sz="1200" b="0" i="0" u="none" strike="noStrike" kern="1200" baseline="0" dirty="0">
                          <a:solidFill>
                            <a:schemeClr val="tx1"/>
                          </a:solidFill>
                          <a:latin typeface="+mn-lt"/>
                          <a:ea typeface="+mn-ea"/>
                          <a:cs typeface="+mn-cs"/>
                        </a:rPr>
                        <a:t>Galactosemia</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kern="1200" baseline="0" dirty="0">
                          <a:solidFill>
                            <a:schemeClr val="tx1"/>
                          </a:solidFill>
                          <a:latin typeface="+mn-lt"/>
                          <a:ea typeface="+mn-ea"/>
                          <a:cs typeface="+mn-cs"/>
                        </a:rPr>
                        <a:t>Mental retardation; caused by a deficiency of an enzyme needed for</a:t>
                      </a:r>
                    </a:p>
                    <a:p>
                      <a:r>
                        <a:rPr lang="en-US" sz="1200" b="0" i="0" u="none" strike="noStrike" kern="1200" baseline="0" dirty="0">
                          <a:solidFill>
                            <a:schemeClr val="tx1"/>
                          </a:solidFill>
                          <a:latin typeface="+mn-lt"/>
                          <a:ea typeface="+mn-ea"/>
                          <a:cs typeface="+mn-cs"/>
                        </a:rPr>
                        <a:t>galactose metabolism</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5646194"/>
                  </a:ext>
                </a:extLst>
              </a:tr>
              <a:tr h="566744">
                <a:tc>
                  <a:txBody>
                    <a:bodyPr/>
                    <a:lstStyle/>
                    <a:p>
                      <a:r>
                        <a:rPr lang="en-US" sz="1200" b="0" i="0" u="none" strike="noStrike" kern="1200" baseline="0" dirty="0">
                          <a:solidFill>
                            <a:schemeClr val="tx1"/>
                          </a:solidFill>
                          <a:latin typeface="+mn-lt"/>
                          <a:ea typeface="+mn-ea"/>
                          <a:cs typeface="+mn-cs"/>
                        </a:rPr>
                        <a:t>Huntington's disease</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i="0" u="none" strike="noStrike" kern="1200" baseline="0" dirty="0">
                          <a:solidFill>
                            <a:schemeClr val="tx1"/>
                          </a:solidFill>
                          <a:latin typeface="+mn-lt"/>
                          <a:ea typeface="+mn-ea"/>
                          <a:cs typeface="+mn-cs"/>
                        </a:rPr>
                        <a:t>Progressive physical disability; caused by a defect in the gene that</a:t>
                      </a:r>
                    </a:p>
                    <a:p>
                      <a:r>
                        <a:rPr lang="en-US" sz="1200" b="0" i="0" u="none" strike="noStrike" kern="1200" baseline="0" dirty="0">
                          <a:solidFill>
                            <a:schemeClr val="tx1"/>
                          </a:solidFill>
                          <a:latin typeface="+mn-lt"/>
                          <a:ea typeface="+mn-ea"/>
                          <a:cs typeface="+mn-cs"/>
                        </a:rPr>
                        <a:t>codes for the </a:t>
                      </a:r>
                      <a:r>
                        <a:rPr lang="en-US" sz="1200" b="0" i="0" u="none" strike="noStrike" kern="1200" baseline="0" dirty="0" err="1">
                          <a:solidFill>
                            <a:schemeClr val="tx1"/>
                          </a:solidFill>
                          <a:latin typeface="+mn-lt"/>
                          <a:ea typeface="+mn-ea"/>
                          <a:cs typeface="+mn-cs"/>
                        </a:rPr>
                        <a:t>Htt</a:t>
                      </a:r>
                      <a:r>
                        <a:rPr lang="en-US" sz="1200" b="0" i="0" u="none" strike="noStrike" kern="1200" baseline="0" dirty="0">
                          <a:solidFill>
                            <a:schemeClr val="tx1"/>
                          </a:solidFill>
                          <a:latin typeface="+mn-lt"/>
                          <a:ea typeface="+mn-ea"/>
                          <a:cs typeface="+mn-cs"/>
                        </a:rPr>
                        <a:t> protein, resulting in degeneration in the neurons in</a:t>
                      </a:r>
                    </a:p>
                    <a:p>
                      <a:r>
                        <a:rPr lang="en-US" sz="1200" b="0" i="0" u="none" strike="noStrike" kern="1200" baseline="0" dirty="0">
                          <a:solidFill>
                            <a:schemeClr val="tx1"/>
                          </a:solidFill>
                          <a:latin typeface="+mn-lt"/>
                          <a:ea typeface="+mn-ea"/>
                          <a:cs typeface="+mn-cs"/>
                        </a:rPr>
                        <a:t>certain areas of the brain.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326723"/>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761536" y="274638"/>
            <a:ext cx="5620929" cy="639762"/>
          </a:xfrm>
        </p:spPr>
        <p:txBody>
          <a:bodyPr/>
          <a:lstStyle/>
          <a:p>
            <a:pPr eaLnBrk="1" hangingPunct="1"/>
            <a:r>
              <a:rPr lang="en-US" altLang="en-US" sz="3200" b="1" dirty="0"/>
              <a:t>22.10 Recombinant DNA (1)</a:t>
            </a:r>
            <a:endParaRPr lang="en-US" altLang="en-US" dirty="0">
              <a:latin typeface="Calibri" pitchFamily="34" charset="0"/>
            </a:endParaRPr>
          </a:p>
        </p:txBody>
      </p:sp>
      <p:sp>
        <p:nvSpPr>
          <p:cNvPr id="29" name="Text Placeholder 11">
            <a:extLst>
              <a:ext uri="{FF2B5EF4-FFF2-40B4-BE49-F238E27FC236}">
                <a16:creationId xmlns:a16="http://schemas.microsoft.com/office/drawing/2014/main" id="{C6280133-3B8F-4AE7-9B82-C887E0A366A0}"/>
              </a:ext>
            </a:extLst>
          </p:cNvPr>
          <p:cNvSpPr>
            <a:spLocks noGrp="1"/>
          </p:cNvSpPr>
          <p:nvPr>
            <p:ph type="body" sz="quarter" idx="19"/>
          </p:nvPr>
        </p:nvSpPr>
        <p:spPr>
          <a:xfrm>
            <a:off x="2677635" y="817090"/>
            <a:ext cx="3782139" cy="499091"/>
          </a:xfrm>
        </p:spPr>
        <p:txBody>
          <a:bodyPr/>
          <a:lstStyle/>
          <a:p>
            <a:pPr marL="457200" lvl="0" indent="-457200" algn="ctr">
              <a:buFont typeface="+mj-lt"/>
              <a:buAutoNum type="alphaUcPeriod"/>
            </a:pPr>
            <a:r>
              <a:rPr lang="en-US" altLang="en-US" sz="2800" b="1" dirty="0">
                <a:solidFill>
                  <a:srgbClr val="000000"/>
                </a:solidFill>
              </a:rPr>
              <a:t>General Principles</a:t>
            </a:r>
            <a:endParaRPr lang="en-US" dirty="0"/>
          </a:p>
        </p:txBody>
      </p:sp>
      <p:sp>
        <p:nvSpPr>
          <p:cNvPr id="10" name="Content Placeholder 8">
            <a:extLst>
              <a:ext uri="{FF2B5EF4-FFF2-40B4-BE49-F238E27FC236}">
                <a16:creationId xmlns:a16="http://schemas.microsoft.com/office/drawing/2014/main" id="{0EA55E00-77D5-43DA-8B6F-AE6757787F81}"/>
              </a:ext>
            </a:extLst>
          </p:cNvPr>
          <p:cNvSpPr>
            <a:spLocks noGrp="1"/>
          </p:cNvSpPr>
          <p:nvPr>
            <p:ph sz="quarter" idx="13"/>
          </p:nvPr>
        </p:nvSpPr>
        <p:spPr>
          <a:xfrm>
            <a:off x="762000" y="1507149"/>
            <a:ext cx="7651750" cy="1693252"/>
          </a:xfrm>
        </p:spPr>
        <p:txBody>
          <a:bodyPr/>
          <a:lstStyle/>
          <a:p>
            <a:pPr marL="0" lvl="0" indent="0" defTabSz="457200" eaLnBrk="1" hangingPunct="1">
              <a:spcBef>
                <a:spcPct val="0"/>
              </a:spcBef>
              <a:spcAft>
                <a:spcPts val="1900"/>
              </a:spcAft>
              <a:buClr>
                <a:prstClr val="black"/>
              </a:buClr>
              <a:buNone/>
            </a:pPr>
            <a:r>
              <a:rPr lang="en-US" altLang="en-US" sz="2400" b="1" kern="1200" dirty="0">
                <a:solidFill>
                  <a:srgbClr val="3366FF"/>
                </a:solidFill>
                <a:latin typeface="Arial" charset="0"/>
                <a:cs typeface="+mn-cs"/>
              </a:rPr>
              <a:t>Recombinant DNA </a:t>
            </a:r>
            <a:r>
              <a:rPr lang="en-US" altLang="en-US" sz="2400" b="1" kern="1200" dirty="0">
                <a:solidFill>
                  <a:prstClr val="black"/>
                </a:solidFill>
                <a:latin typeface="Arial" charset="0"/>
                <a:cs typeface="+mn-cs"/>
              </a:rPr>
              <a:t>is synthetic DNA that contains segments from more than one source.</a:t>
            </a:r>
          </a:p>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Three key elements </a:t>
            </a:r>
            <a:r>
              <a:rPr lang="en-US" altLang="en-US" sz="2400" b="1" kern="1200" dirty="0">
                <a:solidFill>
                  <a:prstClr val="black"/>
                </a:solidFill>
                <a:latin typeface="Arial" charset="0"/>
                <a:cs typeface="+mn-cs"/>
              </a:rPr>
              <a:t>are needed to form recombinant DNA:</a:t>
            </a:r>
          </a:p>
        </p:txBody>
      </p:sp>
      <p:sp>
        <p:nvSpPr>
          <p:cNvPr id="14" name="Text Placeholder 12">
            <a:extLst>
              <a:ext uri="{FF2B5EF4-FFF2-40B4-BE49-F238E27FC236}">
                <a16:creationId xmlns:a16="http://schemas.microsoft.com/office/drawing/2014/main" id="{9AED6659-E674-4A8E-8E28-C9E8AD260E8C}"/>
              </a:ext>
            </a:extLst>
          </p:cNvPr>
          <p:cNvSpPr>
            <a:spLocks noGrp="1"/>
          </p:cNvSpPr>
          <p:nvPr>
            <p:ph type="body" sz="quarter" idx="17"/>
          </p:nvPr>
        </p:nvSpPr>
        <p:spPr>
          <a:xfrm>
            <a:off x="1524000" y="3457711"/>
            <a:ext cx="7162800" cy="2821353"/>
          </a:xfrm>
        </p:spPr>
        <p:txBody>
          <a:bodyPr/>
          <a:lstStyle/>
          <a:p>
            <a:pPr lvl="0" defTabSz="457200" eaLnBrk="1" hangingPunct="1">
              <a:spcBef>
                <a:spcPct val="0"/>
              </a:spcBef>
              <a:spcAft>
                <a:spcPts val="2000"/>
              </a:spcAft>
              <a:buFont typeface="Arial" panose="020B0604020202020204" pitchFamily="34" charset="0"/>
              <a:buChar char="•"/>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DNA molecule </a:t>
            </a:r>
            <a:r>
              <a:rPr lang="en-US" altLang="en-US" sz="2400" b="1" kern="1200" dirty="0">
                <a:solidFill>
                  <a:prstClr val="black"/>
                </a:solidFill>
                <a:latin typeface="Arial" charset="0"/>
                <a:cs typeface="+mn-cs"/>
              </a:rPr>
              <a:t>into which a new DNA segment will be inserted.</a:t>
            </a:r>
          </a:p>
          <a:p>
            <a:pPr lvl="0" defTabSz="457200" eaLnBrk="1" hangingPunct="1">
              <a:spcBef>
                <a:spcPct val="0"/>
              </a:spcBef>
              <a:spcAft>
                <a:spcPts val="2000"/>
              </a:spcAft>
              <a:buFont typeface="Arial" panose="020B0604020202020204" pitchFamily="34" charset="0"/>
              <a:buChar char="•"/>
            </a:pPr>
            <a:r>
              <a:rPr lang="en-US" altLang="en-US" sz="2400" b="1" kern="1200" dirty="0">
                <a:solidFill>
                  <a:prstClr val="black"/>
                </a:solidFill>
                <a:latin typeface="Arial" charset="0"/>
                <a:cs typeface="+mn-cs"/>
              </a:rPr>
              <a:t>An </a:t>
            </a:r>
            <a:r>
              <a:rPr lang="en-US" altLang="en-US" sz="2400" b="1" kern="1200" dirty="0">
                <a:solidFill>
                  <a:srgbClr val="3366FF"/>
                </a:solidFill>
                <a:latin typeface="Arial" charset="0"/>
                <a:cs typeface="+mn-cs"/>
              </a:rPr>
              <a:t>enzyme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that cleaves DNA at specific locations.</a:t>
            </a:r>
          </a:p>
          <a:p>
            <a:pPr lvl="0" defTabSz="457200" eaLnBrk="1" hangingPunct="1">
              <a:spcBef>
                <a:spcPct val="0"/>
              </a:spcBef>
              <a:spcAft>
                <a:spcPts val="2000"/>
              </a:spcAft>
              <a:buFont typeface="Arial" panose="020B0604020202020204" pitchFamily="34" charset="0"/>
              <a:buChar char="•"/>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gene from a second organism </a:t>
            </a:r>
            <a:r>
              <a:rPr lang="en-US" altLang="en-US" sz="2400" b="1" kern="1200" dirty="0">
                <a:solidFill>
                  <a:prstClr val="black"/>
                </a:solidFill>
                <a:latin typeface="Arial" charset="0"/>
                <a:cs typeface="+mn-cs"/>
              </a:rPr>
              <a:t>that will be	inserted into the original DNA molecule.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761536" y="352423"/>
            <a:ext cx="5620928" cy="484193"/>
          </a:xfrm>
        </p:spPr>
        <p:txBody>
          <a:bodyPr/>
          <a:lstStyle/>
          <a:p>
            <a:pPr eaLnBrk="1" hangingPunct="1"/>
            <a:r>
              <a:rPr lang="en-US" altLang="en-US" sz="3200" b="1" dirty="0"/>
              <a:t>22.10 Recombinant DNA (2)</a:t>
            </a:r>
            <a:endParaRPr lang="en-US" altLang="en-US" dirty="0">
              <a:latin typeface="Calibri" pitchFamily="34" charset="0"/>
            </a:endParaRPr>
          </a:p>
        </p:txBody>
      </p:sp>
      <p:sp>
        <p:nvSpPr>
          <p:cNvPr id="16" name="Text Placeholder 11">
            <a:extLst>
              <a:ext uri="{FF2B5EF4-FFF2-40B4-BE49-F238E27FC236}">
                <a16:creationId xmlns:a16="http://schemas.microsoft.com/office/drawing/2014/main" id="{66BA5821-7870-46DA-BAF8-A040FEC45A40}"/>
              </a:ext>
            </a:extLst>
          </p:cNvPr>
          <p:cNvSpPr>
            <a:spLocks noGrp="1"/>
          </p:cNvSpPr>
          <p:nvPr>
            <p:ph type="body" sz="quarter" idx="19"/>
          </p:nvPr>
        </p:nvSpPr>
        <p:spPr>
          <a:xfrm>
            <a:off x="2541651" y="818677"/>
            <a:ext cx="4053114" cy="455941"/>
          </a:xfrm>
        </p:spPr>
        <p:txBody>
          <a:bodyPr/>
          <a:lstStyle/>
          <a:p>
            <a:pPr marL="457200" lvl="0" indent="-457200" algn="ctr">
              <a:spcBef>
                <a:spcPct val="0"/>
              </a:spcBef>
              <a:buFont typeface="+mj-lt"/>
              <a:buAutoNum type="alphaUcPeriod"/>
            </a:pPr>
            <a:r>
              <a:rPr lang="en-US" altLang="en-US" sz="2800" b="1" dirty="0">
                <a:solidFill>
                  <a:srgbClr val="000000"/>
                </a:solidFill>
                <a:latin typeface="Arial" charset="0"/>
                <a:cs typeface="+mn-cs"/>
              </a:rPr>
              <a:t>General Principles</a:t>
            </a:r>
            <a:endParaRPr lang="en-US" sz="1800" dirty="0">
              <a:solidFill>
                <a:prstClr val="black"/>
              </a:solidFill>
              <a:latin typeface="Arial" charset="0"/>
              <a:cs typeface="+mn-cs"/>
            </a:endParaRPr>
          </a:p>
        </p:txBody>
      </p:sp>
      <p:sp>
        <p:nvSpPr>
          <p:cNvPr id="15" name="Content Placeholder 15">
            <a:extLst>
              <a:ext uri="{FF2B5EF4-FFF2-40B4-BE49-F238E27FC236}">
                <a16:creationId xmlns:a16="http://schemas.microsoft.com/office/drawing/2014/main" id="{5C67A96E-C662-468D-A5E8-A2717C3AF4CF}"/>
              </a:ext>
            </a:extLst>
          </p:cNvPr>
          <p:cNvSpPr>
            <a:spLocks noGrp="1"/>
          </p:cNvSpPr>
          <p:nvPr>
            <p:ph sz="quarter" idx="18"/>
          </p:nvPr>
        </p:nvSpPr>
        <p:spPr>
          <a:xfrm>
            <a:off x="4800600" y="2061532"/>
            <a:ext cx="3886199" cy="4220206"/>
          </a:xfrm>
        </p:spPr>
        <p:txBody>
          <a:bodyPr/>
          <a:lstStyle/>
          <a:p>
            <a:pPr marL="0" lvl="0" indent="0" defTabSz="457200" eaLnBrk="1" hangingPunct="1">
              <a:spcBef>
                <a:spcPct val="0"/>
              </a:spcBef>
              <a:spcAft>
                <a:spcPts val="3600"/>
              </a:spcAft>
              <a:buNone/>
            </a:pPr>
            <a:r>
              <a:rPr lang="en-US" altLang="en-US" sz="2400" b="1" kern="1200" dirty="0">
                <a:solidFill>
                  <a:prstClr val="black"/>
                </a:solidFill>
                <a:latin typeface="Arial" charset="0"/>
                <a:cs typeface="+mn-cs"/>
              </a:rPr>
              <a:t>First, bacterial plasmid DNA is cut by the </a:t>
            </a:r>
            <a:r>
              <a:rPr lang="en-US" altLang="en-US" sz="2400" b="1" kern="1200" dirty="0">
                <a:solidFill>
                  <a:srgbClr val="3366FF"/>
                </a:solidFill>
                <a:latin typeface="Arial" charset="0"/>
                <a:cs typeface="+mn-cs"/>
              </a:rPr>
              <a:t>restriction endonuclease </a:t>
            </a:r>
            <a:r>
              <a:rPr lang="en-US" altLang="en-US" sz="2400" b="1" kern="1200" dirty="0" err="1">
                <a:solidFill>
                  <a:srgbClr val="3366FF"/>
                </a:solidFill>
                <a:latin typeface="Arial" charset="0"/>
                <a:cs typeface="+mn-cs"/>
              </a:rPr>
              <a:t>EcoRI</a:t>
            </a:r>
            <a:r>
              <a:rPr lang="en-US" altLang="en-US" sz="2400" b="1" kern="1200" dirty="0">
                <a:solidFill>
                  <a:prstClr val="black"/>
                </a:solidFill>
                <a:latin typeface="Arial" charset="0"/>
                <a:cs typeface="+mn-cs"/>
              </a:rPr>
              <a:t>, which cuts in a specific place.</a:t>
            </a:r>
          </a:p>
          <a:p>
            <a:pPr marL="0" lvl="0" indent="0" defTabSz="457200" eaLnBrk="1" hangingPunct="1">
              <a:spcBef>
                <a:spcPct val="0"/>
              </a:spcBef>
              <a:buNone/>
            </a:pPr>
            <a:r>
              <a:rPr lang="en-US" altLang="en-US" sz="2400" b="1" kern="1200" dirty="0">
                <a:solidFill>
                  <a:prstClr val="black"/>
                </a:solidFill>
                <a:latin typeface="Arial" charset="0"/>
                <a:cs typeface="+mn-cs"/>
              </a:rPr>
              <a:t>This gives a double strand of linear plasmid DNA with two ends ready to bond, called </a:t>
            </a:r>
            <a:r>
              <a:rPr lang="en-US" altLang="en-US" sz="2400" b="1" kern="1200" dirty="0">
                <a:solidFill>
                  <a:srgbClr val="3366FF"/>
                </a:solidFill>
                <a:latin typeface="Arial" charset="0"/>
                <a:cs typeface="+mn-cs"/>
              </a:rPr>
              <a:t>sticky ends</a:t>
            </a:r>
            <a:r>
              <a:rPr lang="en-US" altLang="en-US" sz="2400" b="1" kern="1200" dirty="0">
                <a:solidFill>
                  <a:prstClr val="black"/>
                </a:solidFill>
                <a:latin typeface="Arial" charset="0"/>
                <a:cs typeface="+mn-cs"/>
              </a:rPr>
              <a:t>.</a:t>
            </a:r>
          </a:p>
        </p:txBody>
      </p:sp>
      <p:pic>
        <p:nvPicPr>
          <p:cNvPr id="53254" name="Picture 7" descr="This figure illustrates three key elements needed to form recombinant DNA: [1] The enzyme EcoRI recognizes the sequence GAATTC and cuts the DNA molecule between G and A on both strands. This forms linear double-stranded DNA with two ends of known sequence called sticky e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14500"/>
            <a:ext cx="42481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761536" y="316203"/>
            <a:ext cx="5620928" cy="538164"/>
          </a:xfrm>
        </p:spPr>
        <p:txBody>
          <a:bodyPr/>
          <a:lstStyle/>
          <a:p>
            <a:pPr eaLnBrk="1" hangingPunct="1"/>
            <a:r>
              <a:rPr lang="en-US" altLang="en-US" sz="3200" b="1" dirty="0"/>
              <a:t>22.10 Recombinant DNA (3)</a:t>
            </a:r>
            <a:endParaRPr lang="en-US" altLang="en-US" dirty="0">
              <a:latin typeface="Calibri" pitchFamily="34" charset="0"/>
            </a:endParaRPr>
          </a:p>
        </p:txBody>
      </p:sp>
      <p:sp>
        <p:nvSpPr>
          <p:cNvPr id="14" name="Text Placeholder 11">
            <a:extLst>
              <a:ext uri="{FF2B5EF4-FFF2-40B4-BE49-F238E27FC236}">
                <a16:creationId xmlns:a16="http://schemas.microsoft.com/office/drawing/2014/main" id="{69B1E95A-CBC5-4AA7-8AFD-6C0E62CD3D74}"/>
              </a:ext>
            </a:extLst>
          </p:cNvPr>
          <p:cNvSpPr>
            <a:spLocks noGrp="1"/>
          </p:cNvSpPr>
          <p:nvPr>
            <p:ph type="body" sz="quarter" idx="19"/>
          </p:nvPr>
        </p:nvSpPr>
        <p:spPr>
          <a:xfrm>
            <a:off x="2394858" y="812802"/>
            <a:ext cx="4343400" cy="457200"/>
          </a:xfrm>
        </p:spPr>
        <p:txBody>
          <a:bodyPr/>
          <a:lstStyle/>
          <a:p>
            <a:pPr marL="457200" lvl="0" indent="-457200" algn="ctr">
              <a:spcBef>
                <a:spcPct val="0"/>
              </a:spcBef>
              <a:buFont typeface="+mj-lt"/>
              <a:buAutoNum type="alphaUcPeriod"/>
            </a:pPr>
            <a:r>
              <a:rPr lang="en-US" altLang="en-US" sz="2800" b="1" dirty="0">
                <a:solidFill>
                  <a:srgbClr val="000000"/>
                </a:solidFill>
                <a:latin typeface="Arial" charset="0"/>
                <a:cs typeface="+mn-cs"/>
              </a:rPr>
              <a:t>General Principles</a:t>
            </a:r>
            <a:endParaRPr lang="en-US" sz="1800" dirty="0">
              <a:solidFill>
                <a:prstClr val="black"/>
              </a:solidFill>
              <a:latin typeface="Arial" charset="0"/>
              <a:cs typeface="+mn-cs"/>
            </a:endParaRPr>
          </a:p>
        </p:txBody>
      </p:sp>
      <p:sp>
        <p:nvSpPr>
          <p:cNvPr id="9" name="Content Placeholder 10">
            <a:extLst>
              <a:ext uri="{FF2B5EF4-FFF2-40B4-BE49-F238E27FC236}">
                <a16:creationId xmlns:a16="http://schemas.microsoft.com/office/drawing/2014/main" id="{E4FE9665-07D6-4C76-8447-6E5C3CD24B62}"/>
              </a:ext>
            </a:extLst>
          </p:cNvPr>
          <p:cNvSpPr>
            <a:spLocks noGrp="1"/>
          </p:cNvSpPr>
          <p:nvPr>
            <p:ph sz="quarter" idx="14"/>
          </p:nvPr>
        </p:nvSpPr>
        <p:spPr>
          <a:xfrm>
            <a:off x="689153" y="1829693"/>
            <a:ext cx="3465767" cy="3962400"/>
          </a:xfrm>
        </p:spPr>
        <p:txBody>
          <a:bodyPr/>
          <a:lstStyle/>
          <a:p>
            <a:pPr marL="0" lvl="0" indent="0" defTabSz="457200" eaLnBrk="1" hangingPunct="1">
              <a:spcBef>
                <a:spcPct val="0"/>
              </a:spcBef>
              <a:spcAft>
                <a:spcPts val="4000"/>
              </a:spcAft>
              <a:buNone/>
            </a:pPr>
            <a:r>
              <a:rPr lang="en-US" altLang="en-US" sz="2400" b="1" kern="1200" dirty="0">
                <a:solidFill>
                  <a:prstClr val="black"/>
                </a:solidFill>
                <a:latin typeface="Arial" charset="0"/>
                <a:cs typeface="+mn-cs"/>
              </a:rPr>
              <a:t>Then, a second sample of </a:t>
            </a:r>
            <a:r>
              <a:rPr lang="en-US" altLang="en-US" sz="2400" b="1" kern="1200" dirty="0">
                <a:solidFill>
                  <a:srgbClr val="3366FF"/>
                </a:solidFill>
                <a:latin typeface="Arial" charset="0"/>
                <a:cs typeface="+mn-cs"/>
              </a:rPr>
              <a:t>human DNA </a:t>
            </a:r>
            <a:r>
              <a:rPr lang="en-US" altLang="en-US" sz="2400" b="1" kern="1200" dirty="0">
                <a:solidFill>
                  <a:prstClr val="black"/>
                </a:solidFill>
                <a:latin typeface="Arial" charset="0"/>
                <a:cs typeface="+mn-cs"/>
              </a:rPr>
              <a:t>is cut with the same </a:t>
            </a:r>
            <a:r>
              <a:rPr lang="en-US" altLang="en-US" sz="2400" b="1" kern="1200" dirty="0" err="1">
                <a:solidFill>
                  <a:prstClr val="black"/>
                </a:solidFill>
                <a:latin typeface="Arial" charset="0"/>
                <a:cs typeface="+mn-cs"/>
              </a:rPr>
              <a:t>EcoRI</a:t>
            </a:r>
            <a:r>
              <a:rPr lang="en-US" altLang="en-US" sz="2400" b="1" kern="1200" dirty="0">
                <a:solidFill>
                  <a:prstClr val="black"/>
                </a:solidFill>
                <a:latin typeface="Arial" charset="0"/>
                <a:cs typeface="+mn-cs"/>
              </a:rPr>
              <a:t>.</a:t>
            </a:r>
          </a:p>
          <a:p>
            <a:pPr marL="0" lvl="0" indent="0" defTabSz="457200" eaLnBrk="1" hangingPunct="1">
              <a:spcBef>
                <a:spcPct val="0"/>
              </a:spcBef>
              <a:buNone/>
            </a:pPr>
            <a:r>
              <a:rPr lang="en-US" altLang="en-US" sz="2400" b="1" kern="1200" dirty="0">
                <a:solidFill>
                  <a:prstClr val="black"/>
                </a:solidFill>
                <a:latin typeface="Arial" charset="0"/>
                <a:cs typeface="+mn-cs"/>
              </a:rPr>
              <a:t>This forms human DNA segments with sticky ends that are </a:t>
            </a:r>
            <a:r>
              <a:rPr lang="en-US" altLang="en-US" sz="2400" b="1" kern="1200" dirty="0">
                <a:solidFill>
                  <a:srgbClr val="3366FF"/>
                </a:solidFill>
                <a:latin typeface="Arial" charset="0"/>
                <a:cs typeface="+mn-cs"/>
              </a:rPr>
              <a:t>complimentary to the plasmid DNA</a:t>
            </a:r>
            <a:r>
              <a:rPr lang="en-US" altLang="en-US" sz="2400" b="1" kern="1200" dirty="0">
                <a:solidFill>
                  <a:prstClr val="black"/>
                </a:solidFill>
                <a:latin typeface="Arial" charset="0"/>
                <a:cs typeface="+mn-cs"/>
              </a:rPr>
              <a:t>.</a:t>
            </a:r>
          </a:p>
        </p:txBody>
      </p:sp>
      <p:pic>
        <p:nvPicPr>
          <p:cNvPr id="54278" name="Picture 7" descr="[2] The same restriction endonuclease is now used to cut DNA from another source, say human DNA, a second segment of DNA is now available having the needed complementary base sequen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1638300"/>
            <a:ext cx="39433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761536" y="316203"/>
            <a:ext cx="5620928" cy="548814"/>
          </a:xfrm>
        </p:spPr>
        <p:txBody>
          <a:bodyPr/>
          <a:lstStyle/>
          <a:p>
            <a:pPr eaLnBrk="1" hangingPunct="1"/>
            <a:r>
              <a:rPr lang="en-US" altLang="en-US" sz="3200" b="1" dirty="0"/>
              <a:t>22.10 Recombinant DNA (4)</a:t>
            </a:r>
            <a:endParaRPr lang="en-US" altLang="en-US" dirty="0">
              <a:latin typeface="Calibri" pitchFamily="34" charset="0"/>
            </a:endParaRPr>
          </a:p>
        </p:txBody>
      </p:sp>
      <p:sp>
        <p:nvSpPr>
          <p:cNvPr id="15" name="Text Placeholder 11">
            <a:extLst>
              <a:ext uri="{FF2B5EF4-FFF2-40B4-BE49-F238E27FC236}">
                <a16:creationId xmlns:a16="http://schemas.microsoft.com/office/drawing/2014/main" id="{2795ABBB-8A84-4AAB-A535-25F4645E0C1B}"/>
              </a:ext>
            </a:extLst>
          </p:cNvPr>
          <p:cNvSpPr>
            <a:spLocks noGrp="1"/>
          </p:cNvSpPr>
          <p:nvPr>
            <p:ph type="body" sz="quarter" idx="19"/>
          </p:nvPr>
        </p:nvSpPr>
        <p:spPr>
          <a:xfrm>
            <a:off x="2513707" y="809597"/>
            <a:ext cx="4114800" cy="487823"/>
          </a:xfrm>
        </p:spPr>
        <p:txBody>
          <a:bodyPr/>
          <a:lstStyle/>
          <a:p>
            <a:pPr marL="457200" lvl="0" indent="-457200" algn="ctr">
              <a:spcBef>
                <a:spcPct val="0"/>
              </a:spcBef>
              <a:buFont typeface="+mj-lt"/>
              <a:buAutoNum type="alphaUcPeriod"/>
            </a:pPr>
            <a:r>
              <a:rPr lang="en-US" altLang="en-US" sz="2800" b="1" dirty="0">
                <a:solidFill>
                  <a:srgbClr val="000000"/>
                </a:solidFill>
                <a:latin typeface="Arial" charset="0"/>
                <a:cs typeface="+mn-cs"/>
              </a:rPr>
              <a:t>General Principles</a:t>
            </a:r>
            <a:endParaRPr lang="en-US" sz="1800" dirty="0">
              <a:solidFill>
                <a:prstClr val="black"/>
              </a:solidFill>
              <a:latin typeface="Arial" charset="0"/>
              <a:cs typeface="+mn-cs"/>
            </a:endParaRPr>
          </a:p>
        </p:txBody>
      </p:sp>
      <p:sp>
        <p:nvSpPr>
          <p:cNvPr id="9" name="Content Placeholder 8">
            <a:extLst>
              <a:ext uri="{FF2B5EF4-FFF2-40B4-BE49-F238E27FC236}">
                <a16:creationId xmlns:a16="http://schemas.microsoft.com/office/drawing/2014/main" id="{4A2EEE37-2C08-4A8A-BF71-176EC07F16A3}"/>
              </a:ext>
            </a:extLst>
          </p:cNvPr>
          <p:cNvSpPr>
            <a:spLocks noGrp="1"/>
          </p:cNvSpPr>
          <p:nvPr>
            <p:ph sz="quarter" idx="13"/>
          </p:nvPr>
        </p:nvSpPr>
        <p:spPr>
          <a:xfrm>
            <a:off x="990600" y="4433455"/>
            <a:ext cx="7620000" cy="1891146"/>
          </a:xfrm>
        </p:spPr>
        <p:txBody>
          <a:bodyPr/>
          <a:lstStyle/>
          <a:p>
            <a:pPr marL="0" lvl="0" indent="0" defTabSz="457200" eaLnBrk="1" hangingPunct="1">
              <a:spcBef>
                <a:spcPct val="0"/>
              </a:spcBef>
              <a:spcAft>
                <a:spcPts val="3100"/>
              </a:spcAft>
              <a:buNone/>
            </a:pPr>
            <a:r>
              <a:rPr lang="en-US" altLang="en-US" sz="2400" b="1" kern="1200" dirty="0">
                <a:solidFill>
                  <a:prstClr val="black"/>
                </a:solidFill>
                <a:latin typeface="Arial" charset="0"/>
                <a:cs typeface="+mn-cs"/>
              </a:rPr>
              <a:t>Combining the two pieces of DNA (with </a:t>
            </a:r>
            <a:r>
              <a:rPr lang="en-US" altLang="en-US" sz="2400" b="1" kern="1200" dirty="0">
                <a:solidFill>
                  <a:srgbClr val="3366FF"/>
                </a:solidFill>
                <a:latin typeface="Arial" charset="0"/>
                <a:cs typeface="+mn-cs"/>
              </a:rPr>
              <a:t>DNA ligase enzyme</a:t>
            </a:r>
            <a:r>
              <a:rPr lang="en-US" altLang="en-US" sz="2400" b="1" kern="1200" dirty="0">
                <a:solidFill>
                  <a:prstClr val="black"/>
                </a:solidFill>
                <a:latin typeface="Arial" charset="0"/>
                <a:cs typeface="+mn-cs"/>
              </a:rPr>
              <a:t>) forms DNA containing the new segment.</a:t>
            </a:r>
          </a:p>
          <a:p>
            <a:pPr marL="0" lvl="0" indent="0" defTabSz="457200" eaLnBrk="1" hangingPunct="1">
              <a:spcBef>
                <a:spcPct val="0"/>
              </a:spcBef>
              <a:buNone/>
            </a:pPr>
            <a:r>
              <a:rPr lang="en-US" altLang="en-US" sz="2400" b="1" kern="1200" dirty="0">
                <a:solidFill>
                  <a:prstClr val="black"/>
                </a:solidFill>
                <a:latin typeface="Arial" charset="0"/>
                <a:cs typeface="+mn-cs"/>
              </a:rPr>
              <a:t>This DNA chain is slightly larger because of its </a:t>
            </a:r>
            <a:r>
              <a:rPr lang="en-US" altLang="en-US" sz="2400" b="1" kern="1200" dirty="0">
                <a:solidFill>
                  <a:srgbClr val="3366FF"/>
                </a:solidFill>
                <a:latin typeface="Arial" charset="0"/>
                <a:cs typeface="+mn-cs"/>
              </a:rPr>
              <a:t>additional segment</a:t>
            </a:r>
            <a:r>
              <a:rPr lang="en-US" altLang="en-US" sz="2400" b="1" kern="1200" dirty="0">
                <a:solidFill>
                  <a:prstClr val="black"/>
                </a:solidFill>
                <a:latin typeface="Arial" charset="0"/>
                <a:cs typeface="+mn-cs"/>
              </a:rPr>
              <a:t>.</a:t>
            </a:r>
          </a:p>
        </p:txBody>
      </p:sp>
      <p:pic>
        <p:nvPicPr>
          <p:cNvPr id="55302" name="Picture 7" descr="[3] When the two segments of DNA are combined together in the presence of a DNA ligase enzyme, the DNA segment is joined to the open plasmid DNA and a recombinant DNA molecule is for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11275"/>
            <a:ext cx="30480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761536" y="316203"/>
            <a:ext cx="5620928" cy="551274"/>
          </a:xfrm>
        </p:spPr>
        <p:txBody>
          <a:bodyPr/>
          <a:lstStyle/>
          <a:p>
            <a:pPr eaLnBrk="1" hangingPunct="1"/>
            <a:r>
              <a:rPr lang="en-US" altLang="en-US" sz="3200" b="1" dirty="0"/>
              <a:t>22.10 Recombinant DNA (5)</a:t>
            </a:r>
            <a:endParaRPr lang="en-US" altLang="en-US" dirty="0">
              <a:latin typeface="Calibri" pitchFamily="34" charset="0"/>
            </a:endParaRPr>
          </a:p>
        </p:txBody>
      </p:sp>
      <p:sp>
        <p:nvSpPr>
          <p:cNvPr id="8" name="Content Placeholder 10">
            <a:extLst>
              <a:ext uri="{FF2B5EF4-FFF2-40B4-BE49-F238E27FC236}">
                <a16:creationId xmlns:a16="http://schemas.microsoft.com/office/drawing/2014/main" id="{286D14C4-922D-4688-BD64-82551AAC8E9A}"/>
              </a:ext>
            </a:extLst>
          </p:cNvPr>
          <p:cNvSpPr>
            <a:spLocks noGrp="1"/>
          </p:cNvSpPr>
          <p:nvPr>
            <p:ph sz="quarter" idx="14"/>
          </p:nvPr>
        </p:nvSpPr>
        <p:spPr>
          <a:xfrm>
            <a:off x="1759418" y="812058"/>
            <a:ext cx="5611091" cy="469488"/>
          </a:xfrm>
        </p:spPr>
        <p:txBody>
          <a:bodyPr/>
          <a:lstStyle/>
          <a:p>
            <a:pPr marL="457200" lvl="0" indent="-457200" algn="ctr">
              <a:buFont typeface="+mj-lt"/>
              <a:buAutoNum type="alphaUcPeriod" startAt="2"/>
            </a:pPr>
            <a:r>
              <a:rPr lang="en-US" altLang="en-US" sz="2800" b="1" dirty="0">
                <a:solidFill>
                  <a:srgbClr val="000000"/>
                </a:solidFill>
              </a:rPr>
              <a:t>Polymerase Chain Reaction</a:t>
            </a:r>
            <a:endParaRPr lang="en-US" dirty="0"/>
          </a:p>
        </p:txBody>
      </p:sp>
      <p:sp>
        <p:nvSpPr>
          <p:cNvPr id="7" name="Content Placeholder 8">
            <a:extLst>
              <a:ext uri="{FF2B5EF4-FFF2-40B4-BE49-F238E27FC236}">
                <a16:creationId xmlns:a16="http://schemas.microsoft.com/office/drawing/2014/main" id="{0A806F4F-F3DA-4FFD-B1B5-DBB5DC7AD54E}"/>
              </a:ext>
            </a:extLst>
          </p:cNvPr>
          <p:cNvSpPr>
            <a:spLocks noGrp="1"/>
          </p:cNvSpPr>
          <p:nvPr>
            <p:ph sz="quarter" idx="13"/>
          </p:nvPr>
        </p:nvSpPr>
        <p:spPr>
          <a:xfrm>
            <a:off x="1066800" y="1828800"/>
            <a:ext cx="7010400" cy="1524000"/>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Polymerase chain reaction </a:t>
            </a:r>
            <a:r>
              <a:rPr lang="en-US" altLang="en-US" sz="2400" b="1" kern="1200" dirty="0">
                <a:solidFill>
                  <a:prstClr val="black"/>
                </a:solidFill>
                <a:latin typeface="Arial" charset="0"/>
                <a:cs typeface="+mn-cs"/>
              </a:rPr>
              <a:t>(PCR) amplifies a specific portion of a DNA molecule, producing millions of exact copies.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761536" y="316203"/>
            <a:ext cx="5620928" cy="544512"/>
          </a:xfrm>
        </p:spPr>
        <p:txBody>
          <a:bodyPr/>
          <a:lstStyle/>
          <a:p>
            <a:pPr eaLnBrk="1" hangingPunct="1"/>
            <a:r>
              <a:rPr lang="en-US" altLang="en-US" sz="3200" b="1" dirty="0"/>
              <a:t>22.10 Recombinant DNA (6)</a:t>
            </a:r>
            <a:endParaRPr lang="en-US" altLang="en-US" sz="4000" dirty="0">
              <a:latin typeface="Calibri" pitchFamily="34" charset="0"/>
            </a:endParaRPr>
          </a:p>
        </p:txBody>
      </p:sp>
      <p:sp>
        <p:nvSpPr>
          <p:cNvPr id="15" name="Text Placeholder 11">
            <a:extLst>
              <a:ext uri="{FF2B5EF4-FFF2-40B4-BE49-F238E27FC236}">
                <a16:creationId xmlns:a16="http://schemas.microsoft.com/office/drawing/2014/main" id="{9C490141-9A2C-48D4-8984-BBFF1664603B}"/>
              </a:ext>
            </a:extLst>
          </p:cNvPr>
          <p:cNvSpPr>
            <a:spLocks noGrp="1"/>
          </p:cNvSpPr>
          <p:nvPr>
            <p:ph type="body" sz="quarter" idx="19"/>
          </p:nvPr>
        </p:nvSpPr>
        <p:spPr>
          <a:xfrm>
            <a:off x="1896420" y="819150"/>
            <a:ext cx="5351160" cy="517525"/>
          </a:xfrm>
        </p:spPr>
        <p:txBody>
          <a:bodyPr/>
          <a:lstStyle/>
          <a:p>
            <a:pPr marL="457200" lvl="0" indent="-457200" algn="ctr">
              <a:buFont typeface="+mj-lt"/>
              <a:buAutoNum type="alphaUcPeriod" startAt="2"/>
            </a:pPr>
            <a:r>
              <a:rPr lang="en-US" altLang="en-US" sz="2800" b="1" dirty="0">
                <a:solidFill>
                  <a:srgbClr val="000000"/>
                </a:solidFill>
              </a:rPr>
              <a:t>Polymerase Chain Reaction</a:t>
            </a:r>
            <a:endParaRPr lang="en-US" dirty="0">
              <a:solidFill>
                <a:prstClr val="black"/>
              </a:solidFill>
            </a:endParaRPr>
          </a:p>
        </p:txBody>
      </p:sp>
      <p:sp>
        <p:nvSpPr>
          <p:cNvPr id="16" name="Text Placeholder 16">
            <a:extLst>
              <a:ext uri="{FF2B5EF4-FFF2-40B4-BE49-F238E27FC236}">
                <a16:creationId xmlns:a16="http://schemas.microsoft.com/office/drawing/2014/main" id="{BA5E3EC6-59AF-4711-8F42-9B5E0291F88B}"/>
              </a:ext>
            </a:extLst>
          </p:cNvPr>
          <p:cNvSpPr>
            <a:spLocks noGrp="1"/>
          </p:cNvSpPr>
          <p:nvPr>
            <p:ph type="body" sz="quarter" idx="20"/>
          </p:nvPr>
        </p:nvSpPr>
        <p:spPr>
          <a:xfrm>
            <a:off x="762000" y="1510145"/>
            <a:ext cx="7566024" cy="460375"/>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Four elements </a:t>
            </a:r>
            <a:r>
              <a:rPr lang="en-US" altLang="en-US" sz="2400" b="1" kern="1200" dirty="0">
                <a:solidFill>
                  <a:prstClr val="black"/>
                </a:solidFill>
                <a:latin typeface="Arial" charset="0"/>
                <a:cs typeface="+mn-cs"/>
              </a:rPr>
              <a:t>are needed to amplify DNA by PCR:</a:t>
            </a:r>
          </a:p>
        </p:txBody>
      </p:sp>
      <p:sp>
        <p:nvSpPr>
          <p:cNvPr id="14" name="Content Placeholder 15">
            <a:extLst>
              <a:ext uri="{FF2B5EF4-FFF2-40B4-BE49-F238E27FC236}">
                <a16:creationId xmlns:a16="http://schemas.microsoft.com/office/drawing/2014/main" id="{12F3001F-74C4-4061-98AB-3A85279BF7F2}"/>
              </a:ext>
            </a:extLst>
          </p:cNvPr>
          <p:cNvSpPr>
            <a:spLocks noGrp="1"/>
          </p:cNvSpPr>
          <p:nvPr>
            <p:ph sz="quarter" idx="18"/>
          </p:nvPr>
        </p:nvSpPr>
        <p:spPr>
          <a:xfrm>
            <a:off x="1080654" y="2171701"/>
            <a:ext cx="7247370" cy="3924300"/>
          </a:xfrm>
        </p:spPr>
        <p:txBody>
          <a:bodyPr/>
          <a:lstStyle/>
          <a:p>
            <a:pPr lvl="0" defTabSz="457200" eaLnBrk="1" hangingPunct="1">
              <a:spcBef>
                <a:spcPct val="0"/>
              </a:spcBef>
              <a:spcAft>
                <a:spcPts val="2300"/>
              </a:spcAft>
              <a:buFont typeface="Arial" panose="020B0604020202020204" pitchFamily="34" charset="0"/>
              <a:buChar char="•"/>
            </a:pPr>
            <a:r>
              <a:rPr lang="en-US" altLang="en-US" sz="2400" b="1" kern="1200" dirty="0">
                <a:solidFill>
                  <a:prstClr val="black"/>
                </a:solidFill>
                <a:latin typeface="Arial" charset="0"/>
                <a:cs typeface="+mn-cs"/>
              </a:rPr>
              <a:t>The </a:t>
            </a:r>
            <a:r>
              <a:rPr lang="en-US" altLang="en-US" sz="2400" b="1" kern="1200" dirty="0">
                <a:solidFill>
                  <a:srgbClr val="3366FF"/>
                </a:solidFill>
                <a:latin typeface="Arial" charset="0"/>
                <a:cs typeface="+mn-cs"/>
              </a:rPr>
              <a:t>segment of DNA </a:t>
            </a:r>
            <a:r>
              <a:rPr lang="en-US" altLang="en-US" sz="2400" b="1" kern="1200" dirty="0">
                <a:solidFill>
                  <a:prstClr val="black"/>
                </a:solidFill>
                <a:latin typeface="Arial" charset="0"/>
                <a:cs typeface="+mn-cs"/>
              </a:rPr>
              <a:t>that must be copied.</a:t>
            </a:r>
          </a:p>
          <a:p>
            <a:pPr lvl="0" defTabSz="457200" eaLnBrk="1" hangingPunct="1">
              <a:spcBef>
                <a:spcPct val="0"/>
              </a:spcBef>
              <a:spcAft>
                <a:spcPts val="2300"/>
              </a:spcAft>
              <a:buFont typeface="Arial" panose="020B0604020202020204" pitchFamily="34" charset="0"/>
              <a:buChar char="•"/>
            </a:pPr>
            <a:r>
              <a:rPr lang="en-US" altLang="en-US" sz="2400" b="1" kern="1200" dirty="0">
                <a:solidFill>
                  <a:prstClr val="black"/>
                </a:solidFill>
                <a:latin typeface="Arial" charset="0"/>
                <a:cs typeface="+mn-cs"/>
              </a:rPr>
              <a:t>Two </a:t>
            </a:r>
            <a:r>
              <a:rPr lang="en-US" altLang="en-US" sz="2400" b="1" kern="1200" dirty="0">
                <a:solidFill>
                  <a:srgbClr val="3366FF"/>
                </a:solidFill>
                <a:latin typeface="Arial" charset="0"/>
                <a:cs typeface="+mn-cs"/>
              </a:rPr>
              <a:t>primers</a:t>
            </a:r>
            <a:r>
              <a:rPr lang="en-US" altLang="en-US" sz="2400" b="1" kern="1200" dirty="0">
                <a:solidFill>
                  <a:prstClr val="black"/>
                </a:solidFill>
                <a:latin typeface="Arial" charset="0"/>
                <a:cs typeface="+mn-cs"/>
              </a:rPr>
              <a:t>—short polynucleotides that are complementary to the two ends of the segment to be amplified.</a:t>
            </a:r>
          </a:p>
          <a:p>
            <a:pPr lvl="0" defTabSz="457200" eaLnBrk="1" hangingPunct="1">
              <a:spcBef>
                <a:spcPct val="0"/>
              </a:spcBef>
              <a:spcAft>
                <a:spcPts val="2300"/>
              </a:spcAft>
              <a:buFont typeface="Arial" panose="020B0604020202020204" pitchFamily="34" charset="0"/>
              <a:buChar char="•"/>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DNA polymerase enzyme </a:t>
            </a:r>
            <a:r>
              <a:rPr lang="en-US" altLang="en-US" sz="2400" b="1" kern="1200" dirty="0">
                <a:solidFill>
                  <a:prstClr val="black"/>
                </a:solidFill>
                <a:latin typeface="Arial" charset="0"/>
                <a:cs typeface="+mn-cs"/>
              </a:rPr>
              <a:t>to catalyze the synthesis of a complementary strand.</a:t>
            </a:r>
          </a:p>
          <a:p>
            <a:pPr lvl="0" defTabSz="457200" eaLnBrk="1" hangingPunct="1">
              <a:spcBef>
                <a:spcPct val="0"/>
              </a:spcBef>
              <a:spcAft>
                <a:spcPts val="2300"/>
              </a:spcAft>
              <a:buClr>
                <a:prstClr val="black"/>
              </a:buClr>
              <a:buFont typeface="Arial" panose="020B0604020202020204" pitchFamily="34" charset="0"/>
              <a:buChar char="•"/>
            </a:pPr>
            <a:r>
              <a:rPr lang="en-US" altLang="en-US" sz="2400" b="1" kern="1200" dirty="0">
                <a:solidFill>
                  <a:srgbClr val="3366FF"/>
                </a:solidFill>
                <a:latin typeface="Arial" charset="0"/>
                <a:cs typeface="+mn-cs"/>
              </a:rPr>
              <a:t>Nucleoside triphosphates</a:t>
            </a:r>
            <a:r>
              <a:rPr lang="en-US" altLang="en-US" sz="2400" b="1" kern="1200" dirty="0">
                <a:solidFill>
                  <a:prstClr val="black"/>
                </a:solidFill>
                <a:latin typeface="Arial" charset="0"/>
                <a:cs typeface="+mn-cs"/>
              </a:rPr>
              <a:t>—the source of the A, T, C, and G needed to make the new DNA.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760637" y="354183"/>
            <a:ext cx="5620929" cy="484745"/>
          </a:xfrm>
        </p:spPr>
        <p:txBody>
          <a:bodyPr/>
          <a:lstStyle/>
          <a:p>
            <a:pPr eaLnBrk="1" hangingPunct="1"/>
            <a:r>
              <a:rPr lang="en-US" altLang="en-US" sz="3200" b="1" dirty="0"/>
              <a:t>22.10 Recombinant DNA (7)</a:t>
            </a:r>
            <a:endParaRPr lang="en-US" altLang="en-US" dirty="0">
              <a:latin typeface="Calibri" pitchFamily="34" charset="0"/>
            </a:endParaRPr>
          </a:p>
        </p:txBody>
      </p:sp>
      <p:sp>
        <p:nvSpPr>
          <p:cNvPr id="18" name="Text Placeholder 17">
            <a:extLst>
              <a:ext uri="{FF2B5EF4-FFF2-40B4-BE49-F238E27FC236}">
                <a16:creationId xmlns:a16="http://schemas.microsoft.com/office/drawing/2014/main" id="{23199972-6423-48AB-A231-37AD58C97C31}"/>
              </a:ext>
            </a:extLst>
          </p:cNvPr>
          <p:cNvSpPr>
            <a:spLocks noGrp="1"/>
          </p:cNvSpPr>
          <p:nvPr>
            <p:ph type="body" sz="quarter" idx="19"/>
          </p:nvPr>
        </p:nvSpPr>
        <p:spPr>
          <a:xfrm>
            <a:off x="988343" y="1148195"/>
            <a:ext cx="7139604" cy="819150"/>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HOW TO Use the Polymerase Chain Reaction to </a:t>
            </a:r>
          </a:p>
          <a:p>
            <a:pPr marL="0" lvl="0" indent="0" algn="ctr" defTabSz="457200" eaLnBrk="1" hangingPunct="1">
              <a:spcBef>
                <a:spcPct val="0"/>
              </a:spcBef>
              <a:buNone/>
              <a:defRPr/>
            </a:pPr>
            <a:r>
              <a:rPr lang="en-US" sz="2400" b="1" kern="1200" dirty="0">
                <a:solidFill>
                  <a:prstClr val="white"/>
                </a:solidFill>
                <a:ea typeface="+mn-ea"/>
                <a:cs typeface="+mn-cs"/>
              </a:rPr>
              <a:t>Amplify a Sample of DNA</a:t>
            </a:r>
          </a:p>
        </p:txBody>
      </p:sp>
      <p:sp>
        <p:nvSpPr>
          <p:cNvPr id="15" name="Text Placeholder 14">
            <a:extLst>
              <a:ext uri="{FF2B5EF4-FFF2-40B4-BE49-F238E27FC236}">
                <a16:creationId xmlns:a16="http://schemas.microsoft.com/office/drawing/2014/main" id="{ADD760D8-9528-4F19-B16F-F55AB40F058F}"/>
              </a:ext>
            </a:extLst>
          </p:cNvPr>
          <p:cNvSpPr>
            <a:spLocks noGrp="1"/>
          </p:cNvSpPr>
          <p:nvPr>
            <p:ph type="body" sz="quarter" idx="16"/>
          </p:nvPr>
        </p:nvSpPr>
        <p:spPr>
          <a:xfrm>
            <a:off x="954734" y="2386445"/>
            <a:ext cx="1405232" cy="458002"/>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Step [1]</a:t>
            </a:r>
          </a:p>
        </p:txBody>
      </p:sp>
      <p:sp>
        <p:nvSpPr>
          <p:cNvPr id="13" name="Content Placeholder 12">
            <a:extLst>
              <a:ext uri="{FF2B5EF4-FFF2-40B4-BE49-F238E27FC236}">
                <a16:creationId xmlns:a16="http://schemas.microsoft.com/office/drawing/2014/main" id="{A4649847-89FB-44B4-801C-E2A225FEE15E}"/>
              </a:ext>
            </a:extLst>
          </p:cNvPr>
          <p:cNvSpPr>
            <a:spLocks noGrp="1"/>
          </p:cNvSpPr>
          <p:nvPr>
            <p:ph sz="quarter" idx="14"/>
          </p:nvPr>
        </p:nvSpPr>
        <p:spPr>
          <a:xfrm>
            <a:off x="2590800" y="2209800"/>
            <a:ext cx="6019800" cy="83820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Heat the DNA segment to unwind the </a:t>
            </a:r>
          </a:p>
          <a:p>
            <a:pPr marL="0" lvl="0" indent="0" defTabSz="457200" eaLnBrk="1" hangingPunct="1">
              <a:spcBef>
                <a:spcPct val="0"/>
              </a:spcBef>
              <a:buNone/>
            </a:pPr>
            <a:r>
              <a:rPr lang="en-US" altLang="en-US" sz="2400" b="1" kern="1200" dirty="0">
                <a:solidFill>
                  <a:prstClr val="black"/>
                </a:solidFill>
                <a:latin typeface="Arial" charset="0"/>
                <a:cs typeface="+mn-cs"/>
              </a:rPr>
              <a:t>double helix to form single strands.</a:t>
            </a:r>
          </a:p>
        </p:txBody>
      </p:sp>
      <p:pic>
        <p:nvPicPr>
          <p:cNvPr id="58375" name="Picture 9" descr="First step of PCR amplification: DNA sement is heated to unwind the double helix to form single str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63" y="3429000"/>
            <a:ext cx="7107237"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762431" y="341872"/>
            <a:ext cx="5620928" cy="484745"/>
          </a:xfrm>
        </p:spPr>
        <p:txBody>
          <a:bodyPr/>
          <a:lstStyle/>
          <a:p>
            <a:pPr eaLnBrk="1" hangingPunct="1"/>
            <a:r>
              <a:rPr lang="en-US" altLang="en-US" sz="3200" b="1" dirty="0"/>
              <a:t>22.10 Recombinant DNA (8)</a:t>
            </a:r>
            <a:endParaRPr lang="en-US" altLang="en-US" dirty="0">
              <a:latin typeface="Calibri" pitchFamily="34" charset="0"/>
            </a:endParaRPr>
          </a:p>
        </p:txBody>
      </p:sp>
      <p:sp>
        <p:nvSpPr>
          <p:cNvPr id="10" name="Text Placeholder 9">
            <a:extLst>
              <a:ext uri="{FF2B5EF4-FFF2-40B4-BE49-F238E27FC236}">
                <a16:creationId xmlns:a16="http://schemas.microsoft.com/office/drawing/2014/main" id="{2435DC3E-43EC-4ADE-97C4-4E84887DC359}"/>
              </a:ext>
            </a:extLst>
          </p:cNvPr>
          <p:cNvSpPr>
            <a:spLocks noGrp="1"/>
          </p:cNvSpPr>
          <p:nvPr>
            <p:ph type="body" sz="quarter" idx="20"/>
          </p:nvPr>
        </p:nvSpPr>
        <p:spPr>
          <a:xfrm>
            <a:off x="978739" y="1149350"/>
            <a:ext cx="7148652" cy="838200"/>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HOW TO Use the Polymerase Chain Reaction to </a:t>
            </a:r>
          </a:p>
          <a:p>
            <a:pPr marL="0" lvl="0" indent="0" algn="ctr" defTabSz="457200" eaLnBrk="1" hangingPunct="1">
              <a:spcBef>
                <a:spcPct val="0"/>
              </a:spcBef>
              <a:buNone/>
              <a:defRPr/>
            </a:pPr>
            <a:r>
              <a:rPr lang="en-US" sz="2400" b="1" kern="1200" dirty="0">
                <a:solidFill>
                  <a:prstClr val="white"/>
                </a:solidFill>
                <a:ea typeface="+mn-ea"/>
                <a:cs typeface="+mn-cs"/>
              </a:rPr>
              <a:t>Amplify a Sample of DNA</a:t>
            </a:r>
          </a:p>
        </p:txBody>
      </p:sp>
      <p:sp>
        <p:nvSpPr>
          <p:cNvPr id="9" name="Text Placeholder 8">
            <a:extLst>
              <a:ext uri="{FF2B5EF4-FFF2-40B4-BE49-F238E27FC236}">
                <a16:creationId xmlns:a16="http://schemas.microsoft.com/office/drawing/2014/main" id="{62276900-D859-4F9D-8074-BCBF71BC753A}"/>
              </a:ext>
            </a:extLst>
          </p:cNvPr>
          <p:cNvSpPr>
            <a:spLocks noGrp="1"/>
          </p:cNvSpPr>
          <p:nvPr>
            <p:ph type="body" sz="quarter" idx="19"/>
          </p:nvPr>
        </p:nvSpPr>
        <p:spPr>
          <a:xfrm>
            <a:off x="1001632" y="2398280"/>
            <a:ext cx="1311436" cy="492125"/>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Step [2]</a:t>
            </a:r>
          </a:p>
        </p:txBody>
      </p:sp>
      <p:sp>
        <p:nvSpPr>
          <p:cNvPr id="6" name="Text Placeholder 5">
            <a:extLst>
              <a:ext uri="{FF2B5EF4-FFF2-40B4-BE49-F238E27FC236}">
                <a16:creationId xmlns:a16="http://schemas.microsoft.com/office/drawing/2014/main" id="{A34BFBFD-E97B-4212-8120-E65223BDB134}"/>
              </a:ext>
            </a:extLst>
          </p:cNvPr>
          <p:cNvSpPr>
            <a:spLocks noGrp="1"/>
          </p:cNvSpPr>
          <p:nvPr>
            <p:ph type="body" sz="quarter" idx="16"/>
          </p:nvPr>
        </p:nvSpPr>
        <p:spPr>
          <a:xfrm>
            <a:off x="2593260" y="2209800"/>
            <a:ext cx="6172200" cy="121285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Add primers that are complementary to</a:t>
            </a:r>
          </a:p>
          <a:p>
            <a:pPr marL="0" lvl="0" indent="0" defTabSz="457200" eaLnBrk="1" hangingPunct="1">
              <a:spcBef>
                <a:spcPct val="0"/>
              </a:spcBef>
              <a:buNone/>
            </a:pPr>
            <a:r>
              <a:rPr lang="en-US" altLang="en-US" sz="2400" b="1" kern="1200" dirty="0">
                <a:solidFill>
                  <a:prstClr val="black"/>
                </a:solidFill>
                <a:latin typeface="Arial" charset="0"/>
                <a:cs typeface="+mn-cs"/>
              </a:rPr>
              <a:t>the DNA sequence at either end of the</a:t>
            </a:r>
          </a:p>
          <a:p>
            <a:pPr marL="0" lvl="0" indent="0" defTabSz="457200" eaLnBrk="1" hangingPunct="1">
              <a:spcBef>
                <a:spcPct val="0"/>
              </a:spcBef>
              <a:buNone/>
            </a:pPr>
            <a:r>
              <a:rPr lang="en-US" altLang="en-US" sz="2400" b="1" kern="1200" dirty="0">
                <a:solidFill>
                  <a:prstClr val="black"/>
                </a:solidFill>
                <a:latin typeface="Arial" charset="0"/>
                <a:cs typeface="+mn-cs"/>
              </a:rPr>
              <a:t>DNA segment.</a:t>
            </a:r>
          </a:p>
        </p:txBody>
      </p:sp>
      <p:pic>
        <p:nvPicPr>
          <p:cNvPr id="59399" name="Picture 9" descr="Two primers (short polynucleotides) that are complementary to the two ends of the segment are ad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429000"/>
            <a:ext cx="55626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761536" y="346360"/>
            <a:ext cx="5620928" cy="484745"/>
          </a:xfrm>
        </p:spPr>
        <p:txBody>
          <a:bodyPr/>
          <a:lstStyle/>
          <a:p>
            <a:pPr eaLnBrk="1" hangingPunct="1"/>
            <a:r>
              <a:rPr lang="en-US" altLang="en-US" sz="3200" b="1" dirty="0"/>
              <a:t>22.10 Recombinant DNA (9)</a:t>
            </a:r>
            <a:endParaRPr lang="en-US" altLang="en-US" dirty="0">
              <a:latin typeface="Calibri" pitchFamily="34" charset="0"/>
            </a:endParaRPr>
          </a:p>
        </p:txBody>
      </p:sp>
      <p:sp>
        <p:nvSpPr>
          <p:cNvPr id="10" name="Text Placeholder 9">
            <a:extLst>
              <a:ext uri="{FF2B5EF4-FFF2-40B4-BE49-F238E27FC236}">
                <a16:creationId xmlns:a16="http://schemas.microsoft.com/office/drawing/2014/main" id="{48A263DE-6863-4F52-ABEE-90459C260DC1}"/>
              </a:ext>
            </a:extLst>
          </p:cNvPr>
          <p:cNvSpPr>
            <a:spLocks noGrp="1"/>
          </p:cNvSpPr>
          <p:nvPr>
            <p:ph type="body" sz="quarter" idx="20"/>
          </p:nvPr>
        </p:nvSpPr>
        <p:spPr>
          <a:xfrm>
            <a:off x="997600" y="1147920"/>
            <a:ext cx="7120551" cy="838200"/>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HOW TO Use the Polymerase Chain Reaction to </a:t>
            </a:r>
          </a:p>
          <a:p>
            <a:pPr marL="0" lvl="0" indent="0" algn="ctr" defTabSz="457200" eaLnBrk="1" hangingPunct="1">
              <a:spcBef>
                <a:spcPct val="0"/>
              </a:spcBef>
              <a:buNone/>
              <a:defRPr/>
            </a:pPr>
            <a:r>
              <a:rPr lang="en-US" sz="2400" b="1" kern="1200" dirty="0">
                <a:solidFill>
                  <a:prstClr val="white"/>
                </a:solidFill>
                <a:ea typeface="+mn-ea"/>
                <a:cs typeface="+mn-cs"/>
              </a:rPr>
              <a:t>Amplify a Sample of DNA</a:t>
            </a:r>
          </a:p>
        </p:txBody>
      </p:sp>
      <p:sp>
        <p:nvSpPr>
          <p:cNvPr id="9" name="Text Placeholder 8">
            <a:extLst>
              <a:ext uri="{FF2B5EF4-FFF2-40B4-BE49-F238E27FC236}">
                <a16:creationId xmlns:a16="http://schemas.microsoft.com/office/drawing/2014/main" id="{AAD98DDD-F890-4A18-8BBE-C374F32DA2DA}"/>
              </a:ext>
            </a:extLst>
          </p:cNvPr>
          <p:cNvSpPr>
            <a:spLocks noGrp="1"/>
          </p:cNvSpPr>
          <p:nvPr>
            <p:ph type="body" sz="quarter" idx="19"/>
          </p:nvPr>
        </p:nvSpPr>
        <p:spPr>
          <a:xfrm>
            <a:off x="991809" y="2386446"/>
            <a:ext cx="1322479" cy="484909"/>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Step [2]</a:t>
            </a:r>
          </a:p>
        </p:txBody>
      </p:sp>
      <p:pic>
        <p:nvPicPr>
          <p:cNvPr id="60422" name="Picture 8" descr="The primers make hydrogen bond to a single strand of DNA. They form a short segment of double-stranded DNA on each strand, to which the DNA polymerase can add new nucleotides to the 3' 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3057525"/>
            <a:ext cx="595153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54624" y="318882"/>
            <a:ext cx="8229600" cy="646112"/>
          </a:xfrm>
        </p:spPr>
        <p:txBody>
          <a:bodyPr/>
          <a:lstStyle/>
          <a:p>
            <a:pPr eaLnBrk="1" hangingPunct="1"/>
            <a:r>
              <a:rPr lang="en-US" altLang="en-US" sz="3200" b="1" dirty="0"/>
              <a:t>22.1	Nucleosides and Nucleotides (5)</a:t>
            </a:r>
            <a:endParaRPr lang="en-US" altLang="en-US" dirty="0">
              <a:latin typeface="Calibri" pitchFamily="34" charset="0"/>
            </a:endParaRPr>
          </a:p>
        </p:txBody>
      </p:sp>
      <p:sp>
        <p:nvSpPr>
          <p:cNvPr id="8" name="Content Placeholder 8">
            <a:extLst>
              <a:ext uri="{FF2B5EF4-FFF2-40B4-BE49-F238E27FC236}">
                <a16:creationId xmlns:a16="http://schemas.microsoft.com/office/drawing/2014/main" id="{74EF0037-3A4D-47BA-AED9-E119810D7A14}"/>
              </a:ext>
            </a:extLst>
          </p:cNvPr>
          <p:cNvSpPr>
            <a:spLocks noGrp="1"/>
          </p:cNvSpPr>
          <p:nvPr>
            <p:ph sz="quarter" idx="13"/>
          </p:nvPr>
        </p:nvSpPr>
        <p:spPr>
          <a:xfrm>
            <a:off x="3194190" y="809423"/>
            <a:ext cx="2745118" cy="475827"/>
          </a:xfrm>
        </p:spPr>
        <p:txBody>
          <a:bodyPr/>
          <a:lstStyle/>
          <a:p>
            <a:pPr marL="457200" lvl="0" indent="-457200" algn="ctr">
              <a:buFont typeface="+mj-lt"/>
              <a:buAutoNum type="alphaUcPeriod"/>
            </a:pPr>
            <a:r>
              <a:rPr lang="en-US" altLang="en-US" sz="2800" b="1" dirty="0">
                <a:solidFill>
                  <a:srgbClr val="000000"/>
                </a:solidFill>
              </a:rPr>
              <a:t>Nucleosides</a:t>
            </a:r>
            <a:endParaRPr lang="en-US" dirty="0">
              <a:solidFill>
                <a:prstClr val="black"/>
              </a:solidFill>
            </a:endParaRPr>
          </a:p>
        </p:txBody>
      </p:sp>
      <p:sp>
        <p:nvSpPr>
          <p:cNvPr id="7" name="Content Placeholder 2">
            <a:extLst>
              <a:ext uri="{FF2B5EF4-FFF2-40B4-BE49-F238E27FC236}">
                <a16:creationId xmlns:a16="http://schemas.microsoft.com/office/drawing/2014/main" id="{655D0683-2BF5-4E8A-8269-F0EF04050E16}"/>
              </a:ext>
            </a:extLst>
          </p:cNvPr>
          <p:cNvSpPr>
            <a:spLocks noGrp="1"/>
          </p:cNvSpPr>
          <p:nvPr>
            <p:ph idx="1"/>
          </p:nvPr>
        </p:nvSpPr>
        <p:spPr>
          <a:xfrm>
            <a:off x="1073731" y="1503211"/>
            <a:ext cx="7201908" cy="1544789"/>
          </a:xfrm>
        </p:spPr>
        <p:txBody>
          <a:bodyPr/>
          <a:lstStyle/>
          <a:p>
            <a:pPr marL="0" lvl="0" indent="0" defTabSz="457200" eaLnBrk="1" hangingPunct="1">
              <a:spcBef>
                <a:spcPct val="0"/>
              </a:spcBef>
              <a:spcAft>
                <a:spcPts val="2000"/>
              </a:spcAft>
              <a:buNone/>
            </a:pPr>
            <a:r>
              <a:rPr lang="en-US" altLang="en-US" sz="2400" b="1" kern="1200" dirty="0">
                <a:solidFill>
                  <a:prstClr val="black"/>
                </a:solidFill>
                <a:latin typeface="Arial" charset="0"/>
                <a:cs typeface="+mn-cs"/>
              </a:rPr>
              <a:t>The N-containing base is </a:t>
            </a:r>
            <a:r>
              <a:rPr lang="en-US" altLang="en-US" sz="2400" b="1" kern="1200" dirty="0">
                <a:solidFill>
                  <a:srgbClr val="000000"/>
                </a:solidFill>
                <a:latin typeface="Arial" charset="0"/>
                <a:cs typeface="+mn-cs"/>
              </a:rPr>
              <a:t>one of 5 types.</a:t>
            </a:r>
          </a:p>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Cytosine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(C), </a:t>
            </a:r>
            <a:r>
              <a:rPr lang="en-US" altLang="en-US" sz="2400" b="1" kern="1200" dirty="0">
                <a:solidFill>
                  <a:srgbClr val="3366FF"/>
                </a:solidFill>
                <a:latin typeface="Arial" charset="0"/>
                <a:cs typeface="+mn-cs"/>
              </a:rPr>
              <a:t>uracil</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(U), and </a:t>
            </a:r>
            <a:r>
              <a:rPr lang="en-US" altLang="en-US" sz="2400" b="1" kern="1200" dirty="0">
                <a:solidFill>
                  <a:srgbClr val="3366FF"/>
                </a:solidFill>
                <a:latin typeface="Arial" charset="0"/>
                <a:cs typeface="+mn-cs"/>
              </a:rPr>
              <a:t>thymine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(T) are all based on the structure of pyrimidine.</a:t>
            </a:r>
            <a:endParaRPr lang="en-US" altLang="en-US" sz="2400" b="1" kern="1200" dirty="0">
              <a:solidFill>
                <a:srgbClr val="000000"/>
              </a:solidFill>
              <a:latin typeface="Arial" charset="0"/>
              <a:cs typeface="+mn-cs"/>
            </a:endParaRPr>
          </a:p>
        </p:txBody>
      </p:sp>
      <p:pic>
        <p:nvPicPr>
          <p:cNvPr id="7174" name="Picture 11" descr="Structures of cytosine, uracil, and thymine bases derived from their parent compound pyrimidine with one 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51238"/>
            <a:ext cx="7437438"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589379" y="346360"/>
            <a:ext cx="6183021" cy="484745"/>
          </a:xfrm>
        </p:spPr>
        <p:txBody>
          <a:bodyPr/>
          <a:lstStyle/>
          <a:p>
            <a:pPr eaLnBrk="1" hangingPunct="1"/>
            <a:r>
              <a:rPr lang="en-US" altLang="en-US" sz="3200" b="1" dirty="0"/>
              <a:t>22.10 Recombinant DNA (10)</a:t>
            </a:r>
            <a:endParaRPr lang="en-US" altLang="en-US" dirty="0">
              <a:latin typeface="Calibri" pitchFamily="34" charset="0"/>
            </a:endParaRPr>
          </a:p>
        </p:txBody>
      </p:sp>
      <p:sp>
        <p:nvSpPr>
          <p:cNvPr id="9" name="Text Placeholder 8">
            <a:extLst>
              <a:ext uri="{FF2B5EF4-FFF2-40B4-BE49-F238E27FC236}">
                <a16:creationId xmlns:a16="http://schemas.microsoft.com/office/drawing/2014/main" id="{AA4D5D8D-FA77-4DCA-BE0D-33A28BD4C73F}"/>
              </a:ext>
            </a:extLst>
          </p:cNvPr>
          <p:cNvSpPr>
            <a:spLocks noGrp="1"/>
          </p:cNvSpPr>
          <p:nvPr>
            <p:ph type="body" sz="quarter" idx="19"/>
          </p:nvPr>
        </p:nvSpPr>
        <p:spPr>
          <a:xfrm>
            <a:off x="870156" y="1145240"/>
            <a:ext cx="7376160" cy="831273"/>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HOW TO Use the Polymerase Chain Reaction to </a:t>
            </a:r>
          </a:p>
          <a:p>
            <a:pPr marL="0" lvl="0" indent="0" algn="ctr" defTabSz="457200" eaLnBrk="1" hangingPunct="1">
              <a:spcBef>
                <a:spcPct val="0"/>
              </a:spcBef>
              <a:buNone/>
              <a:defRPr/>
            </a:pPr>
            <a:r>
              <a:rPr lang="en-US" sz="2400" b="1" kern="1200" dirty="0">
                <a:solidFill>
                  <a:prstClr val="white"/>
                </a:solidFill>
                <a:ea typeface="+mn-ea"/>
                <a:cs typeface="+mn-cs"/>
              </a:rPr>
              <a:t>Amplify a Sample of DNA</a:t>
            </a:r>
          </a:p>
        </p:txBody>
      </p:sp>
      <p:sp>
        <p:nvSpPr>
          <p:cNvPr id="10" name="Text Placeholder 9">
            <a:extLst>
              <a:ext uri="{FF2B5EF4-FFF2-40B4-BE49-F238E27FC236}">
                <a16:creationId xmlns:a16="http://schemas.microsoft.com/office/drawing/2014/main" id="{B5162E3F-C271-4FCD-92B9-E2E1A5F153F0}"/>
              </a:ext>
            </a:extLst>
          </p:cNvPr>
          <p:cNvSpPr>
            <a:spLocks noGrp="1"/>
          </p:cNvSpPr>
          <p:nvPr>
            <p:ph type="body" sz="quarter" idx="20"/>
          </p:nvPr>
        </p:nvSpPr>
        <p:spPr>
          <a:xfrm>
            <a:off x="990600" y="2391696"/>
            <a:ext cx="1316755" cy="458002"/>
          </a:xfrm>
        </p:spPr>
        <p:txBody>
          <a:bodyPr/>
          <a:lstStyle/>
          <a:p>
            <a:pPr marL="0" lvl="0" indent="0" algn="ctr" defTabSz="457200" eaLnBrk="1" hangingPunct="1">
              <a:spcBef>
                <a:spcPct val="0"/>
              </a:spcBef>
              <a:buNone/>
              <a:defRPr/>
            </a:pPr>
            <a:r>
              <a:rPr lang="en-US" sz="2400" b="1" kern="1200" dirty="0">
                <a:solidFill>
                  <a:prstClr val="white"/>
                </a:solidFill>
                <a:ea typeface="+mn-ea"/>
                <a:cs typeface="+mn-cs"/>
              </a:rPr>
              <a:t>Step [3]</a:t>
            </a:r>
          </a:p>
        </p:txBody>
      </p:sp>
      <p:sp>
        <p:nvSpPr>
          <p:cNvPr id="6" name="Text Placeholder 5">
            <a:extLst>
              <a:ext uri="{FF2B5EF4-FFF2-40B4-BE49-F238E27FC236}">
                <a16:creationId xmlns:a16="http://schemas.microsoft.com/office/drawing/2014/main" id="{8D1E1640-B03E-4652-BAE9-BCF05B069511}"/>
              </a:ext>
            </a:extLst>
          </p:cNvPr>
          <p:cNvSpPr>
            <a:spLocks noGrp="1"/>
          </p:cNvSpPr>
          <p:nvPr>
            <p:ph type="body" sz="quarter" idx="16"/>
          </p:nvPr>
        </p:nvSpPr>
        <p:spPr>
          <a:xfrm>
            <a:off x="2437324" y="2209800"/>
            <a:ext cx="6583772" cy="76200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Use a DNA polymerase and added</a:t>
            </a:r>
          </a:p>
          <a:p>
            <a:pPr marL="0" lvl="0" indent="0" defTabSz="457200" eaLnBrk="1" hangingPunct="1">
              <a:spcBef>
                <a:spcPct val="0"/>
              </a:spcBef>
              <a:buNone/>
            </a:pPr>
            <a:r>
              <a:rPr lang="en-US" altLang="en-US" sz="2400" b="1" kern="1200" dirty="0">
                <a:solidFill>
                  <a:prstClr val="black"/>
                </a:solidFill>
                <a:latin typeface="Arial" charset="0"/>
                <a:cs typeface="+mn-cs"/>
              </a:rPr>
              <a:t>nucleotides to lengthen the DNA segment.</a:t>
            </a:r>
          </a:p>
        </p:txBody>
      </p:sp>
      <p:pic>
        <p:nvPicPr>
          <p:cNvPr id="61448" name="Picture 10" descr="DNA polymerase catalyzes the synthesis of a new strand of DNA complementary to the existing strand. After one three-step cycle, one molecule of double-stranded DNA has formed two molecules of double-stranded DNA. Each double-stranded DNA molecule contains one original strand and one newly synthesized str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3200400"/>
            <a:ext cx="7716837"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DCEAD820-C1AA-410D-B1F4-261E1B5DC53B}"/>
              </a:ext>
            </a:extLst>
          </p:cNvPr>
          <p:cNvSpPr>
            <a:spLocks noGrp="1"/>
          </p:cNvSpPr>
          <p:nvPr>
            <p:ph sz="quarter" idx="14"/>
          </p:nvPr>
        </p:nvSpPr>
        <p:spPr>
          <a:xfrm>
            <a:off x="1170710" y="5640014"/>
            <a:ext cx="7543800" cy="744252"/>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After each cycle the amount of DNA is </a:t>
            </a:r>
            <a:r>
              <a:rPr lang="en-US" altLang="en-US" sz="2400" b="1" kern="1200" dirty="0">
                <a:solidFill>
                  <a:srgbClr val="3366FF"/>
                </a:solidFill>
                <a:latin typeface="Arial" charset="0"/>
                <a:cs typeface="+mn-cs"/>
              </a:rPr>
              <a:t>doubled</a:t>
            </a:r>
            <a:r>
              <a:rPr lang="en-US" altLang="en-US" sz="2400" b="1" kern="1200" dirty="0">
                <a:solidFill>
                  <a:prstClr val="black"/>
                </a:solidFill>
                <a:latin typeface="Arial" charset="0"/>
                <a:cs typeface="+mn-cs"/>
              </a:rPr>
              <a:t>, so</a:t>
            </a:r>
          </a:p>
          <a:p>
            <a:pPr marL="0" lvl="0" indent="0" defTabSz="457200" eaLnBrk="1" hangingPunct="1">
              <a:spcBef>
                <a:spcPct val="0"/>
              </a:spcBef>
              <a:buNone/>
            </a:pPr>
            <a:r>
              <a:rPr lang="en-US" altLang="en-US" sz="2400" b="1" kern="1200" dirty="0">
                <a:solidFill>
                  <a:prstClr val="black"/>
                </a:solidFill>
                <a:latin typeface="Arial" charset="0"/>
                <a:cs typeface="+mn-cs"/>
              </a:rPr>
              <a:t>after 20 cycles, 1,000,000 copies have been made.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89379" y="316203"/>
            <a:ext cx="6183021" cy="546354"/>
          </a:xfrm>
        </p:spPr>
        <p:txBody>
          <a:bodyPr/>
          <a:lstStyle/>
          <a:p>
            <a:pPr eaLnBrk="1" hangingPunct="1"/>
            <a:r>
              <a:rPr lang="en-US" altLang="en-US" sz="3200" b="1" dirty="0"/>
              <a:t>22.10 Recombinant DNA (11)</a:t>
            </a:r>
            <a:endParaRPr lang="en-US" altLang="en-US" dirty="0">
              <a:latin typeface="Calibri" pitchFamily="34" charset="0"/>
            </a:endParaRPr>
          </a:p>
        </p:txBody>
      </p:sp>
      <p:sp>
        <p:nvSpPr>
          <p:cNvPr id="15" name="Text Placeholder 11">
            <a:extLst>
              <a:ext uri="{FF2B5EF4-FFF2-40B4-BE49-F238E27FC236}">
                <a16:creationId xmlns:a16="http://schemas.microsoft.com/office/drawing/2014/main" id="{CE922FCB-B650-4091-AD33-B99548C6AD91}"/>
              </a:ext>
            </a:extLst>
          </p:cNvPr>
          <p:cNvSpPr>
            <a:spLocks noGrp="1"/>
          </p:cNvSpPr>
          <p:nvPr>
            <p:ph type="body" sz="quarter" idx="19"/>
          </p:nvPr>
        </p:nvSpPr>
        <p:spPr>
          <a:xfrm>
            <a:off x="1900614" y="848702"/>
            <a:ext cx="5330485" cy="446197"/>
          </a:xfrm>
        </p:spPr>
        <p:txBody>
          <a:bodyPr anchor="ctr"/>
          <a:lstStyle/>
          <a:p>
            <a:pPr marL="457200" lvl="0" indent="-457200" algn="ctr">
              <a:buFont typeface="+mj-lt"/>
              <a:buAutoNum type="alphaUcPeriod" startAt="3"/>
            </a:pPr>
            <a:r>
              <a:rPr lang="en-US" altLang="en-US" sz="2800" b="1" dirty="0">
                <a:solidFill>
                  <a:srgbClr val="000000"/>
                </a:solidFill>
              </a:rPr>
              <a:t>Focus on the Human Body</a:t>
            </a:r>
            <a:endParaRPr lang="en-US" dirty="0"/>
          </a:p>
        </p:txBody>
      </p:sp>
      <p:sp>
        <p:nvSpPr>
          <p:cNvPr id="14" name="Content Placeholder 15">
            <a:extLst>
              <a:ext uri="{FF2B5EF4-FFF2-40B4-BE49-F238E27FC236}">
                <a16:creationId xmlns:a16="http://schemas.microsoft.com/office/drawing/2014/main" id="{2E4E1C2F-7365-470A-9FEB-DB4F97DCCB30}"/>
              </a:ext>
            </a:extLst>
          </p:cNvPr>
          <p:cNvSpPr>
            <a:spLocks noGrp="1"/>
          </p:cNvSpPr>
          <p:nvPr>
            <p:ph sz="quarter" idx="18"/>
          </p:nvPr>
        </p:nvSpPr>
        <p:spPr>
          <a:xfrm>
            <a:off x="1005348" y="1510817"/>
            <a:ext cx="7529052" cy="4508983"/>
          </a:xfrm>
        </p:spPr>
        <p:txBody>
          <a:bodyPr/>
          <a:lstStyle/>
          <a:p>
            <a:pPr marL="0" lvl="0" indent="0" defTabSz="457200" eaLnBrk="1" hangingPunct="1">
              <a:spcBef>
                <a:spcPct val="0"/>
              </a:spcBef>
              <a:spcAft>
                <a:spcPts val="3800"/>
              </a:spcAft>
              <a:buNone/>
            </a:pPr>
            <a:r>
              <a:rPr lang="en-US" altLang="en-US" sz="2400" b="1" kern="1200" dirty="0">
                <a:solidFill>
                  <a:prstClr val="black"/>
                </a:solidFill>
                <a:latin typeface="Arial" charset="0"/>
                <a:cs typeface="+mn-cs"/>
              </a:rPr>
              <a:t>The DNA of each individual person is unique, so DNA can be used as a method of </a:t>
            </a:r>
            <a:r>
              <a:rPr lang="en-US" altLang="en-US" sz="2400" b="1" kern="1200" dirty="0">
                <a:solidFill>
                  <a:srgbClr val="3366FF"/>
                </a:solidFill>
                <a:latin typeface="Arial" charset="0"/>
                <a:cs typeface="+mn-cs"/>
              </a:rPr>
              <a:t>identification</a:t>
            </a:r>
            <a:r>
              <a:rPr lang="en-US" altLang="en-US" sz="2400" b="1" kern="1200" dirty="0">
                <a:solidFill>
                  <a:prstClr val="black"/>
                </a:solidFill>
                <a:latin typeface="Arial" charset="0"/>
                <a:cs typeface="+mn-cs"/>
              </a:rPr>
              <a:t>.</a:t>
            </a:r>
          </a:p>
          <a:p>
            <a:pPr marL="0" lvl="0" indent="0" defTabSz="457200" eaLnBrk="1" hangingPunct="1">
              <a:spcBef>
                <a:spcPct val="0"/>
              </a:spcBef>
              <a:spcAft>
                <a:spcPts val="3900"/>
              </a:spcAft>
              <a:buClr>
                <a:prstClr val="black"/>
              </a:buClr>
              <a:buNone/>
            </a:pPr>
            <a:r>
              <a:rPr lang="en-US" altLang="en-US" sz="2400" b="1" kern="1200" dirty="0">
                <a:solidFill>
                  <a:srgbClr val="3366FF"/>
                </a:solidFill>
                <a:latin typeface="Arial" charset="0"/>
                <a:cs typeface="+mn-cs"/>
              </a:rPr>
              <a:t>Any type of cell </a:t>
            </a:r>
            <a:r>
              <a:rPr lang="en-US" altLang="en-US" sz="2400" b="1" kern="1200" dirty="0">
                <a:solidFill>
                  <a:prstClr val="black"/>
                </a:solidFill>
                <a:latin typeface="Arial" charset="0"/>
                <a:cs typeface="+mn-cs"/>
              </a:rPr>
              <a:t>(skin, saliva, semen, blood, etc.) can be used to obtain a DNA fingerprint.</a:t>
            </a:r>
          </a:p>
          <a:p>
            <a:pPr marL="0" lvl="0" indent="0" defTabSz="457200" eaLnBrk="1" hangingPunct="1">
              <a:spcBef>
                <a:spcPct val="0"/>
              </a:spcBef>
              <a:spcAft>
                <a:spcPts val="3900"/>
              </a:spcAft>
              <a:buNone/>
            </a:pPr>
            <a:r>
              <a:rPr lang="en-US" altLang="en-US" sz="2400" b="1" kern="1200" dirty="0">
                <a:solidFill>
                  <a:prstClr val="black"/>
                </a:solidFill>
                <a:latin typeface="Arial" charset="0"/>
                <a:cs typeface="+mn-cs"/>
              </a:rPr>
              <a:t>The DNA is first </a:t>
            </a:r>
            <a:r>
              <a:rPr lang="en-US" altLang="en-US" sz="2400" b="1" kern="1200" dirty="0">
                <a:solidFill>
                  <a:srgbClr val="3366FF"/>
                </a:solidFill>
                <a:latin typeface="Arial" charset="0"/>
                <a:cs typeface="+mn-cs"/>
              </a:rPr>
              <a:t>amplified</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by PCR and then </a:t>
            </a:r>
            <a:r>
              <a:rPr lang="en-US" altLang="en-US" sz="2400" b="1" kern="1200" dirty="0">
                <a:solidFill>
                  <a:srgbClr val="3366FF"/>
                </a:solidFill>
                <a:latin typeface="Arial" charset="0"/>
                <a:cs typeface="+mn-cs"/>
              </a:rPr>
              <a:t>cut </a:t>
            </a:r>
            <a:r>
              <a:rPr lang="en-US" altLang="en-US" sz="2400" b="1" kern="1200" dirty="0">
                <a:solidFill>
                  <a:prstClr val="black"/>
                </a:solidFill>
                <a:latin typeface="Arial" charset="0"/>
                <a:cs typeface="+mn-cs"/>
              </a:rPr>
              <a:t>by restriction enzymes.</a:t>
            </a:r>
          </a:p>
          <a:p>
            <a:pPr marL="0" lvl="0" indent="0" defTabSz="457200" eaLnBrk="1" hangingPunct="1">
              <a:spcBef>
                <a:spcPct val="0"/>
              </a:spcBef>
              <a:buNone/>
            </a:pPr>
            <a:r>
              <a:rPr lang="en-US" altLang="en-US" sz="2400" b="1" kern="1200" dirty="0">
                <a:solidFill>
                  <a:prstClr val="black"/>
                </a:solidFill>
                <a:latin typeface="Arial" charset="0"/>
                <a:cs typeface="+mn-cs"/>
              </a:rPr>
              <a:t>The DNA fragments are then </a:t>
            </a:r>
            <a:r>
              <a:rPr lang="en-US" altLang="en-US" sz="2400" b="1" kern="1200" dirty="0">
                <a:solidFill>
                  <a:srgbClr val="3366FF"/>
                </a:solidFill>
                <a:latin typeface="Arial" charset="0"/>
                <a:cs typeface="+mn-cs"/>
              </a:rPr>
              <a:t>separated by size </a:t>
            </a:r>
            <a:r>
              <a:rPr lang="en-US" altLang="en-US" sz="2400" b="1" kern="1200" dirty="0">
                <a:solidFill>
                  <a:prstClr val="black"/>
                </a:solidFill>
                <a:latin typeface="Arial" charset="0"/>
                <a:cs typeface="+mn-cs"/>
              </a:rPr>
              <a:t>by </a:t>
            </a:r>
            <a:r>
              <a:rPr lang="en-US" altLang="en-US" sz="2400" b="1" kern="1200" dirty="0">
                <a:solidFill>
                  <a:srgbClr val="3366FF"/>
                </a:solidFill>
                <a:latin typeface="Arial" charset="0"/>
                <a:cs typeface="+mn-cs"/>
              </a:rPr>
              <a:t>gel electrophoresis</a:t>
            </a:r>
            <a:r>
              <a:rPr lang="en-US" altLang="en-US" sz="2400" b="1" kern="1200" dirty="0">
                <a:solidFill>
                  <a:prstClr val="black"/>
                </a:solidFill>
                <a:latin typeface="Arial" charset="0"/>
                <a:cs typeface="+mn-cs"/>
              </a:rPr>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591330" y="316203"/>
            <a:ext cx="6183021" cy="548814"/>
          </a:xfrm>
        </p:spPr>
        <p:txBody>
          <a:bodyPr/>
          <a:lstStyle/>
          <a:p>
            <a:pPr eaLnBrk="1" hangingPunct="1"/>
            <a:r>
              <a:rPr lang="en-US" altLang="en-US" sz="3200" b="1" dirty="0"/>
              <a:t>22.10 Recombinant DNA (12)</a:t>
            </a:r>
            <a:endParaRPr lang="en-US" altLang="en-US" sz="4000" dirty="0">
              <a:latin typeface="Calibri" pitchFamily="34" charset="0"/>
            </a:endParaRPr>
          </a:p>
        </p:txBody>
      </p:sp>
      <p:sp>
        <p:nvSpPr>
          <p:cNvPr id="13" name="Text Placeholder 11">
            <a:extLst>
              <a:ext uri="{FF2B5EF4-FFF2-40B4-BE49-F238E27FC236}">
                <a16:creationId xmlns:a16="http://schemas.microsoft.com/office/drawing/2014/main" id="{E820549A-EDFA-4885-8F8A-6D06DB90A7F5}"/>
              </a:ext>
            </a:extLst>
          </p:cNvPr>
          <p:cNvSpPr>
            <a:spLocks noGrp="1"/>
          </p:cNvSpPr>
          <p:nvPr>
            <p:ph type="body" sz="quarter" idx="19"/>
          </p:nvPr>
        </p:nvSpPr>
        <p:spPr>
          <a:xfrm>
            <a:off x="1978999" y="809597"/>
            <a:ext cx="5173715" cy="471948"/>
          </a:xfrm>
        </p:spPr>
        <p:txBody>
          <a:bodyPr/>
          <a:lstStyle/>
          <a:p>
            <a:pPr marL="457200" lvl="0" indent="-457200" algn="ctr">
              <a:buFont typeface="+mj-lt"/>
              <a:buAutoNum type="alphaUcPeriod" startAt="3"/>
            </a:pPr>
            <a:r>
              <a:rPr lang="en-US" altLang="en-US" sz="2800" b="1" dirty="0">
                <a:solidFill>
                  <a:srgbClr val="000000"/>
                </a:solidFill>
              </a:rPr>
              <a:t>Focus on the Human Body</a:t>
            </a:r>
            <a:endParaRPr lang="en-US" dirty="0">
              <a:solidFill>
                <a:prstClr val="black"/>
              </a:solidFill>
            </a:endParaRPr>
          </a:p>
        </p:txBody>
      </p:sp>
      <p:sp>
        <p:nvSpPr>
          <p:cNvPr id="8" name="Content Placeholder 10">
            <a:extLst>
              <a:ext uri="{FF2B5EF4-FFF2-40B4-BE49-F238E27FC236}">
                <a16:creationId xmlns:a16="http://schemas.microsoft.com/office/drawing/2014/main" id="{DBEC4968-1B04-4EE9-B5A3-59360EFD29CF}"/>
              </a:ext>
            </a:extLst>
          </p:cNvPr>
          <p:cNvSpPr>
            <a:spLocks noGrp="1"/>
          </p:cNvSpPr>
          <p:nvPr>
            <p:ph sz="quarter" idx="14"/>
          </p:nvPr>
        </p:nvSpPr>
        <p:spPr>
          <a:xfrm>
            <a:off x="1065816" y="1509252"/>
            <a:ext cx="7040880" cy="938212"/>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DNA fragments can be visualized on </a:t>
            </a:r>
            <a:r>
              <a:rPr lang="en-US" altLang="en-US" sz="2400" b="1" kern="1200" dirty="0">
                <a:solidFill>
                  <a:srgbClr val="3366FF"/>
                </a:solidFill>
                <a:latin typeface="Arial" charset="0"/>
                <a:cs typeface="+mn-cs"/>
              </a:rPr>
              <a:t>X-ray film</a:t>
            </a:r>
            <a:r>
              <a:rPr lang="en-US" altLang="en-US" sz="2400" b="1" kern="1200" dirty="0">
                <a:solidFill>
                  <a:prstClr val="black"/>
                </a:solidFill>
                <a:latin typeface="Arial" charset="0"/>
                <a:cs typeface="+mn-cs"/>
              </a:rPr>
              <a:t> after they have been separated:</a:t>
            </a:r>
          </a:p>
        </p:txBody>
      </p:sp>
      <p:pic>
        <p:nvPicPr>
          <p:cNvPr id="63493" name="Picture 7" descr="Image consisting of a set of horizontal bands, each band corresponding to a segment of DNA, sorted from low to high molecular we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14600"/>
            <a:ext cx="57150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591330" y="316203"/>
            <a:ext cx="6183021" cy="548814"/>
          </a:xfrm>
        </p:spPr>
        <p:txBody>
          <a:bodyPr/>
          <a:lstStyle/>
          <a:p>
            <a:pPr eaLnBrk="1" hangingPunct="1"/>
            <a:r>
              <a:rPr lang="en-US" altLang="en-US" sz="3200" b="1" dirty="0"/>
              <a:t>22.10 Recombinant DNA (13)</a:t>
            </a:r>
            <a:endParaRPr lang="en-US" altLang="en-US" sz="4000" dirty="0">
              <a:latin typeface="Calibri" pitchFamily="34" charset="0"/>
            </a:endParaRPr>
          </a:p>
        </p:txBody>
      </p:sp>
      <p:sp>
        <p:nvSpPr>
          <p:cNvPr id="14" name="Text Placeholder 11">
            <a:extLst>
              <a:ext uri="{FF2B5EF4-FFF2-40B4-BE49-F238E27FC236}">
                <a16:creationId xmlns:a16="http://schemas.microsoft.com/office/drawing/2014/main" id="{78D22E12-93B3-4F91-AE1B-AE1CC3A8BFF1}"/>
              </a:ext>
            </a:extLst>
          </p:cNvPr>
          <p:cNvSpPr>
            <a:spLocks noGrp="1"/>
          </p:cNvSpPr>
          <p:nvPr>
            <p:ph type="body" sz="quarter" idx="19"/>
          </p:nvPr>
        </p:nvSpPr>
        <p:spPr>
          <a:xfrm>
            <a:off x="1981126" y="851163"/>
            <a:ext cx="5181749" cy="437311"/>
          </a:xfrm>
        </p:spPr>
        <p:txBody>
          <a:bodyPr anchor="ctr"/>
          <a:lstStyle/>
          <a:p>
            <a:pPr marL="457200" lvl="0" indent="-457200" algn="ctr">
              <a:buFont typeface="+mj-lt"/>
              <a:buAutoNum type="alphaUcPeriod" startAt="3"/>
            </a:pPr>
            <a:r>
              <a:rPr lang="en-US" altLang="en-US" sz="2800" b="1" dirty="0">
                <a:solidFill>
                  <a:srgbClr val="000000"/>
                </a:solidFill>
              </a:rPr>
              <a:t>Focus on the Human Body</a:t>
            </a:r>
            <a:endParaRPr lang="en-US" dirty="0">
              <a:solidFill>
                <a:prstClr val="black"/>
              </a:solidFill>
            </a:endParaRPr>
          </a:p>
        </p:txBody>
      </p:sp>
      <p:sp>
        <p:nvSpPr>
          <p:cNvPr id="9" name="Content Placeholder 10">
            <a:extLst>
              <a:ext uri="{FF2B5EF4-FFF2-40B4-BE49-F238E27FC236}">
                <a16:creationId xmlns:a16="http://schemas.microsoft.com/office/drawing/2014/main" id="{6692513B-1C70-4176-9E88-D853348BDFBD}"/>
              </a:ext>
            </a:extLst>
          </p:cNvPr>
          <p:cNvSpPr>
            <a:spLocks noGrp="1"/>
          </p:cNvSpPr>
          <p:nvPr>
            <p:ph sz="quarter" idx="14"/>
          </p:nvPr>
        </p:nvSpPr>
        <p:spPr>
          <a:xfrm>
            <a:off x="1066800" y="1506792"/>
            <a:ext cx="7010400" cy="914400"/>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DNA fragments can be visualized on </a:t>
            </a:r>
            <a:r>
              <a:rPr lang="en-US" altLang="en-US" sz="2400" b="1" kern="1200" dirty="0">
                <a:solidFill>
                  <a:srgbClr val="3366FF"/>
                </a:solidFill>
                <a:latin typeface="Arial" charset="0"/>
                <a:cs typeface="+mn-cs"/>
              </a:rPr>
              <a:t>X-ray film </a:t>
            </a:r>
            <a:r>
              <a:rPr lang="en-US" altLang="en-US" sz="2400" b="1" kern="1200" dirty="0">
                <a:solidFill>
                  <a:prstClr val="black"/>
                </a:solidFill>
                <a:latin typeface="Arial" charset="0"/>
                <a:cs typeface="+mn-cs"/>
              </a:rPr>
              <a:t>after they have been separated:</a:t>
            </a:r>
          </a:p>
        </p:txBody>
      </p:sp>
      <p:pic>
        <p:nvPicPr>
          <p:cNvPr id="64517" name="Picture 6" descr="Illustration of gel electrophoresis technique: Samples are placed next to each other on the same gel and the position of the horizontal bands are compared. "/>
          <p:cNvPicPr>
            <a:picLocks noChangeAspect="1" noChangeArrowheads="1"/>
          </p:cNvPicPr>
          <p:nvPr/>
        </p:nvPicPr>
        <p:blipFill rotWithShape="1">
          <a:blip r:embed="rId3">
            <a:extLst>
              <a:ext uri="{28A0092B-C50C-407E-A947-70E740481C1C}">
                <a14:useLocalDpi xmlns:a14="http://schemas.microsoft.com/office/drawing/2010/main" val="0"/>
              </a:ext>
            </a:extLst>
          </a:blip>
          <a:srcRect b="2110"/>
          <a:stretch/>
        </p:blipFill>
        <p:spPr bwMode="auto">
          <a:xfrm>
            <a:off x="3317875" y="2476500"/>
            <a:ext cx="2847975" cy="39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B37A6DDE-AAD4-47BF-8EFF-50EDC02D839A}"/>
              </a:ext>
            </a:extLst>
          </p:cNvPr>
          <p:cNvSpPr>
            <a:spLocks noGrp="1"/>
          </p:cNvSpPr>
          <p:nvPr>
            <p:ph idx="1"/>
          </p:nvPr>
        </p:nvSpPr>
        <p:spPr>
          <a:xfrm>
            <a:off x="3945924" y="6392562"/>
            <a:ext cx="1617799" cy="93508"/>
          </a:xfrm>
        </p:spPr>
        <p:txBody>
          <a:bodyPr anchor="ctr"/>
          <a:lstStyle/>
          <a:p>
            <a:pPr marL="0" lvl="0" indent="0" algn="ctr">
              <a:buNone/>
            </a:pPr>
            <a:r>
              <a:rPr lang="en-US" sz="500" dirty="0"/>
              <a:t>Courtesy </a:t>
            </a:r>
            <a:r>
              <a:rPr lang="en-US" sz="500" dirty="0" err="1"/>
              <a:t>Genelex</a:t>
            </a:r>
            <a:r>
              <a:rPr lang="en-US" sz="500" dirty="0"/>
              <a:t> Corp., </a:t>
            </a:r>
            <a:r>
              <a:rPr lang="en-US" sz="500" dirty="0">
                <a:hlinkClick r:id="rId4"/>
              </a:rPr>
              <a:t>www.HealthandDNA.com</a:t>
            </a:r>
            <a:endParaRPr lang="en-US" sz="500" dirty="0"/>
          </a:p>
        </p:txBody>
      </p:sp>
    </p:spTree>
    <p:extLst>
      <p:ext uri="{BB962C8B-B14F-4D97-AF65-F5344CB8AC3E}">
        <p14:creationId xmlns:p14="http://schemas.microsoft.com/office/powerpoint/2010/main" val="1483257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sz="3200" b="1" dirty="0"/>
              <a:t>22.11 Focus on Health &amp; Medicine</a:t>
            </a:r>
            <a:br>
              <a:rPr lang="en-US" altLang="en-US" dirty="0">
                <a:latin typeface="Calibri" pitchFamily="34" charset="0"/>
              </a:rPr>
            </a:br>
            <a:r>
              <a:rPr lang="en-US" altLang="en-US" sz="2800" b="1" dirty="0"/>
              <a:t>Viruses (1)</a:t>
            </a:r>
            <a:endParaRPr lang="en-US" altLang="en-US" dirty="0">
              <a:latin typeface="Calibri" pitchFamily="34" charset="0"/>
            </a:endParaRPr>
          </a:p>
        </p:txBody>
      </p:sp>
      <p:sp>
        <p:nvSpPr>
          <p:cNvPr id="15" name="Text Placeholder 11">
            <a:extLst>
              <a:ext uri="{FF2B5EF4-FFF2-40B4-BE49-F238E27FC236}">
                <a16:creationId xmlns:a16="http://schemas.microsoft.com/office/drawing/2014/main" id="{EF199B43-EB1E-4A4D-98C0-01E5C20EB420}"/>
              </a:ext>
            </a:extLst>
          </p:cNvPr>
          <p:cNvSpPr>
            <a:spLocks noGrp="1"/>
          </p:cNvSpPr>
          <p:nvPr>
            <p:ph type="body" sz="quarter" idx="19"/>
          </p:nvPr>
        </p:nvSpPr>
        <p:spPr>
          <a:xfrm>
            <a:off x="1005348" y="1509999"/>
            <a:ext cx="7431075" cy="4890801"/>
          </a:xfrm>
        </p:spPr>
        <p:txBody>
          <a:bodyPr/>
          <a:lstStyle/>
          <a:p>
            <a:pPr marL="0" lvl="0" indent="0" defTabSz="457200" eaLnBrk="1" hangingPunct="1">
              <a:spcBef>
                <a:spcPct val="0"/>
              </a:spcBef>
              <a:spcAft>
                <a:spcPts val="1800"/>
              </a:spcAft>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virus</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an infectious agent consisting of a DNA or RNA molecule that is contained within a protein coating.</a:t>
            </a:r>
          </a:p>
          <a:p>
            <a:pPr marL="0" lvl="0" indent="0" defTabSz="457200" eaLnBrk="1" hangingPunct="1">
              <a:spcBef>
                <a:spcPct val="0"/>
              </a:spcBef>
              <a:spcAft>
                <a:spcPts val="1700"/>
              </a:spcAft>
              <a:buNone/>
            </a:pPr>
            <a:r>
              <a:rPr lang="en-US" altLang="en-US" sz="2400" b="1" kern="1200" dirty="0">
                <a:solidFill>
                  <a:prstClr val="black"/>
                </a:solidFill>
                <a:latin typeface="Arial" charset="0"/>
                <a:cs typeface="+mn-cs"/>
              </a:rPr>
              <a:t>It is incapable of replicating alone, so </a:t>
            </a:r>
            <a:r>
              <a:rPr lang="en-US" altLang="en-US" sz="2400" b="1" kern="1200" dirty="0">
                <a:solidFill>
                  <a:srgbClr val="3366FF"/>
                </a:solidFill>
                <a:latin typeface="Arial" charset="0"/>
                <a:cs typeface="+mn-cs"/>
              </a:rPr>
              <a:t>it invades a host organism </a:t>
            </a:r>
            <a:r>
              <a:rPr lang="en-US" altLang="en-US" sz="2400" b="1" kern="1200" dirty="0">
                <a:solidFill>
                  <a:prstClr val="black"/>
                </a:solidFill>
                <a:latin typeface="Arial" charset="0"/>
                <a:cs typeface="+mn-cs"/>
              </a:rPr>
              <a:t>and makes the host replicate the virus.</a:t>
            </a:r>
          </a:p>
          <a:p>
            <a:pPr marL="0" lvl="0" indent="0" defTabSz="457200" eaLnBrk="1" hangingPunct="1">
              <a:spcBef>
                <a:spcPct val="0"/>
              </a:spcBef>
              <a:spcAft>
                <a:spcPts val="1800"/>
              </a:spcAft>
              <a:buNone/>
            </a:pPr>
            <a:r>
              <a:rPr lang="en-US" altLang="en-US" sz="2400" b="1" kern="1200" dirty="0">
                <a:solidFill>
                  <a:prstClr val="black"/>
                </a:solidFill>
                <a:latin typeface="Arial" charset="0"/>
                <a:cs typeface="+mn-cs"/>
              </a:rPr>
              <a:t>Many </a:t>
            </a:r>
            <a:r>
              <a:rPr lang="en-US" altLang="en-US" sz="2400" b="1" kern="1200" dirty="0">
                <a:solidFill>
                  <a:srgbClr val="3366FF"/>
                </a:solidFill>
                <a:latin typeface="Arial" charset="0"/>
                <a:cs typeface="+mn-cs"/>
              </a:rPr>
              <a:t>prevalent diseases </a:t>
            </a:r>
            <a:r>
              <a:rPr lang="en-US" altLang="en-US" sz="2400" b="1" kern="1200" dirty="0">
                <a:solidFill>
                  <a:prstClr val="black"/>
                </a:solidFill>
                <a:latin typeface="Arial" charset="0"/>
                <a:cs typeface="+mn-cs"/>
              </a:rPr>
              <a:t>like the common cold, influenza, and herpes are viral in origin.</a:t>
            </a:r>
          </a:p>
          <a:p>
            <a:pPr marL="0" lvl="0" indent="0" defTabSz="457200" eaLnBrk="1" hangingPunct="1">
              <a:spcBef>
                <a:spcPct val="0"/>
              </a:spcBef>
              <a:buNone/>
            </a:pPr>
            <a:r>
              <a:rPr lang="en-US" altLang="en-US" sz="2400" b="1" kern="1200" dirty="0">
                <a:solidFill>
                  <a:prstClr val="black"/>
                </a:solidFill>
                <a:latin typeface="Arial" charset="0"/>
                <a:cs typeface="+mn-cs"/>
              </a:rPr>
              <a:t>A </a:t>
            </a:r>
            <a:r>
              <a:rPr lang="en-US" altLang="en-US" sz="2400" b="1" kern="1200" dirty="0">
                <a:solidFill>
                  <a:srgbClr val="3366FF"/>
                </a:solidFill>
                <a:latin typeface="Arial" charset="0"/>
                <a:cs typeface="+mn-cs"/>
              </a:rPr>
              <a:t>vaccine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is an inactive form of a virus that causes a person</a:t>
            </a:r>
            <a:r>
              <a:rPr lang="en-US" altLang="ja-JP" sz="2400" b="1" kern="1200" dirty="0">
                <a:solidFill>
                  <a:prstClr val="black"/>
                </a:solidFill>
                <a:latin typeface="Arial" charset="0"/>
                <a:cs typeface="+mn-cs"/>
              </a:rPr>
              <a:t>’s immune system to produce </a:t>
            </a:r>
            <a:r>
              <a:rPr lang="en-US" altLang="ja-JP" sz="2400" b="1" kern="1200" dirty="0">
                <a:solidFill>
                  <a:srgbClr val="3366FF"/>
                </a:solidFill>
                <a:latin typeface="Arial" charset="0"/>
                <a:cs typeface="+mn-cs"/>
              </a:rPr>
              <a:t>antibodies</a:t>
            </a:r>
            <a:r>
              <a:rPr lang="en-US" altLang="en-US" sz="2400" b="1" kern="1200" dirty="0">
                <a:solidFill>
                  <a:prstClr val="black"/>
                </a:solidFill>
                <a:latin typeface="Arial" charset="0"/>
                <a:cs typeface="+mn-cs"/>
              </a:rPr>
              <a:t> to the virus to ward off infection.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tLang="en-US" sz="3200" b="1" dirty="0"/>
              <a:t>22.11 Focus on Health &amp; Medicine</a:t>
            </a:r>
            <a:br>
              <a:rPr lang="en-US" altLang="en-US" dirty="0">
                <a:latin typeface="Calibri" pitchFamily="34" charset="0"/>
              </a:rPr>
            </a:br>
            <a:r>
              <a:rPr lang="en-US" altLang="en-US" sz="2800" b="1" dirty="0"/>
              <a:t>Viruses (2)</a:t>
            </a:r>
            <a:endParaRPr lang="en-US" altLang="en-US" dirty="0">
              <a:latin typeface="Calibri" pitchFamily="34" charset="0"/>
            </a:endParaRPr>
          </a:p>
        </p:txBody>
      </p:sp>
      <p:sp>
        <p:nvSpPr>
          <p:cNvPr id="14" name="Text Placeholder 11">
            <a:extLst>
              <a:ext uri="{FF2B5EF4-FFF2-40B4-BE49-F238E27FC236}">
                <a16:creationId xmlns:a16="http://schemas.microsoft.com/office/drawing/2014/main" id="{A2FCA9F6-E263-4DCA-AB60-29921EB18E8C}"/>
              </a:ext>
            </a:extLst>
          </p:cNvPr>
          <p:cNvSpPr>
            <a:spLocks noGrp="1"/>
          </p:cNvSpPr>
          <p:nvPr>
            <p:ph type="body" sz="quarter" idx="19"/>
          </p:nvPr>
        </p:nvSpPr>
        <p:spPr>
          <a:xfrm>
            <a:off x="1066800" y="1509252"/>
            <a:ext cx="7315200" cy="395288"/>
          </a:xfrm>
        </p:spPr>
        <p:txBody>
          <a:bodyPr/>
          <a:lstStyle/>
          <a:p>
            <a:pPr marL="0" lvl="0" indent="0" defTabSz="457200" eaLnBrk="1" hangingPunct="1">
              <a:spcBef>
                <a:spcPct val="0"/>
              </a:spcBef>
              <a:buNone/>
            </a:pPr>
            <a:r>
              <a:rPr lang="en-US" altLang="en-US" sz="2400" b="1" kern="1200" dirty="0">
                <a:solidFill>
                  <a:prstClr val="black"/>
                </a:solidFill>
                <a:latin typeface="Arial" charset="0"/>
                <a:cs typeface="+mn-cs"/>
              </a:rPr>
              <a:t>A virus with an RNA core is called a </a:t>
            </a:r>
            <a:r>
              <a:rPr lang="en-US" altLang="en-US" sz="2400" b="1" kern="1200" dirty="0">
                <a:solidFill>
                  <a:srgbClr val="3366FF"/>
                </a:solidFill>
                <a:latin typeface="Arial" charset="0"/>
                <a:cs typeface="+mn-cs"/>
              </a:rPr>
              <a:t>retrovirus</a:t>
            </a:r>
            <a:r>
              <a:rPr lang="en-US" altLang="en-US" sz="2400" b="1" kern="1200" dirty="0">
                <a:solidFill>
                  <a:prstClr val="black"/>
                </a:solidFill>
                <a:latin typeface="Arial" charset="0"/>
                <a:cs typeface="+mn-cs"/>
              </a:rPr>
              <a:t>.</a:t>
            </a:r>
          </a:p>
        </p:txBody>
      </p:sp>
      <p:pic>
        <p:nvPicPr>
          <p:cNvPr id="66565" name="Picture 6" descr=" A retrovirus (containing viral RNA and a reverse transcriptase) binds and infects a host cell. Reverse transcription forms viral DNA from RNA. One strand of viral DNA becomes a template to transcribe viral RNA, which is then translated into viral proteins. A new virus is assembled and the virus leaves the host cell to infect other c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032000"/>
            <a:ext cx="2879725"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sz="3200" b="1" dirty="0"/>
              <a:t>22.11 Focus on Health &amp; Medicine</a:t>
            </a:r>
            <a:br>
              <a:rPr lang="en-US" altLang="en-US" dirty="0">
                <a:latin typeface="Calibri" pitchFamily="34" charset="0"/>
              </a:rPr>
            </a:br>
            <a:r>
              <a:rPr lang="en-US" altLang="en-US" sz="2800" b="1" dirty="0"/>
              <a:t>Viruses (3)</a:t>
            </a:r>
            <a:endParaRPr lang="en-US" altLang="en-US" dirty="0">
              <a:latin typeface="Calibri" pitchFamily="34" charset="0"/>
            </a:endParaRPr>
          </a:p>
        </p:txBody>
      </p:sp>
      <p:sp>
        <p:nvSpPr>
          <p:cNvPr id="4" name="Content Placeholder 3">
            <a:extLst>
              <a:ext uri="{FF2B5EF4-FFF2-40B4-BE49-F238E27FC236}">
                <a16:creationId xmlns:a16="http://schemas.microsoft.com/office/drawing/2014/main" id="{0D3FFBCC-411E-4551-BCB2-09ADA8A46DF9}"/>
              </a:ext>
            </a:extLst>
          </p:cNvPr>
          <p:cNvSpPr>
            <a:spLocks noGrp="1"/>
          </p:cNvSpPr>
          <p:nvPr>
            <p:ph sz="quarter" idx="13"/>
          </p:nvPr>
        </p:nvSpPr>
        <p:spPr>
          <a:xfrm>
            <a:off x="1005348" y="1752600"/>
            <a:ext cx="7681452" cy="3733800"/>
          </a:xfrm>
        </p:spPr>
        <p:txBody>
          <a:bodyPr/>
          <a:lstStyle/>
          <a:p>
            <a:pPr marL="0" lvl="0" indent="0" defTabSz="457200" eaLnBrk="1" hangingPunct="1">
              <a:spcBef>
                <a:spcPct val="0"/>
              </a:spcBef>
              <a:spcAft>
                <a:spcPts val="2700"/>
              </a:spcAft>
              <a:buNone/>
            </a:pPr>
            <a:r>
              <a:rPr lang="en-US" altLang="en-US" sz="2400" b="1" kern="1200" dirty="0">
                <a:solidFill>
                  <a:prstClr val="black"/>
                </a:solidFill>
                <a:latin typeface="Arial" charset="0"/>
                <a:cs typeface="+mn-cs"/>
              </a:rPr>
              <a:t>Retroviruses invade a host and then synthesize viral DNA by </a:t>
            </a:r>
            <a:r>
              <a:rPr lang="en-US" altLang="en-US" sz="2400" b="1" kern="1200" dirty="0">
                <a:solidFill>
                  <a:srgbClr val="3366FF"/>
                </a:solidFill>
                <a:latin typeface="Arial" charset="0"/>
                <a:cs typeface="+mn-cs"/>
              </a:rPr>
              <a:t>reverse transcription</a:t>
            </a:r>
            <a:r>
              <a:rPr lang="en-US" altLang="en-US" sz="2400" b="1" kern="1200" dirty="0">
                <a:solidFill>
                  <a:prstClr val="black"/>
                </a:solidFill>
                <a:latin typeface="Arial" charset="0"/>
                <a:cs typeface="+mn-cs"/>
              </a:rPr>
              <a:t>.</a:t>
            </a:r>
          </a:p>
          <a:p>
            <a:pPr marL="0" lvl="0" indent="0" defTabSz="457200" eaLnBrk="1" hangingPunct="1">
              <a:spcBef>
                <a:spcPct val="0"/>
              </a:spcBef>
              <a:spcAft>
                <a:spcPts val="2800"/>
              </a:spcAft>
              <a:buNone/>
            </a:pPr>
            <a:r>
              <a:rPr lang="en-US" altLang="en-US" sz="2400" b="1" kern="1200" dirty="0">
                <a:solidFill>
                  <a:prstClr val="black"/>
                </a:solidFill>
                <a:latin typeface="Arial" charset="0"/>
                <a:cs typeface="+mn-cs"/>
              </a:rPr>
              <a:t>The viral DNA can then transcribe RNA, which then directs </a:t>
            </a:r>
            <a:r>
              <a:rPr lang="en-US" altLang="en-US" sz="2400" b="1" kern="1200" dirty="0">
                <a:solidFill>
                  <a:srgbClr val="3366FF"/>
                </a:solidFill>
                <a:latin typeface="Arial" charset="0"/>
                <a:cs typeface="+mn-cs"/>
              </a:rPr>
              <a:t>protein synthesis </a:t>
            </a:r>
            <a:r>
              <a:rPr lang="en-US" altLang="en-US" sz="2400" b="1" kern="1200" dirty="0">
                <a:solidFill>
                  <a:prstClr val="black"/>
                </a:solidFill>
                <a:latin typeface="Arial" charset="0"/>
                <a:cs typeface="+mn-cs"/>
              </a:rPr>
              <a:t>(new retroviral particles to infect other cells).</a:t>
            </a:r>
          </a:p>
          <a:p>
            <a:pPr marL="0" lvl="0" indent="0" defTabSz="457200" eaLnBrk="1" hangingPunct="1">
              <a:spcBef>
                <a:spcPct val="0"/>
              </a:spcBef>
              <a:buNone/>
            </a:pPr>
            <a:r>
              <a:rPr lang="en-US" altLang="en-US" sz="2400" b="1" kern="1200" dirty="0">
                <a:solidFill>
                  <a:prstClr val="black"/>
                </a:solidFill>
                <a:latin typeface="Arial" charset="0"/>
                <a:cs typeface="+mn-cs"/>
              </a:rPr>
              <a:t>Acquired immune deficiency syndrome (</a:t>
            </a:r>
            <a:r>
              <a:rPr lang="en-US" altLang="en-US" sz="2400" b="1" kern="1200" dirty="0">
                <a:solidFill>
                  <a:srgbClr val="3366FF"/>
                </a:solidFill>
                <a:latin typeface="Arial" charset="0"/>
                <a:cs typeface="+mn-cs"/>
              </a:rPr>
              <a:t>AIDS</a:t>
            </a:r>
            <a:r>
              <a:rPr lang="en-US" altLang="en-US" sz="2400" b="1" kern="1200" dirty="0">
                <a:solidFill>
                  <a:prstClr val="black"/>
                </a:solidFill>
                <a:latin typeface="Arial" charset="0"/>
                <a:cs typeface="+mn-cs"/>
              </a:rPr>
              <a:t>) is caused by the </a:t>
            </a:r>
            <a:r>
              <a:rPr lang="en-US" altLang="en-US" sz="2400" b="1" kern="1200" dirty="0">
                <a:solidFill>
                  <a:srgbClr val="3366FF"/>
                </a:solidFill>
                <a:latin typeface="Arial" charset="0"/>
                <a:cs typeface="+mn-cs"/>
              </a:rPr>
              <a:t>retrovirus</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human immunodeficiency virus (</a:t>
            </a:r>
            <a:r>
              <a:rPr lang="en-US" altLang="en-US" sz="2400" b="1" kern="1200" dirty="0">
                <a:solidFill>
                  <a:srgbClr val="3366FF"/>
                </a:solidFill>
                <a:latin typeface="Arial" charset="0"/>
                <a:cs typeface="+mn-cs"/>
              </a:rPr>
              <a:t>HIV</a:t>
            </a:r>
            <a:r>
              <a:rPr lang="en-US" altLang="en-US" sz="2400" b="1" kern="1200" dirty="0">
                <a:solidFill>
                  <a:prstClr val="black"/>
                </a:solidFill>
                <a:latin typeface="Arial" charset="0"/>
                <a:cs typeface="+mn-cs"/>
              </a:rPr>
              <a:t>).</a:t>
            </a:r>
          </a:p>
          <a:p>
            <a:pPr marL="0" lvl="0" indent="0" defTabSz="457200" eaLnBrk="1" hangingPunct="1">
              <a:spcBef>
                <a:spcPct val="0"/>
              </a:spcBef>
              <a:buNone/>
            </a:pPr>
            <a:endParaRPr lang="en-US" altLang="en-US" sz="2400" b="1" kern="1200" dirty="0">
              <a:solidFill>
                <a:prstClr val="black"/>
              </a:solidFill>
              <a:latin typeface="Arial" charset="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140985" y="377876"/>
            <a:ext cx="7481455" cy="542774"/>
          </a:xfrm>
        </p:spPr>
        <p:txBody>
          <a:bodyPr/>
          <a:lstStyle/>
          <a:p>
            <a:pPr eaLnBrk="1" hangingPunct="1"/>
            <a:r>
              <a:rPr lang="en-US" altLang="en-US" sz="3200" b="1" dirty="0"/>
              <a:t>22.1	Nucleosides and Nucleotides (6)</a:t>
            </a:r>
            <a:endParaRPr lang="en-US" altLang="en-US" dirty="0">
              <a:latin typeface="Calibri" pitchFamily="34" charset="0"/>
            </a:endParaRPr>
          </a:p>
        </p:txBody>
      </p:sp>
      <p:sp>
        <p:nvSpPr>
          <p:cNvPr id="10" name="Content Placeholder 10">
            <a:extLst>
              <a:ext uri="{FF2B5EF4-FFF2-40B4-BE49-F238E27FC236}">
                <a16:creationId xmlns:a16="http://schemas.microsoft.com/office/drawing/2014/main" id="{CE012BCD-A5FC-48C0-B5A6-2ED10EF64F40}"/>
              </a:ext>
            </a:extLst>
          </p:cNvPr>
          <p:cNvSpPr>
            <a:spLocks noGrp="1"/>
          </p:cNvSpPr>
          <p:nvPr>
            <p:ph sz="quarter" idx="14"/>
          </p:nvPr>
        </p:nvSpPr>
        <p:spPr>
          <a:xfrm>
            <a:off x="3172690" y="817412"/>
            <a:ext cx="2819400" cy="479908"/>
          </a:xfrm>
        </p:spPr>
        <p:txBody>
          <a:bodyPr/>
          <a:lstStyle/>
          <a:p>
            <a:pPr marL="457200" lvl="0" indent="-457200" algn="ctr">
              <a:buFont typeface="+mj-lt"/>
              <a:buAutoNum type="alphaUcPeriod"/>
            </a:pPr>
            <a:r>
              <a:rPr lang="en-US" altLang="en-US" sz="2800" b="1" dirty="0">
                <a:solidFill>
                  <a:srgbClr val="000000"/>
                </a:solidFill>
              </a:rPr>
              <a:t>Nucleosides</a:t>
            </a:r>
            <a:endParaRPr lang="en-US" dirty="0">
              <a:solidFill>
                <a:prstClr val="black"/>
              </a:solidFill>
            </a:endParaRPr>
          </a:p>
        </p:txBody>
      </p:sp>
      <p:sp>
        <p:nvSpPr>
          <p:cNvPr id="8" name="Content Placeholder 2">
            <a:extLst>
              <a:ext uri="{FF2B5EF4-FFF2-40B4-BE49-F238E27FC236}">
                <a16:creationId xmlns:a16="http://schemas.microsoft.com/office/drawing/2014/main" id="{31452E82-7580-4435-A0A1-88E4A79602D2}"/>
              </a:ext>
            </a:extLst>
          </p:cNvPr>
          <p:cNvSpPr>
            <a:spLocks noGrp="1"/>
          </p:cNvSpPr>
          <p:nvPr>
            <p:ph idx="1"/>
          </p:nvPr>
        </p:nvSpPr>
        <p:spPr>
          <a:xfrm>
            <a:off x="1066800" y="1503216"/>
            <a:ext cx="7481455" cy="966788"/>
          </a:xfrm>
        </p:spPr>
        <p:txBody>
          <a:bodyPr/>
          <a:lstStyle/>
          <a:p>
            <a:pPr marL="0" lvl="0" indent="0" defTabSz="457200" eaLnBrk="1" hangingPunct="1">
              <a:spcBef>
                <a:spcPct val="0"/>
              </a:spcBef>
              <a:buClr>
                <a:prstClr val="black"/>
              </a:buClr>
              <a:buNone/>
            </a:pPr>
            <a:r>
              <a:rPr lang="en-US" altLang="en-US" sz="2400" b="1" kern="1200" dirty="0">
                <a:solidFill>
                  <a:srgbClr val="3366FF"/>
                </a:solidFill>
                <a:latin typeface="Arial" charset="0"/>
                <a:cs typeface="+mn-cs"/>
              </a:rPr>
              <a:t>Adenine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(A) and </a:t>
            </a:r>
            <a:r>
              <a:rPr lang="en-US" altLang="en-US" sz="2400" b="1" kern="1200" dirty="0">
                <a:solidFill>
                  <a:srgbClr val="3366FF"/>
                </a:solidFill>
                <a:latin typeface="Arial" charset="0"/>
                <a:cs typeface="+mn-cs"/>
              </a:rPr>
              <a:t>guanine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(G) are based on the </a:t>
            </a:r>
            <a:r>
              <a:rPr lang="en-US" altLang="en-US" sz="2400" b="1" kern="1200" dirty="0">
                <a:solidFill>
                  <a:srgbClr val="000000"/>
                </a:solidFill>
                <a:latin typeface="Arial" charset="0"/>
                <a:cs typeface="+mn-cs"/>
              </a:rPr>
              <a:t>structure of </a:t>
            </a:r>
            <a:r>
              <a:rPr lang="en-US" altLang="en-US" sz="2400" b="1" kern="1200" dirty="0">
                <a:solidFill>
                  <a:srgbClr val="3366FF"/>
                </a:solidFill>
                <a:latin typeface="Arial" charset="0"/>
                <a:cs typeface="+mn-cs"/>
              </a:rPr>
              <a:t>purine</a:t>
            </a:r>
            <a:r>
              <a:rPr lang="en-US" altLang="en-US" sz="2400" b="1" kern="1200" dirty="0">
                <a:solidFill>
                  <a:srgbClr val="000000"/>
                </a:solidFill>
                <a:latin typeface="Arial" charset="0"/>
                <a:cs typeface="+mn-cs"/>
              </a:rPr>
              <a:t>.</a:t>
            </a:r>
          </a:p>
        </p:txBody>
      </p:sp>
      <p:pic>
        <p:nvPicPr>
          <p:cNvPr id="8199" name="Picture 9" descr="Structures of adenine and guanine bases derived from their parent compound purine with two r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2743200"/>
            <a:ext cx="64865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a:extLst>
              <a:ext uri="{FF2B5EF4-FFF2-40B4-BE49-F238E27FC236}">
                <a16:creationId xmlns:a16="http://schemas.microsoft.com/office/drawing/2014/main" id="{E3047B52-D531-4BE8-AECB-F0E5BB151470}"/>
              </a:ext>
            </a:extLst>
          </p:cNvPr>
          <p:cNvSpPr>
            <a:spLocks noGrp="1"/>
          </p:cNvSpPr>
          <p:nvPr>
            <p:ph sz="quarter" idx="13"/>
          </p:nvPr>
        </p:nvSpPr>
        <p:spPr>
          <a:xfrm>
            <a:off x="1073730" y="5472545"/>
            <a:ext cx="5507180" cy="933018"/>
          </a:xfrm>
        </p:spPr>
        <p:txBody>
          <a:bodyPr/>
          <a:lstStyle/>
          <a:p>
            <a:pPr marL="0" lvl="0" indent="0" defTabSz="457200" eaLnBrk="1" hangingPunct="1">
              <a:spcBef>
                <a:spcPct val="0"/>
              </a:spcBef>
              <a:spcAft>
                <a:spcPts val="1500"/>
              </a:spcAft>
              <a:buClr>
                <a:prstClr val="black"/>
              </a:buClr>
              <a:buNone/>
            </a:pPr>
            <a:r>
              <a:rPr lang="en-US" altLang="en-US" sz="2400" b="1" kern="1200" dirty="0">
                <a:solidFill>
                  <a:prstClr val="black"/>
                </a:solidFill>
                <a:latin typeface="Arial" charset="0"/>
                <a:cs typeface="+mn-cs"/>
              </a:rPr>
              <a:t>DNA contains bases </a:t>
            </a:r>
            <a:r>
              <a:rPr lang="en-US" altLang="en-US" sz="2400" b="1" kern="1200" dirty="0">
                <a:solidFill>
                  <a:srgbClr val="3366FF"/>
                </a:solidFill>
                <a:latin typeface="Arial" charset="0"/>
                <a:cs typeface="+mn-cs"/>
              </a:rPr>
              <a:t>A</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G</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C</a:t>
            </a:r>
            <a:r>
              <a:rPr lang="en-US" altLang="en-US" sz="2400" b="1" kern="1200" dirty="0">
                <a:solidFill>
                  <a:prstClr val="black"/>
                </a:solidFill>
                <a:latin typeface="Arial" charset="0"/>
                <a:cs typeface="+mn-cs"/>
              </a:rPr>
              <a:t>, and </a:t>
            </a:r>
            <a:r>
              <a:rPr lang="en-US" altLang="en-US" sz="2400" b="1" kern="1200" dirty="0">
                <a:solidFill>
                  <a:srgbClr val="3366FF"/>
                </a:solidFill>
                <a:latin typeface="Arial" charset="0"/>
                <a:cs typeface="+mn-cs"/>
              </a:rPr>
              <a:t>T</a:t>
            </a:r>
            <a:r>
              <a:rPr lang="en-US" altLang="en-US" sz="2400" b="1" kern="1200" dirty="0">
                <a:solidFill>
                  <a:prstClr val="black"/>
                </a:solidFill>
                <a:latin typeface="Arial" charset="0"/>
                <a:cs typeface="+mn-cs"/>
              </a:rPr>
              <a:t>.</a:t>
            </a:r>
          </a:p>
          <a:p>
            <a:pPr marL="0" lvl="0" indent="0" defTabSz="457200" eaLnBrk="1" hangingPunct="1">
              <a:spcBef>
                <a:spcPct val="0"/>
              </a:spcBef>
              <a:buNone/>
            </a:pPr>
            <a:r>
              <a:rPr lang="en-US" altLang="en-US" sz="2400" b="1" kern="1200" dirty="0">
                <a:solidFill>
                  <a:prstClr val="black"/>
                </a:solidFill>
                <a:latin typeface="Arial" charset="0"/>
                <a:cs typeface="+mn-cs"/>
              </a:rPr>
              <a:t>RNA contains bases </a:t>
            </a:r>
            <a:r>
              <a:rPr lang="en-US" altLang="en-US" sz="2400" b="1" kern="1200" dirty="0">
                <a:solidFill>
                  <a:srgbClr val="3366FF"/>
                </a:solidFill>
                <a:latin typeface="Arial" charset="0"/>
                <a:cs typeface="+mn-cs"/>
              </a:rPr>
              <a:t>A</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G</a:t>
            </a:r>
            <a:r>
              <a:rPr lang="en-US" altLang="en-US" sz="2400" b="1" kern="1200" dirty="0">
                <a:solidFill>
                  <a:prstClr val="black"/>
                </a:solidFill>
                <a:latin typeface="Arial" charset="0"/>
                <a:cs typeface="+mn-cs"/>
              </a:rPr>
              <a:t>, </a:t>
            </a:r>
            <a:r>
              <a:rPr lang="en-US" altLang="en-US" sz="2400" b="1" kern="1200" dirty="0">
                <a:solidFill>
                  <a:srgbClr val="3366FF"/>
                </a:solidFill>
                <a:latin typeface="Arial" charset="0"/>
                <a:cs typeface="+mn-cs"/>
              </a:rPr>
              <a:t>C</a:t>
            </a:r>
            <a:r>
              <a:rPr lang="en-US" altLang="en-US" sz="2400" b="1" kern="1200" dirty="0">
                <a:solidFill>
                  <a:prstClr val="black"/>
                </a:solidFill>
                <a:latin typeface="Arial" charset="0"/>
                <a:cs typeface="+mn-cs"/>
              </a:rPr>
              <a:t>, and </a:t>
            </a:r>
            <a:r>
              <a:rPr lang="en-US" altLang="en-US" sz="2400" b="1" kern="1200" dirty="0">
                <a:solidFill>
                  <a:srgbClr val="3366FF"/>
                </a:solidFill>
                <a:latin typeface="Arial" charset="0"/>
                <a:cs typeface="+mn-cs"/>
              </a:rPr>
              <a:t>U</a:t>
            </a:r>
            <a:r>
              <a:rPr lang="en-US" altLang="en-US" sz="2400" b="1" kern="1200" dirty="0">
                <a:solidFill>
                  <a:prstClr val="black"/>
                </a:solidFill>
                <a:latin typeface="Arial" charset="0"/>
                <a:cs typeface="+mn-cs"/>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40093" y="318882"/>
            <a:ext cx="7481455" cy="639762"/>
          </a:xfrm>
        </p:spPr>
        <p:txBody>
          <a:bodyPr/>
          <a:lstStyle/>
          <a:p>
            <a:pPr eaLnBrk="1" hangingPunct="1"/>
            <a:r>
              <a:rPr lang="en-US" altLang="en-US" sz="3200" b="1" dirty="0"/>
              <a:t>22.1	Nucleosides and Nucleotides (7)</a:t>
            </a:r>
            <a:endParaRPr lang="en-US" altLang="en-US" dirty="0">
              <a:latin typeface="Calibri" pitchFamily="34" charset="0"/>
            </a:endParaRPr>
          </a:p>
        </p:txBody>
      </p:sp>
      <p:sp>
        <p:nvSpPr>
          <p:cNvPr id="14" name="Content Placeholder 10">
            <a:extLst>
              <a:ext uri="{FF2B5EF4-FFF2-40B4-BE49-F238E27FC236}">
                <a16:creationId xmlns:a16="http://schemas.microsoft.com/office/drawing/2014/main" id="{0FA48F83-470B-4822-A9D1-46F9A54F06CA}"/>
              </a:ext>
            </a:extLst>
          </p:cNvPr>
          <p:cNvSpPr>
            <a:spLocks noGrp="1"/>
          </p:cNvSpPr>
          <p:nvPr>
            <p:ph sz="quarter" idx="14"/>
          </p:nvPr>
        </p:nvSpPr>
        <p:spPr>
          <a:xfrm>
            <a:off x="3177192" y="817420"/>
            <a:ext cx="2799898" cy="458002"/>
          </a:xfrm>
        </p:spPr>
        <p:txBody>
          <a:bodyPr/>
          <a:lstStyle/>
          <a:p>
            <a:pPr marL="457200" lvl="0" indent="-457200" algn="ctr">
              <a:buFont typeface="+mj-lt"/>
              <a:buAutoNum type="alphaUcPeriod"/>
            </a:pPr>
            <a:r>
              <a:rPr lang="en-US" altLang="en-US" sz="2800" b="1" dirty="0">
                <a:solidFill>
                  <a:srgbClr val="000000"/>
                </a:solidFill>
              </a:rPr>
              <a:t>Nucleosides</a:t>
            </a:r>
            <a:endParaRPr lang="en-US" dirty="0">
              <a:solidFill>
                <a:prstClr val="black"/>
              </a:solidFill>
            </a:endParaRPr>
          </a:p>
        </p:txBody>
      </p:sp>
      <p:sp>
        <p:nvSpPr>
          <p:cNvPr id="15" name="Content Placeholder 2">
            <a:extLst>
              <a:ext uri="{FF2B5EF4-FFF2-40B4-BE49-F238E27FC236}">
                <a16:creationId xmlns:a16="http://schemas.microsoft.com/office/drawing/2014/main" id="{663A040A-1E58-4067-B34F-AABD15870407}"/>
              </a:ext>
            </a:extLst>
          </p:cNvPr>
          <p:cNvSpPr>
            <a:spLocks noGrp="1"/>
          </p:cNvSpPr>
          <p:nvPr>
            <p:ph idx="1"/>
          </p:nvPr>
        </p:nvSpPr>
        <p:spPr>
          <a:xfrm>
            <a:off x="1080654" y="1510145"/>
            <a:ext cx="7523019" cy="4525963"/>
          </a:xfrm>
        </p:spPr>
        <p:txBody>
          <a:bodyPr/>
          <a:lstStyle/>
          <a:p>
            <a:pPr marL="0" lvl="0" indent="0" defTabSz="457200" eaLnBrk="1" hangingPunct="1">
              <a:spcBef>
                <a:spcPct val="0"/>
              </a:spcBef>
              <a:spcAft>
                <a:spcPts val="3700"/>
              </a:spcAft>
              <a:buNone/>
            </a:pPr>
            <a:r>
              <a:rPr lang="en-US" altLang="en-US" sz="2400" b="1" kern="1200" dirty="0">
                <a:solidFill>
                  <a:prstClr val="black"/>
                </a:solidFill>
                <a:latin typeface="Arial" charset="0"/>
                <a:cs typeface="+mn-cs"/>
              </a:rPr>
              <a:t>A nucleoside is formed by </a:t>
            </a:r>
            <a:r>
              <a:rPr lang="en-US" altLang="en-US" sz="2400" b="1" kern="1200" dirty="0">
                <a:solidFill>
                  <a:srgbClr val="3366FF"/>
                </a:solidFill>
                <a:latin typeface="Arial" charset="0"/>
                <a:cs typeface="+mn-cs"/>
              </a:rPr>
              <a:t>joining</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the anomeric carbon of the </a:t>
            </a:r>
            <a:r>
              <a:rPr lang="en-US" altLang="en-US" sz="2400" b="1" kern="1200" dirty="0">
                <a:solidFill>
                  <a:srgbClr val="3366FF"/>
                </a:solidFill>
                <a:latin typeface="Arial" charset="0"/>
                <a:cs typeface="+mn-cs"/>
              </a:rPr>
              <a:t>monosaccharide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with a </a:t>
            </a:r>
            <a:r>
              <a:rPr lang="en-US" altLang="en-US" sz="2400" b="1" kern="1200" dirty="0">
                <a:solidFill>
                  <a:srgbClr val="3366FF"/>
                </a:solidFill>
                <a:latin typeface="Arial" charset="0"/>
                <a:cs typeface="+mn-cs"/>
              </a:rPr>
              <a:t>N atom of the base</a:t>
            </a:r>
            <a:r>
              <a:rPr lang="en-US" altLang="en-US" sz="2400" b="1" kern="1200" dirty="0">
                <a:solidFill>
                  <a:prstClr val="black"/>
                </a:solidFill>
                <a:latin typeface="Arial" charset="0"/>
                <a:cs typeface="+mn-cs"/>
              </a:rPr>
              <a:t>.</a:t>
            </a:r>
          </a:p>
          <a:p>
            <a:pPr marL="0" lvl="0" indent="0" defTabSz="457200" eaLnBrk="1" hangingPunct="1">
              <a:spcBef>
                <a:spcPct val="0"/>
              </a:spcBef>
              <a:spcAft>
                <a:spcPts val="3700"/>
              </a:spcAft>
              <a:buNone/>
            </a:pPr>
            <a:r>
              <a:rPr lang="en-US" altLang="en-US" sz="2400" b="1" kern="1200" dirty="0">
                <a:solidFill>
                  <a:prstClr val="black"/>
                </a:solidFill>
                <a:latin typeface="Arial" charset="0"/>
                <a:cs typeface="+mn-cs"/>
              </a:rPr>
              <a:t>To name a nucleoside derived from a </a:t>
            </a:r>
            <a:r>
              <a:rPr lang="en-US" altLang="en-US" sz="2400" b="1" kern="1200" dirty="0">
                <a:solidFill>
                  <a:srgbClr val="3366FF"/>
                </a:solidFill>
                <a:latin typeface="Arial" charset="0"/>
                <a:cs typeface="+mn-cs"/>
              </a:rPr>
              <a:t>pyrimidine</a:t>
            </a:r>
            <a:r>
              <a:rPr lang="en-US" altLang="en-US" sz="2400" b="1" kern="1200" dirty="0">
                <a:solidFill>
                  <a:prstClr val="black"/>
                </a:solidFill>
                <a:latin typeface="Arial" charset="0"/>
                <a:cs typeface="+mn-cs"/>
              </a:rPr>
              <a:t> base, use the suffix </a:t>
            </a:r>
            <a:r>
              <a:rPr lang="ja-JP" altLang="en-US" sz="2400" b="1" kern="1200" dirty="0">
                <a:solidFill>
                  <a:prstClr val="black"/>
                </a:solidFill>
                <a:latin typeface="Arial" charset="0"/>
                <a:cs typeface="+mn-cs"/>
              </a:rPr>
              <a:t>“</a:t>
            </a:r>
            <a:r>
              <a:rPr lang="en-US" altLang="ja-JP" sz="2400" b="1" kern="1200" dirty="0">
                <a:solidFill>
                  <a:srgbClr val="3366FF"/>
                </a:solidFill>
                <a:latin typeface="Arial" charset="0"/>
                <a:cs typeface="+mn-cs"/>
              </a:rPr>
              <a:t>-</a:t>
            </a:r>
            <a:r>
              <a:rPr lang="en-US" altLang="ja-JP" sz="2400" b="1" kern="1200" dirty="0" err="1">
                <a:solidFill>
                  <a:srgbClr val="3366FF"/>
                </a:solidFill>
                <a:latin typeface="Arial" charset="0"/>
                <a:cs typeface="+mn-cs"/>
              </a:rPr>
              <a:t>idine</a:t>
            </a:r>
            <a:r>
              <a:rPr lang="ja-JP" altLang="en-US" sz="2400" b="1" kern="1200" dirty="0">
                <a:solidFill>
                  <a:prstClr val="black"/>
                </a:solidFill>
                <a:latin typeface="Arial" charset="0"/>
                <a:cs typeface="+mn-cs"/>
              </a:rPr>
              <a:t>”</a:t>
            </a:r>
            <a:r>
              <a:rPr lang="en-US" altLang="ja-JP" sz="2400" b="1" kern="1200" dirty="0">
                <a:solidFill>
                  <a:prstClr val="black"/>
                </a:solidFill>
                <a:latin typeface="Arial" charset="0"/>
                <a:cs typeface="+mn-cs"/>
              </a:rPr>
              <a:t>.</a:t>
            </a:r>
            <a:endParaRPr lang="en-US" altLang="en-US" sz="2400" b="1" kern="1200" dirty="0">
              <a:solidFill>
                <a:prstClr val="black"/>
              </a:solidFill>
              <a:latin typeface="Arial" charset="0"/>
              <a:cs typeface="+mn-cs"/>
            </a:endParaRPr>
          </a:p>
          <a:p>
            <a:pPr marL="0" lvl="0" indent="0" defTabSz="457200" eaLnBrk="1" hangingPunct="1">
              <a:spcBef>
                <a:spcPct val="0"/>
              </a:spcBef>
              <a:spcAft>
                <a:spcPts val="3800"/>
              </a:spcAft>
              <a:buNone/>
            </a:pPr>
            <a:r>
              <a:rPr lang="en-US" altLang="en-US" sz="2400" b="1" kern="1200" dirty="0">
                <a:solidFill>
                  <a:prstClr val="black"/>
                </a:solidFill>
                <a:latin typeface="Arial" charset="0"/>
                <a:cs typeface="+mn-cs"/>
              </a:rPr>
              <a:t>To name a nucleoside derived from a </a:t>
            </a:r>
            <a:r>
              <a:rPr lang="en-US" altLang="en-US" sz="2400" b="1" kern="1200" dirty="0">
                <a:solidFill>
                  <a:srgbClr val="3366FF"/>
                </a:solidFill>
                <a:latin typeface="Arial" charset="0"/>
                <a:cs typeface="+mn-cs"/>
              </a:rPr>
              <a:t>purine</a:t>
            </a:r>
            <a:r>
              <a:rPr lang="en-US" altLang="en-US" sz="2400" b="1" kern="1200" dirty="0">
                <a:solidFill>
                  <a:srgbClr val="3333FF"/>
                </a:solidFill>
                <a:latin typeface="Arial" charset="0"/>
                <a:cs typeface="+mn-cs"/>
              </a:rPr>
              <a:t> </a:t>
            </a:r>
            <a:r>
              <a:rPr lang="en-US" altLang="en-US" sz="2400" b="1" kern="1200" dirty="0">
                <a:solidFill>
                  <a:prstClr val="black"/>
                </a:solidFill>
                <a:latin typeface="Arial" charset="0"/>
                <a:cs typeface="+mn-cs"/>
              </a:rPr>
              <a:t>base, use the suffix </a:t>
            </a:r>
            <a:r>
              <a:rPr lang="ja-JP" altLang="en-US" sz="2400" b="1" kern="1200" dirty="0">
                <a:solidFill>
                  <a:prstClr val="black"/>
                </a:solidFill>
                <a:latin typeface="Arial" charset="0"/>
                <a:cs typeface="+mn-cs"/>
              </a:rPr>
              <a:t>“</a:t>
            </a:r>
            <a:r>
              <a:rPr lang="en-US" altLang="ja-JP" sz="2400" b="1" kern="1200" dirty="0">
                <a:solidFill>
                  <a:srgbClr val="3366FF"/>
                </a:solidFill>
                <a:latin typeface="Arial" charset="0"/>
                <a:cs typeface="+mn-cs"/>
              </a:rPr>
              <a:t>-</a:t>
            </a:r>
            <a:r>
              <a:rPr lang="en-US" altLang="ja-JP" sz="2400" b="1" kern="1200" dirty="0" err="1">
                <a:solidFill>
                  <a:srgbClr val="3366FF"/>
                </a:solidFill>
                <a:latin typeface="Arial" charset="0"/>
                <a:cs typeface="+mn-cs"/>
              </a:rPr>
              <a:t>osine</a:t>
            </a:r>
            <a:r>
              <a:rPr lang="ja-JP" altLang="en-US" sz="2400" b="1" kern="1200" dirty="0">
                <a:solidFill>
                  <a:prstClr val="black"/>
                </a:solidFill>
                <a:latin typeface="Arial" charset="0"/>
                <a:cs typeface="+mn-cs"/>
              </a:rPr>
              <a:t>”</a:t>
            </a:r>
            <a:r>
              <a:rPr lang="en-US" altLang="ja-JP" sz="2400" b="1" kern="1200" dirty="0">
                <a:solidFill>
                  <a:prstClr val="black"/>
                </a:solidFill>
                <a:latin typeface="Arial" charset="0"/>
                <a:cs typeface="+mn-cs"/>
              </a:rPr>
              <a:t>.</a:t>
            </a:r>
            <a:endParaRPr lang="en-US" altLang="en-US" sz="2400" b="1" kern="1200" dirty="0">
              <a:solidFill>
                <a:prstClr val="black"/>
              </a:solidFill>
              <a:latin typeface="Arial" charset="0"/>
              <a:cs typeface="+mn-cs"/>
            </a:endParaRPr>
          </a:p>
          <a:p>
            <a:pPr marL="0" lvl="0" indent="0" defTabSz="457200" eaLnBrk="1" hangingPunct="1">
              <a:spcBef>
                <a:spcPct val="0"/>
              </a:spcBef>
              <a:buNone/>
            </a:pPr>
            <a:r>
              <a:rPr lang="en-US" altLang="en-US" sz="2400" b="1" kern="1200" dirty="0">
                <a:solidFill>
                  <a:prstClr val="black"/>
                </a:solidFill>
                <a:latin typeface="Arial" charset="0"/>
                <a:cs typeface="+mn-cs"/>
              </a:rPr>
              <a:t>For </a:t>
            </a:r>
            <a:r>
              <a:rPr lang="en-US" altLang="en-US" sz="2400" b="1" kern="1200" dirty="0">
                <a:solidFill>
                  <a:srgbClr val="3366FF"/>
                </a:solidFill>
                <a:latin typeface="Arial" charset="0"/>
                <a:cs typeface="+mn-cs"/>
              </a:rPr>
              <a:t>deoxyribonucleosides</a:t>
            </a:r>
            <a:r>
              <a:rPr lang="en-US" altLang="en-US" sz="2400" b="1" kern="1200" dirty="0">
                <a:solidFill>
                  <a:prstClr val="black"/>
                </a:solidFill>
                <a:latin typeface="Arial" charset="0"/>
                <a:cs typeface="+mn-cs"/>
              </a:rPr>
              <a:t>, add the prefix </a:t>
            </a:r>
            <a:r>
              <a:rPr lang="ja-JP" altLang="en-US" sz="2400" b="1" kern="1200" dirty="0">
                <a:solidFill>
                  <a:prstClr val="black"/>
                </a:solidFill>
                <a:latin typeface="Arial" charset="0"/>
                <a:cs typeface="+mn-cs"/>
              </a:rPr>
              <a:t>“</a:t>
            </a:r>
            <a:r>
              <a:rPr lang="en-US" altLang="ja-JP" sz="2400" b="1" kern="1200" dirty="0">
                <a:solidFill>
                  <a:srgbClr val="3366FF"/>
                </a:solidFill>
                <a:latin typeface="Arial" charset="0"/>
                <a:cs typeface="+mn-cs"/>
              </a:rPr>
              <a:t>deoxy</a:t>
            </a:r>
            <a:r>
              <a:rPr lang="en-US" altLang="ja-JP" sz="2400" b="1" kern="1200" dirty="0">
                <a:solidFill>
                  <a:prstClr val="black"/>
                </a:solidFill>
                <a:latin typeface="Arial" charset="0"/>
                <a:cs typeface="+mn-cs"/>
              </a:rPr>
              <a:t>-</a:t>
            </a:r>
            <a:r>
              <a:rPr lang="ja-JP" altLang="en-US" sz="2400" b="1" kern="1200" dirty="0">
                <a:solidFill>
                  <a:prstClr val="black"/>
                </a:solidFill>
                <a:latin typeface="Arial" charset="0"/>
                <a:cs typeface="+mn-cs"/>
              </a:rPr>
              <a:t>”</a:t>
            </a:r>
            <a:r>
              <a:rPr lang="en-US" altLang="ja-JP" sz="2400" b="1" kern="1200" dirty="0">
                <a:solidFill>
                  <a:prstClr val="black"/>
                </a:solidFill>
                <a:latin typeface="Arial" charset="0"/>
                <a:cs typeface="+mn-cs"/>
              </a:rPr>
              <a:t>.</a:t>
            </a:r>
            <a:endParaRPr lang="en-US" altLang="en-US" sz="2400" b="1" kern="1200" dirty="0">
              <a:solidFill>
                <a:prstClr val="black"/>
              </a:solidFill>
              <a:latin typeface="Arial" charset="0"/>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40094" y="377877"/>
            <a:ext cx="7481455" cy="535852"/>
          </a:xfrm>
        </p:spPr>
        <p:txBody>
          <a:bodyPr/>
          <a:lstStyle/>
          <a:p>
            <a:pPr eaLnBrk="1" hangingPunct="1"/>
            <a:r>
              <a:rPr lang="en-US" altLang="en-US" sz="3200" b="1" dirty="0"/>
              <a:t>22.1	Nucleosides and Nucleotides (8)</a:t>
            </a:r>
            <a:endParaRPr lang="en-US" altLang="en-US" dirty="0">
              <a:latin typeface="Calibri" pitchFamily="34" charset="0"/>
            </a:endParaRPr>
          </a:p>
        </p:txBody>
      </p:sp>
      <p:sp>
        <p:nvSpPr>
          <p:cNvPr id="5" name="Content Placeholder 2">
            <a:extLst>
              <a:ext uri="{FF2B5EF4-FFF2-40B4-BE49-F238E27FC236}">
                <a16:creationId xmlns:a16="http://schemas.microsoft.com/office/drawing/2014/main" id="{16289606-46F6-4FAF-89B9-02D99D3E9485}"/>
              </a:ext>
            </a:extLst>
          </p:cNvPr>
          <p:cNvSpPr>
            <a:spLocks noGrp="1"/>
          </p:cNvSpPr>
          <p:nvPr>
            <p:ph idx="1"/>
          </p:nvPr>
        </p:nvSpPr>
        <p:spPr>
          <a:xfrm>
            <a:off x="3129788" y="811383"/>
            <a:ext cx="2884425" cy="457200"/>
          </a:xfrm>
        </p:spPr>
        <p:txBody>
          <a:bodyPr/>
          <a:lstStyle/>
          <a:p>
            <a:pPr marL="457200" lvl="0" indent="-457200" algn="ctr">
              <a:buFont typeface="+mj-lt"/>
              <a:buAutoNum type="alphaUcPeriod"/>
            </a:pPr>
            <a:r>
              <a:rPr lang="en-US" altLang="en-US" sz="2800" b="1" dirty="0">
                <a:solidFill>
                  <a:srgbClr val="000000"/>
                </a:solidFill>
              </a:rPr>
              <a:t>Nucleosides</a:t>
            </a:r>
            <a:endParaRPr lang="en-US" dirty="0">
              <a:solidFill>
                <a:prstClr val="black"/>
              </a:solidFill>
            </a:endParaRPr>
          </a:p>
        </p:txBody>
      </p:sp>
      <p:pic>
        <p:nvPicPr>
          <p:cNvPr id="10244" name="Picture 8" descr="Illustration of the formation of a nucleoside: The nitrogen atom at the 1 position in cytosine (pyrimidine base) bonds with the 1' carbon of the sugar forming cytidine. The bond between the base and the sugar molecule is N-glycosidic b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225" y="1346200"/>
            <a:ext cx="6632575"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6"/>
  <p:tag name="MMPROD_UIDATA" val="&lt;database version=&quot;6.0&quot;&gt;&lt;object type=&quot;1&quot; unique_id=&quot;10001&quot;&gt;&lt;object type=&quot;8&quot; unique_id=&quot;13642&quot;&gt;&lt;/object&gt;&lt;object type=&quot;2&quot; unique_id=&quot;13643&quot;&gt;&lt;object type=&quot;3&quot; unique_id=&quot;13644&quot;&gt;&lt;property id=&quot;20148&quot; value=&quot;5&quot;/&gt;&lt;property id=&quot;20300&quot; value=&quot;Slide 1&quot;/&gt;&lt;property id=&quot;20307&quot; value=&quot;342&quot;/&gt;&lt;/object&gt;&lt;object type=&quot;3&quot; unique_id=&quot;13645&quot;&gt;&lt;property id=&quot;20148&quot; value=&quot;5&quot;/&gt;&lt;property id=&quot;20300&quot; value=&quot;Slide 2 - &amp;quot;Nucleosides and Nucleotides&amp;#x0D;&amp;#x0A;Introduction&amp;quot;&quot;/&gt;&lt;property id=&quot;20307&quot; value=&quot;257&quot;/&gt;&lt;/object&gt;&lt;object type=&quot;3&quot; unique_id=&quot;13646&quot;&gt;&lt;property id=&quot;20148&quot; value=&quot;5&quot;/&gt;&lt;property id=&quot;20300&quot; value=&quot;Slide 3 - &amp;quot;Nucleosides and Nucleotides&amp;#x0D;&amp;#x0A;Introduction&amp;quot;&quot;/&gt;&lt;property id=&quot;20307&quot; value=&quot;258&quot;/&gt;&lt;/object&gt;&lt;object type=&quot;3&quot; unique_id=&quot;13647&quot;&gt;&lt;property id=&quot;20148&quot; value=&quot;5&quot;/&gt;&lt;property id=&quot;20300&quot; value=&quot;Slide 4 - &amp;quot;Nucleosides and Nucleotides&amp;#x0D;&amp;#x0A;Introduction&amp;quot;&quot;/&gt;&lt;property id=&quot;20307&quot; value=&quot;259&quot;/&gt;&lt;/object&gt;&lt;object type=&quot;3&quot; unique_id=&quot;13648&quot;&gt;&lt;property id=&quot;20148&quot; value=&quot;5&quot;/&gt;&lt;property id=&quot;20300&quot; value=&quot;Slide 5 - &amp;quot;Nucleosides &amp;#x0D;&amp;#x0A;Joining a Monosaccharide and a Base&amp;quot;&quot;/&gt;&lt;property id=&quot;20307&quot; value=&quot;260&quot;/&gt;&lt;/object&gt;&lt;object type=&quot;3&quot; unique_id=&quot;13649&quot;&gt;&lt;property id=&quot;20148&quot; value=&quot;5&quot;/&gt;&lt;property id=&quot;20300&quot; value=&quot;Slide 6 - &amp;quot;Nucleosides &amp;#x0D;&amp;#x0A;Joining a Monosaccharide and a Base&amp;quot;&quot;/&gt;&lt;property id=&quot;20307&quot; value=&quot;306&quot;/&gt;&lt;/object&gt;&lt;object type=&quot;3&quot; unique_id=&quot;13650&quot;&gt;&lt;property id=&quot;20148&quot; value=&quot;5&quot;/&gt;&lt;property id=&quot;20300&quot; value=&quot;Slide 7 - &amp;quot;Nucleosides &amp;#x0D;&amp;#x0A;Joining a Monosaccharide and a Base&amp;quot;&quot;/&gt;&lt;property id=&quot;20307&quot; value=&quot;307&quot;/&gt;&lt;/object&gt;&lt;object type=&quot;3&quot; unique_id=&quot;13651&quot;&gt;&lt;property id=&quot;20148&quot; value=&quot;5&quot;/&gt;&lt;property id=&quot;20300&quot; value=&quot;Slide 8 - &amp;quot;Nucleosides &amp;#x0D;&amp;#x0A;Joining a Monosaccharide and a Base&amp;quot;&quot;/&gt;&lt;property id=&quot;20307&quot; value=&quot;308&quot;/&gt;&lt;/object&gt;&lt;object type=&quot;3&quot; unique_id=&quot;13652&quot;&gt;&lt;property id=&quot;20148&quot; value=&quot;5&quot;/&gt;&lt;property id=&quot;20300&quot; value=&quot;Slide 9 - &amp;quot;Nucleosides &amp;#x0D;&amp;#x0A;Joining a Monosaccharide and a Base&amp;quot;&quot;/&gt;&lt;property id=&quot;20307&quot; value=&quot;309&quot;/&gt;&lt;/object&gt;&lt;object type=&quot;3&quot; unique_id=&quot;13653&quot;&gt;&lt;property id=&quot;20148&quot; value=&quot;5&quot;/&gt;&lt;property id=&quot;20300&quot; value=&quot;Slide 10 - &amp;quot;Nucleosides &amp;#x0D;&amp;#x0A;Joining a Monosaccharide and a Base&amp;quot;&quot;/&gt;&lt;property id=&quot;20307&quot; value=&quot;310&quot;/&gt;&lt;/object&gt;&lt;object type=&quot;3&quot; unique_id=&quot;13654&quot;&gt;&lt;property id=&quot;20148&quot; value=&quot;5&quot;/&gt;&lt;property id=&quot;20300&quot; value=&quot;Slide 11 - &amp;quot;Nucleotides&amp;#x0D;&amp;#x0A;Joining a Nucleoside with a Phosphate&amp;quot;&quot;/&gt;&lt;property id=&quot;20307&quot; value=&quot;261&quot;/&gt;&lt;/object&gt;&lt;object type=&quot;3&quot; unique_id=&quot;13655&quot;&gt;&lt;property id=&quot;20148&quot; value=&quot;5&quot;/&gt;&lt;property id=&quot;20300&quot; value=&quot;Slide 12 - &amp;quot;Nucleotides&amp;#x0D;&amp;#x0A;Joining a Nucleoside with a Phosphate&amp;quot;&quot;/&gt;&lt;property id=&quot;20307&quot; value=&quot;311&quot;/&gt;&lt;/object&gt;&lt;object type=&quot;3&quot; unique_id=&quot;13656&quot;&gt;&lt;property id=&quot;20148&quot; value=&quot;5&quot;/&gt;&lt;property id=&quot;20300&quot; value=&quot;Slide 13 - &amp;quot;Nucleotides&amp;#x0D;&amp;#x0A;Joining a Nucleoside with a Phosphate&amp;quot;&quot;/&gt;&lt;property id=&quot;20307&quot; value=&quot;312&quot;/&gt;&lt;/object&gt;&lt;object type=&quot;3&quot; unique_id=&quot;13657&quot;&gt;&lt;property id=&quot;20148&quot; value=&quot;5&quot;/&gt;&lt;property id=&quot;20300&quot; value=&quot;Slide 14 - &amp;quot;Nucleotides&amp;#x0D;&amp;#x0A;Joining a Nucleoside with a Phosphate&amp;quot;&quot;/&gt;&lt;property id=&quot;20307&quot; value=&quot;313&quot;/&gt;&lt;/object&gt;&lt;object type=&quot;3&quot; unique_id=&quot;13658&quot;&gt;&lt;property id=&quot;20148&quot; value=&quot;5&quot;/&gt;&lt;property id=&quot;20300&quot; value=&quot;Slide 15 - &amp;quot;Nucleotides&amp;#x0D;&amp;#x0A;Joining a Nucleoside with a Phosphate&amp;quot;&quot;/&gt;&lt;property id=&quot;20307&quot; value=&quot;314&quot;/&gt;&lt;/object&gt;&lt;object type=&quot;3&quot; unique_id=&quot;13659&quot;&gt;&lt;property id=&quot;20148&quot; value=&quot;5&quot;/&gt;&lt;property id=&quot;20300&quot; value=&quot;Slide 16 - &amp;quot;Nucleotides&amp;#x0D;&amp;#x0A;Joining a Nucleoside with a Phosphate&amp;quot;&quot;/&gt;&lt;property id=&quot;20307&quot; value=&quot;315&quot;/&gt;&lt;/object&gt;&lt;object type=&quot;3&quot; unique_id=&quot;13660&quot;&gt;&lt;property id=&quot;20148&quot; value=&quot;5&quot;/&gt;&lt;property id=&quot;20300&quot; value=&quot;Slide 17 - &amp;quot;Nucleic Acids&amp;#x0D;&amp;#x0A;&amp;quot;&quot;/&gt;&lt;property id=&quot;20307&quot; value=&quot;262&quot;/&gt;&lt;/object&gt;&lt;object type=&quot;3&quot; unique_id=&quot;13661&quot;&gt;&lt;property id=&quot;20148&quot; value=&quot;5&quot;/&gt;&lt;property id=&quot;20300&quot; value=&quot;Slide 18 - &amp;quot;Nucleic Acids&amp;quot;&quot;/&gt;&lt;property id=&quot;20307&quot; value=&quot;263&quot;/&gt;&lt;/object&gt;&lt;object type=&quot;3&quot; unique_id=&quot;13662&quot;&gt;&lt;property id=&quot;20148&quot; value=&quot;5&quot;/&gt;&lt;property id=&quot;20300&quot; value=&quot;Slide 19 - &amp;quot;Nucleic Acids&amp;quot;&quot;/&gt;&lt;property id=&quot;20307&quot; value=&quot;264&quot;/&gt;&lt;/object&gt;&lt;object type=&quot;3&quot; unique_id=&quot;13663&quot;&gt;&lt;property id=&quot;20148&quot; value=&quot;5&quot;/&gt;&lt;property id=&quot;20300&quot; value=&quot;Slide 20 - &amp;quot;Nucleic Acids&amp;quot;&quot;/&gt;&lt;property id=&quot;20307&quot; value=&quot;265&quot;/&gt;&lt;/object&gt;&lt;object type=&quot;3&quot; unique_id=&quot;13664&quot;&gt;&lt;property id=&quot;20148&quot; value=&quot;5&quot;/&gt;&lt;property id=&quot;20300&quot; value=&quot;Slide 21 - &amp;quot;The DNA Double Helix&amp;#x0D;&amp;#x0A;&amp;quot;&quot;/&gt;&lt;property id=&quot;20307&quot; value=&quot;266&quot;/&gt;&lt;/object&gt;&lt;object type=&quot;3&quot; unique_id=&quot;13665&quot;&gt;&lt;property id=&quot;20148&quot; value=&quot;5&quot;/&gt;&lt;property id=&quot;20300&quot; value=&quot;Slide 22 - &amp;quot;The DNA Double Helix&amp;#x0D;&amp;#x0A;&amp;quot;&quot;/&gt;&lt;property id=&quot;20307&quot; value=&quot;316&quot;/&gt;&lt;/object&gt;&lt;object type=&quot;3&quot; unique_id=&quot;13666&quot;&gt;&lt;property id=&quot;20148&quot; value=&quot;5&quot;/&gt;&lt;property id=&quot;20300&quot; value=&quot;Slide 23 - &amp;quot;The DNA Double Helix&amp;#x0D;&amp;#x0A;&amp;quot;&quot;/&gt;&lt;property id=&quot;20307&quot; value=&quot;317&quot;/&gt;&lt;/object&gt;&lt;object type=&quot;3&quot; unique_id=&quot;13667&quot;&gt;&lt;property id=&quot;20148&quot; value=&quot;5&quot;/&gt;&lt;property id=&quot;20300&quot; value=&quot;Slide 24 - &amp;quot;The DNA Double Helix&amp;#x0D;&amp;#x0A;&amp;quot;&quot;/&gt;&lt;property id=&quot;20307&quot; value=&quot;318&quot;/&gt;&lt;/object&gt;&lt;object type=&quot;3&quot; unique_id=&quot;13668&quot;&gt;&lt;property id=&quot;20148&quot; value=&quot;5&quot;/&gt;&lt;property id=&quot;20300&quot; value=&quot;Slide 25 - &amp;quot;The DNA Double Helix&amp;#x0D;&amp;#x0A;&amp;quot;&quot;/&gt;&lt;property id=&quot;20307&quot; value=&quot;319&quot;/&gt;&lt;/object&gt;&lt;object type=&quot;3&quot; unique_id=&quot;13669&quot;&gt;&lt;property id=&quot;20148&quot; value=&quot;5&quot;/&gt;&lt;property id=&quot;20300&quot; value=&quot;Slide 26 - &amp;quot;The DNA Double Helix&amp;#x0D;&amp;#x0A;&amp;quot;&quot;/&gt;&lt;property id=&quot;20307&quot; value=&quot;320&quot;/&gt;&lt;/object&gt;&lt;object type=&quot;3&quot; unique_id=&quot;13670&quot;&gt;&lt;property id=&quot;20148&quot; value=&quot;5&quot;/&gt;&lt;property id=&quot;20300&quot; value=&quot;Slide 27 - &amp;quot;Replication&amp;quot;&quot;/&gt;&lt;property id=&quot;20307&quot; value=&quot;267&quot;/&gt;&lt;/object&gt;&lt;object type=&quot;3&quot; unique_id=&quot;13671&quot;&gt;&lt;property id=&quot;20148&quot; value=&quot;5&quot;/&gt;&lt;property id=&quot;20300&quot; value=&quot;Slide 28 - &amp;quot;Replication&amp;#x0D;&amp;#x0A;Before Replication&amp;quot;&quot;/&gt;&lt;property id=&quot;20307&quot; value=&quot;268&quot;/&gt;&lt;/object&gt;&lt;object type=&quot;3&quot; unique_id=&quot;13672&quot;&gt;&lt;property id=&quot;20148&quot; value=&quot;5&quot;/&gt;&lt;property id=&quot;20300&quot; value=&quot;Slide 29 - &amp;quot;Replication&amp;#x0D;&amp;#x0A;Formation of Replication Fork&amp;quot;&quot;/&gt;&lt;property id=&quot;20307&quot; value=&quot;269&quot;/&gt;&lt;/object&gt;&lt;object type=&quot;3&quot; unique_id=&quot;13673&quot;&gt;&lt;property id=&quot;20148&quot; value=&quot;5&quot;/&gt;&lt;property id=&quot;20300&quot; value=&quot;Slide 30 - &amp;quot;Replication&amp;#x0D;&amp;#x0A;Synthesis of Lagging Strand&amp;quot;&quot;/&gt;&lt;property id=&quot;20307&quot; value=&quot;270&quot;/&gt;&lt;/object&gt;&lt;object type=&quot;3&quot; unique_id=&quot;13674&quot;&gt;&lt;property id=&quot;20148&quot; value=&quot;5&quot;/&gt;&lt;property id=&quot;20300&quot; value=&quot;Slide 31 - &amp;quot;Replication&amp;#x0D;&amp;#x0A;Final Product&amp;quot;&quot;/&gt;&lt;property id=&quot;20307&quot; value=&quot;271&quot;/&gt;&lt;/object&gt;&lt;object type=&quot;3&quot; unique_id=&quot;13675&quot;&gt;&lt;property id=&quot;20148&quot; value=&quot;5&quot;/&gt;&lt;property id=&quot;20300&quot; value=&quot;Slide 32 - &amp;quot;Replication&amp;#x0D;&amp;#x0A;&amp;quot;&quot;/&gt;&lt;property id=&quot;20307&quot; value=&quot;272&quot;/&gt;&lt;/object&gt;&lt;object type=&quot;3&quot; unique_id=&quot;13676&quot;&gt;&lt;property id=&quot;20148&quot; value=&quot;5&quot;/&gt;&lt;property id=&quot;20300&quot; value=&quot;Slide 33 - &amp;quot;RNA&amp;quot;&quot;/&gt;&lt;property id=&quot;20307&quot; value=&quot;273&quot;/&gt;&lt;/object&gt;&lt;object type=&quot;3&quot; unique_id=&quot;13677&quot;&gt;&lt;property id=&quot;20148&quot; value=&quot;5&quot;/&gt;&lt;property id=&quot;20300&quot; value=&quot;Slide 34 - &amp;quot;RNA&amp;quot;&quot;/&gt;&lt;property id=&quot;20307&quot; value=&quot;321&quot;/&gt;&lt;/object&gt;&lt;object type=&quot;3&quot; unique_id=&quot;13678&quot;&gt;&lt;property id=&quot;20148&quot; value=&quot;5&quot;/&gt;&lt;property id=&quot;20300&quot; value=&quot;Slide 35 - &amp;quot;RNA&amp;#x0D;&amp;#x0A;Transfer RNA&amp;quot;&quot;/&gt;&lt;property id=&quot;20307&quot; value=&quot;274&quot;/&gt;&lt;/object&gt;&lt;object type=&quot;3&quot; unique_id=&quot;13679&quot;&gt;&lt;property id=&quot;20148&quot; value=&quot;5&quot;/&gt;&lt;property id=&quot;20300&quot; value=&quot;Slide 36 - &amp;quot;Transcription&amp;#x0D;&amp;#x0A;&amp;quot;&quot;/&gt;&lt;property id=&quot;20307&quot; value=&quot;275&quot;/&gt;&lt;/object&gt;&lt;object type=&quot;3&quot; unique_id=&quot;13680&quot;&gt;&lt;property id=&quot;20148&quot; value=&quot;5&quot;/&gt;&lt;property id=&quot;20300&quot; value=&quot;Slide 37 - &amp;quot;Transcription&amp;quot;&quot;/&gt;&lt;property id=&quot;20307&quot; value=&quot;276&quot;/&gt;&lt;/object&gt;&lt;object type=&quot;3&quot; unique_id=&quot;13681&quot;&gt;&lt;property id=&quot;20148&quot; value=&quot;5&quot;/&gt;&lt;property id=&quot;20300&quot; value=&quot;Slide 38 - &amp;quot;The Genetic Code&amp;quot;&quot;/&gt;&lt;property id=&quot;20307&quot; value=&quot;277&quot;/&gt;&lt;/object&gt;&lt;object type=&quot;3&quot; unique_id=&quot;13682&quot;&gt;&lt;property id=&quot;20148&quot; value=&quot;5&quot;/&gt;&lt;property id=&quot;20300&quot; value=&quot;Slide 39 - &amp;quot;Translation and Protein Synthesis&amp;quot;&quot;/&gt;&lt;property id=&quot;20307&quot; value=&quot;278&quot;/&gt;&lt;/object&gt;&lt;object type=&quot;3&quot; unique_id=&quot;13683&quot;&gt;&lt;property id=&quot;20148&quot; value=&quot;5&quot;/&gt;&lt;property id=&quot;20300&quot; value=&quot;Slide 40 - &amp;quot;Translation and Protein Synthesis&amp;quot;&quot;/&gt;&lt;property id=&quot;20307&quot; value=&quot;322&quot;/&gt;&lt;/object&gt;&lt;object type=&quot;3&quot; unique_id=&quot;13684&quot;&gt;&lt;property id=&quot;20148&quot; value=&quot;5&quot;/&gt;&lt;property id=&quot;20300&quot; value=&quot;Slide 41 - &amp;quot;Translation and Protein Synthesis&amp;#x0D;&amp;#x0A;Initiation&amp;quot;&quot;/&gt;&lt;property id=&quot;20307&quot; value=&quot;279&quot;/&gt;&lt;/object&gt;&lt;object type=&quot;3&quot; unique_id=&quot;13685&quot;&gt;&lt;property id=&quot;20148&quot; value=&quot;5&quot;/&gt;&lt;property id=&quot;20300&quot; value=&quot;Slide 42 - &amp;quot;Translation and Protein Synthesis&amp;#x0D;&amp;#x0A;Elongation&amp;quot;&quot;/&gt;&lt;property id=&quot;20307&quot; value=&quot;323&quot;/&gt;&lt;/object&gt;&lt;object type=&quot;3&quot; unique_id=&quot;13686&quot;&gt;&lt;property id=&quot;20148&quot; value=&quot;5&quot;/&gt;&lt;property id=&quot;20300&quot; value=&quot;Slide 43 - &amp;quot;Translation and Protein Synthesis&amp;#x0D;&amp;#x0A;Termination&amp;quot;&quot;/&gt;&lt;property id=&quot;20307&quot; value=&quot;324&quot;/&gt;&lt;/object&gt;&lt;object type=&quot;3&quot; unique_id=&quot;13687&quot;&gt;&lt;property id=&quot;20148&quot; value=&quot;5&quot;/&gt;&lt;property id=&quot;20300&quot; value=&quot;Slide 44 - &amp;quot;Translation and Protein Synthesis&amp;quot;&quot;/&gt;&lt;property id=&quot;20307&quot; value=&quot;325&quot;/&gt;&lt;/object&gt;&lt;object type=&quot;3&quot; unique_id=&quot;13688&quot;&gt;&lt;property id=&quot;20148&quot; value=&quot;5&quot;/&gt;&lt;property id=&quot;20300&quot; value=&quot;Slide 45 - &amp;quot;Mutations and Genetic Disease&amp;quot;&quot;/&gt;&lt;property id=&quot;20307&quot; value=&quot;280&quot;/&gt;&lt;/object&gt;&lt;object type=&quot;3&quot; unique_id=&quot;13689&quot;&gt;&lt;property id=&quot;20148&quot; value=&quot;5&quot;/&gt;&lt;property id=&quot;20300&quot; value=&quot;Slide 46 - &amp;quot;Mutations and Genetic Disease&amp;quot;&quot;/&gt;&lt;property id=&quot;20307&quot; value=&quot;326&quot;/&gt;&lt;/object&gt;&lt;object type=&quot;3&quot; unique_id=&quot;13690&quot;&gt;&lt;property id=&quot;20148&quot; value=&quot;5&quot;/&gt;&lt;property id=&quot;20300&quot; value=&quot;Slide 47 - &amp;quot;Mutations and Genetic Disease&amp;quot;&quot;/&gt;&lt;property id=&quot;20307&quot; value=&quot;327&quot;/&gt;&lt;/object&gt;&lt;object type=&quot;3&quot; unique_id=&quot;13691&quot;&gt;&lt;property id=&quot;20148&quot; value=&quot;5&quot;/&gt;&lt;property id=&quot;20300&quot; value=&quot;Slide 48 - &amp;quot;Mutations and Genetic Disease&amp;quot;&quot;/&gt;&lt;property id=&quot;20307&quot; value=&quot;328&quot;/&gt;&lt;/object&gt;&lt;object type=&quot;3&quot; unique_id=&quot;13692&quot;&gt;&lt;property id=&quot;20148&quot; value=&quot;5&quot;/&gt;&lt;property id=&quot;20300&quot; value=&quot;Slide 49 - &amp;quot;Mutations and Genetic Disease&amp;quot;&quot;/&gt;&lt;property id=&quot;20307&quot; value=&quot;329&quot;/&gt;&lt;/object&gt;&lt;object type=&quot;3&quot; unique_id=&quot;13693&quot;&gt;&lt;property id=&quot;20148&quot; value=&quot;5&quot;/&gt;&lt;property id=&quot;20300&quot; value=&quot;Slide 50 - &amp;quot;Mutations and Genetic Disease&amp;quot;&quot;/&gt;&lt;property id=&quot;20307&quot; value=&quot;330&quot;/&gt;&lt;/object&gt;&lt;object type=&quot;3&quot; unique_id=&quot;13694&quot;&gt;&lt;property id=&quot;20148&quot; value=&quot;5&quot;/&gt;&lt;property id=&quot;20300&quot; value=&quot;Slide 51 - &amp;quot;Recombinant DNA&amp;#x0D;&amp;#x0A;General Principles&amp;quot;&quot;/&gt;&lt;property id=&quot;20307&quot; value=&quot;281&quot;/&gt;&lt;/object&gt;&lt;object type=&quot;3&quot; unique_id=&quot;13695&quot;&gt;&lt;property id=&quot;20148&quot; value=&quot;5&quot;/&gt;&lt;property id=&quot;20300&quot; value=&quot;Slide 52 - &amp;quot;Recombinant DNA&amp;#x0D;&amp;#x0A;General Principles&amp;quot;&quot;/&gt;&lt;property id=&quot;20307&quot; value=&quot;331&quot;/&gt;&lt;/object&gt;&lt;object type=&quot;3&quot; unique_id=&quot;13696&quot;&gt;&lt;property id=&quot;20148&quot; value=&quot;5&quot;/&gt;&lt;property id=&quot;20300&quot; value=&quot;Slide 53 - &amp;quot;Recombinant DNA&amp;#x0D;&amp;#x0A;General Principles&amp;quot;&quot;/&gt;&lt;property id=&quot;20307&quot; value=&quot;332&quot;/&gt;&lt;/object&gt;&lt;object type=&quot;3&quot; unique_id=&quot;13697&quot;&gt;&lt;property id=&quot;20148&quot; value=&quot;5&quot;/&gt;&lt;property id=&quot;20300&quot; value=&quot;Slide 54 - &amp;quot;Recombinant DNA&amp;#x0D;&amp;#x0A;General Principles&amp;quot;&quot;/&gt;&lt;property id=&quot;20307&quot; value=&quot;333&quot;/&gt;&lt;/object&gt;&lt;object type=&quot;3&quot; unique_id=&quot;13698&quot;&gt;&lt;property id=&quot;20148&quot; value=&quot;5&quot;/&gt;&lt;property id=&quot;20300&quot; value=&quot;Slide 55 - &amp;quot;Recombinant DNA&amp;#x0D;&amp;#x0A;Polymerase Chain Reaction&amp;quot;&quot;/&gt;&lt;property id=&quot;20307&quot; value=&quot;282&quot;/&gt;&lt;/object&gt;&lt;object type=&quot;3&quot; unique_id=&quot;13699&quot;&gt;&lt;property id=&quot;20148&quot; value=&quot;5&quot;/&gt;&lt;property id=&quot;20300&quot; value=&quot;Slide 56 - &amp;quot;Recombinant DNA&amp;#x0D;&amp;#x0A;Polymerase Chain Reaction&amp;quot;&quot;/&gt;&lt;property id=&quot;20307&quot; value=&quot;334&quot;/&gt;&lt;/object&gt;&lt;object type=&quot;3&quot; unique_id=&quot;13700&quot;&gt;&lt;property id=&quot;20148&quot; value=&quot;5&quot;/&gt;&lt;property id=&quot;20300&quot; value=&quot;Slide 57 - &amp;quot;Recombinant DNA&amp;quot;&quot;/&gt;&lt;property id=&quot;20307&quot; value=&quot;335&quot;/&gt;&lt;/object&gt;&lt;object type=&quot;3&quot; unique_id=&quot;13701&quot;&gt;&lt;property id=&quot;20148&quot; value=&quot;5&quot;/&gt;&lt;property id=&quot;20300&quot; value=&quot;Slide 58 - &amp;quot;Recombinant DNA&amp;quot;&quot;/&gt;&lt;property id=&quot;20307&quot; value=&quot;336&quot;/&gt;&lt;/object&gt;&lt;object type=&quot;3&quot; unique_id=&quot;13702&quot;&gt;&lt;property id=&quot;20148&quot; value=&quot;5&quot;/&gt;&lt;property id=&quot;20300&quot; value=&quot;Slide 59 - &amp;quot;Recombinant DNA&amp;quot;&quot;/&gt;&lt;property id=&quot;20307&quot; value=&quot;337&quot;/&gt;&lt;/object&gt;&lt;object type=&quot;3&quot; unique_id=&quot;13703&quot;&gt;&lt;property id=&quot;20148&quot; value=&quot;5&quot;/&gt;&lt;property id=&quot;20300&quot; value=&quot;Slide 60 - &amp;quot;Recombinant DNA&amp;quot;&quot;/&gt;&lt;property id=&quot;20307&quot; value=&quot;338&quot;/&gt;&lt;/object&gt;&lt;object type=&quot;3&quot; unique_id=&quot;13704&quot;&gt;&lt;property id=&quot;20148&quot; value=&quot;5&quot;/&gt;&lt;property id=&quot;20300&quot; value=&quot;Slide 61 - &amp;quot;Focus on the Human Body&amp;#x0D;&amp;#x0A;DNA Fingerprinting&amp;quot;&quot;/&gt;&lt;property id=&quot;20307&quot; value=&quot;283&quot;/&gt;&lt;/object&gt;&lt;object type=&quot;3&quot; unique_id=&quot;13705&quot;&gt;&lt;property id=&quot;20148&quot; value=&quot;5&quot;/&gt;&lt;property id=&quot;20300&quot; value=&quot;Slide 62 - &amp;quot;Focus on the Human Body&amp;#x0D;&amp;#x0A;DNA Fingerprinting&amp;quot;&quot;/&gt;&lt;property id=&quot;20307&quot; value=&quot;339&quot;/&gt;&lt;/object&gt;&lt;object type=&quot;3&quot; unique_id=&quot;13706&quot;&gt;&lt;property id=&quot;20148&quot; value=&quot;5&quot;/&gt;&lt;property id=&quot;20300&quot; value=&quot;Slide 63 - &amp;quot;Focus on Health &amp;amp; Medicine&amp;#x0D;&amp;#x0A;Viruses&amp;quot;&quot;/&gt;&lt;property id=&quot;20307&quot; value=&quot;340&quot;/&gt;&lt;/object&gt;&lt;object type=&quot;3&quot; unique_id=&quot;13707&quot;&gt;&lt;property id=&quot;20148&quot; value=&quot;5&quot;/&gt;&lt;property id=&quot;20300&quot; value=&quot;Slide 64 - &amp;quot;Focus on Health &amp;amp; Medicine&amp;#x0D;&amp;#x0A;Viruses&amp;quot;&quot;/&gt;&lt;property id=&quot;20307&quot; value=&quot;284&quot;/&gt;&lt;/object&gt;&lt;object type=&quot;3&quot; unique_id=&quot;13708&quot;&gt;&lt;property id=&quot;20148&quot; value=&quot;5&quot;/&gt;&lt;property id=&quot;20300&quot; value=&quot;Slide 65 - &amp;quot;Focus on Health &amp;amp; Medicine&amp;#x0D;&amp;#x0A;Viruses&amp;quot;&quot;/&gt;&lt;property id=&quot;20307&quot; value=&quot;341&quot;/&gt;&lt;/object&gt;&lt;object type=&quot;3&quot; unique_id=&quot;13709&quot;&gt;&lt;property id=&quot;20148&quot; value=&quot;5&quot;/&gt;&lt;property id=&quot;20300&quot; value=&quot;Slide 66 - &amp;quot;Focus on Health &amp;amp; Medicine&amp;#x0D;&amp;#x0A;Viruses&amp;quot;&quot;/&gt;&lt;property id=&quot;20307&quot; value=&quot;285&quot;/&gt;&lt;/object&gt;&lt;/object&gt;&lt;/object&gt;&lt;/database&gt;"/>
</p:tagLst>
</file>

<file path=ppt/theme/theme1.xml><?xml version="1.0" encoding="utf-8"?>
<a:theme xmlns:a="http://schemas.openxmlformats.org/drawingml/2006/main" name="McGraw">
  <a:themeElements>
    <a:clrScheme name="Custom 476">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3366FF"/>
      </a:hlink>
      <a:folHlink>
        <a:srgbClr val="33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McGraw.thmx</Template>
  <TotalTime>764</TotalTime>
  <Words>3034</Words>
  <Application>Microsoft Office PowerPoint</Application>
  <PresentationFormat>On-screen Show (4:3)</PresentationFormat>
  <Paragraphs>495</Paragraphs>
  <Slides>66</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MS PGothic</vt:lpstr>
      <vt:lpstr>Arial</vt:lpstr>
      <vt:lpstr>Calibri</vt:lpstr>
      <vt:lpstr>McGraw</vt:lpstr>
      <vt:lpstr>Chapter 22</vt:lpstr>
      <vt:lpstr>22.1 Nucleosides and Nucleotides (1)</vt:lpstr>
      <vt:lpstr>22.1 Nucleosides and Nucleotides (2)</vt:lpstr>
      <vt:lpstr>22.1 Nucleosides and Nucleotides (3)</vt:lpstr>
      <vt:lpstr>22.1 Nucleosides and Nucleotides (4)</vt:lpstr>
      <vt:lpstr>22.1 Nucleosides and Nucleotides (5)</vt:lpstr>
      <vt:lpstr>22.1 Nucleosides and Nucleotides (6)</vt:lpstr>
      <vt:lpstr>22.1 Nucleosides and Nucleotides (7)</vt:lpstr>
      <vt:lpstr>22.1 Nucleosides and Nucleotides (8)</vt:lpstr>
      <vt:lpstr>22.1 Nucleosides and Nucleotides (9)</vt:lpstr>
      <vt:lpstr>22.1 Nucleosides and Nucleotides (10)</vt:lpstr>
      <vt:lpstr>22.1 Nucleosides and Nucleotides (11)</vt:lpstr>
      <vt:lpstr>22.1 Nucleosides and Nucleotides (12)</vt:lpstr>
      <vt:lpstr>22.1 Nucleosides and Nucleotides (13)</vt:lpstr>
      <vt:lpstr>22.2 Nucleic Acids (1)</vt:lpstr>
      <vt:lpstr>22.2 Nucleic Acids (2)</vt:lpstr>
      <vt:lpstr>22.2 Nucleic Acids (3)</vt:lpstr>
      <vt:lpstr>22.2 Nucleic Acids (4)</vt:lpstr>
      <vt:lpstr>22.3 The DNA Double Helix (1)</vt:lpstr>
      <vt:lpstr>22.3 The DNA Double Helix (2)</vt:lpstr>
      <vt:lpstr>22.3 The DNA Double Helix (3)</vt:lpstr>
      <vt:lpstr>22.3 The DNA Double Helix (4)</vt:lpstr>
      <vt:lpstr>22.3 The DNA Double Helix (5)</vt:lpstr>
      <vt:lpstr>22.3 The DNA Double Helix (6)</vt:lpstr>
      <vt:lpstr>22.3 The DNA Double Helix (7)</vt:lpstr>
      <vt:lpstr>22.4 Replication (1)</vt:lpstr>
      <vt:lpstr>22.4 Replication (2)</vt:lpstr>
      <vt:lpstr>22.4 Replication (3)</vt:lpstr>
      <vt:lpstr>22.4 Replication (4)</vt:lpstr>
      <vt:lpstr>22.5 RNA (1)</vt:lpstr>
      <vt:lpstr>22.5 RNA (2)</vt:lpstr>
      <vt:lpstr>22.5 RNA (3)</vt:lpstr>
      <vt:lpstr>22.6 Transcription (1)</vt:lpstr>
      <vt:lpstr>22.6 Transcription (2)</vt:lpstr>
      <vt:lpstr>22.6 Transcription (3)</vt:lpstr>
      <vt:lpstr>22.7 The Genetic Code (1)</vt:lpstr>
      <vt:lpstr>22.7 The Genetic Code (2)</vt:lpstr>
      <vt:lpstr>22.7 The Genetic Code (3)</vt:lpstr>
      <vt:lpstr>22.8 Translation and Protein Synthesis (1)</vt:lpstr>
      <vt:lpstr>22.8 Translation and Protein Synthesis (2)</vt:lpstr>
      <vt:lpstr>22.8 Translation and Protein Synthesis [1] Initiation</vt:lpstr>
      <vt:lpstr>22.8 Translation and Protein Synthesis [2] Elongation</vt:lpstr>
      <vt:lpstr>22.8 Translation and Protein Synthesis [3] Termination</vt:lpstr>
      <vt:lpstr>22.8 Translation and Protein Synthesis</vt:lpstr>
      <vt:lpstr>22.9 Mutations and Genetic Disease (1)</vt:lpstr>
      <vt:lpstr>22.9 Mutations and Genetic Disease (2)</vt:lpstr>
      <vt:lpstr>22.9 Mutations and Genetic Disease (3)</vt:lpstr>
      <vt:lpstr>22.9 Mutations and Genetic Disease (4)</vt:lpstr>
      <vt:lpstr>22.9 Mutations and Genetic Disease (5)</vt:lpstr>
      <vt:lpstr>22.9 Mutations and Genetic Disease (6)</vt:lpstr>
      <vt:lpstr>22.10 Recombinant DNA (1)</vt:lpstr>
      <vt:lpstr>22.10 Recombinant DNA (2)</vt:lpstr>
      <vt:lpstr>22.10 Recombinant DNA (3)</vt:lpstr>
      <vt:lpstr>22.10 Recombinant DNA (4)</vt:lpstr>
      <vt:lpstr>22.10 Recombinant DNA (5)</vt:lpstr>
      <vt:lpstr>22.10 Recombinant DNA (6)</vt:lpstr>
      <vt:lpstr>22.10 Recombinant DNA (7)</vt:lpstr>
      <vt:lpstr>22.10 Recombinant DNA (8)</vt:lpstr>
      <vt:lpstr>22.10 Recombinant DNA (9)</vt:lpstr>
      <vt:lpstr>22.10 Recombinant DNA (10)</vt:lpstr>
      <vt:lpstr>22.10 Recombinant DNA (11)</vt:lpstr>
      <vt:lpstr>22.10 Recombinant DNA (12)</vt:lpstr>
      <vt:lpstr>22.10 Recombinant DNA (13)</vt:lpstr>
      <vt:lpstr>22.11 Focus on Health &amp; Medicine Viruses (1)</vt:lpstr>
      <vt:lpstr>22.11 Focus on Health &amp; Medicine Viruses (2)</vt:lpstr>
      <vt:lpstr>22.11 Focus on Health &amp; Medicine Viruses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dc:title>
  <dc:creator>Microsoft Office User</dc:creator>
  <cp:lastModifiedBy>Kamini Gharat</cp:lastModifiedBy>
  <cp:revision>135</cp:revision>
  <dcterms:created xsi:type="dcterms:W3CDTF">2017-07-24T19:24:51Z</dcterms:created>
  <dcterms:modified xsi:type="dcterms:W3CDTF">2017-10-27T12:22:23Z</dcterms:modified>
</cp:coreProperties>
</file>