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2" r:id="rId2"/>
    <p:sldMasterId id="2147483989" r:id="rId3"/>
  </p:sldMasterIdLst>
  <p:notesMasterIdLst>
    <p:notesMasterId r:id="rId70"/>
  </p:notesMasterIdLst>
  <p:handoutMasterIdLst>
    <p:handoutMasterId r:id="rId71"/>
  </p:handoutMasterIdLst>
  <p:sldIdLst>
    <p:sldId id="362" r:id="rId4"/>
    <p:sldId id="363" r:id="rId5"/>
    <p:sldId id="364" r:id="rId6"/>
    <p:sldId id="365" r:id="rId7"/>
    <p:sldId id="366" r:id="rId8"/>
    <p:sldId id="367" r:id="rId9"/>
    <p:sldId id="368" r:id="rId10"/>
    <p:sldId id="369" r:id="rId11"/>
    <p:sldId id="370" r:id="rId12"/>
    <p:sldId id="265" r:id="rId13"/>
    <p:sldId id="324" r:id="rId14"/>
    <p:sldId id="387" r:id="rId15"/>
    <p:sldId id="326" r:id="rId16"/>
    <p:sldId id="266" r:id="rId17"/>
    <p:sldId id="267" r:id="rId18"/>
    <p:sldId id="268" r:id="rId19"/>
    <p:sldId id="388" r:id="rId20"/>
    <p:sldId id="270" r:id="rId21"/>
    <p:sldId id="272" r:id="rId22"/>
    <p:sldId id="327" r:id="rId23"/>
    <p:sldId id="328" r:id="rId24"/>
    <p:sldId id="371" r:id="rId25"/>
    <p:sldId id="389" r:id="rId26"/>
    <p:sldId id="390" r:id="rId27"/>
    <p:sldId id="374" r:id="rId28"/>
    <p:sldId id="375" r:id="rId29"/>
    <p:sldId id="280" r:id="rId30"/>
    <p:sldId id="281" r:id="rId31"/>
    <p:sldId id="282" r:id="rId32"/>
    <p:sldId id="376" r:id="rId33"/>
    <p:sldId id="377" r:id="rId34"/>
    <p:sldId id="378" r:id="rId35"/>
    <p:sldId id="379" r:id="rId36"/>
    <p:sldId id="329" r:id="rId37"/>
    <p:sldId id="330" r:id="rId38"/>
    <p:sldId id="331" r:id="rId39"/>
    <p:sldId id="332" r:id="rId40"/>
    <p:sldId id="333" r:id="rId41"/>
    <p:sldId id="334" r:id="rId42"/>
    <p:sldId id="335" r:id="rId43"/>
    <p:sldId id="380" r:id="rId44"/>
    <p:sldId id="381" r:id="rId45"/>
    <p:sldId id="382" r:id="rId46"/>
    <p:sldId id="383" r:id="rId47"/>
    <p:sldId id="340" r:id="rId48"/>
    <p:sldId id="341" r:id="rId49"/>
    <p:sldId id="342" r:id="rId50"/>
    <p:sldId id="343" r:id="rId51"/>
    <p:sldId id="344" r:id="rId52"/>
    <p:sldId id="345" r:id="rId53"/>
    <p:sldId id="346" r:id="rId54"/>
    <p:sldId id="347" r:id="rId55"/>
    <p:sldId id="348" r:id="rId56"/>
    <p:sldId id="349" r:id="rId57"/>
    <p:sldId id="350" r:id="rId58"/>
    <p:sldId id="351" r:id="rId59"/>
    <p:sldId id="352" r:id="rId60"/>
    <p:sldId id="353" r:id="rId61"/>
    <p:sldId id="384" r:id="rId62"/>
    <p:sldId id="355" r:id="rId63"/>
    <p:sldId id="356" r:id="rId64"/>
    <p:sldId id="357" r:id="rId65"/>
    <p:sldId id="358" r:id="rId66"/>
    <p:sldId id="359" r:id="rId67"/>
    <p:sldId id="385" r:id="rId68"/>
    <p:sldId id="386" r:id="rId69"/>
  </p:sldIdLst>
  <p:sldSz cx="9144000" cy="6858000" type="screen4x3"/>
  <p:notesSz cx="6858000" cy="9144000"/>
  <p:custDataLst>
    <p:tags r:id="rId72"/>
  </p:custDataLst>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3024">
          <p15:clr>
            <a:srgbClr val="A4A3A4"/>
          </p15:clr>
        </p15:guide>
        <p15:guide id="2" pos="76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D90000"/>
    <a:srgbClr val="008080"/>
    <a:srgbClr val="009E9A"/>
    <a:srgbClr val="3333FF"/>
    <a:srgbClr val="6733FF"/>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5" autoAdjust="0"/>
    <p:restoredTop sz="94291" autoAdjust="0"/>
  </p:normalViewPr>
  <p:slideViewPr>
    <p:cSldViewPr snapToObjects="1">
      <p:cViewPr varScale="1">
        <p:scale>
          <a:sx n="55" d="100"/>
          <a:sy n="55" d="100"/>
        </p:scale>
        <p:origin x="66" y="366"/>
      </p:cViewPr>
      <p:guideLst>
        <p:guide orient="horz" pos="3024"/>
        <p:guide pos="768"/>
      </p:guideLst>
    </p:cSldViewPr>
  </p:slideViewPr>
  <p:outlineViewPr>
    <p:cViewPr>
      <p:scale>
        <a:sx n="33" d="100"/>
        <a:sy n="33" d="100"/>
      </p:scale>
      <p:origin x="0" y="-54414"/>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53" d="100"/>
          <a:sy n="53" d="100"/>
        </p:scale>
        <p:origin x="2844"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E97183-23AB-44CB-9E73-7457059D05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FD8D7BD-8321-4940-B840-E05D389072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46019B-CD3E-4405-95CD-6B17D0A5C599}" type="datetimeFigureOut">
              <a:rPr lang="en-US" smtClean="0"/>
              <a:t>8/1/2018</a:t>
            </a:fld>
            <a:endParaRPr lang="en-US"/>
          </a:p>
        </p:txBody>
      </p:sp>
      <p:sp>
        <p:nvSpPr>
          <p:cNvPr id="4" name="Footer Placeholder 3">
            <a:extLst>
              <a:ext uri="{FF2B5EF4-FFF2-40B4-BE49-F238E27FC236}">
                <a16:creationId xmlns:a16="http://schemas.microsoft.com/office/drawing/2014/main" id="{1C6F1089-DC35-41F5-85F6-8D79A7033E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2A9C33-3B1D-48F8-BBDA-B1A0428AD8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CAF507-AD4D-4DDD-BCFC-6B1954F8ED95}" type="slidenum">
              <a:rPr lang="en-US" smtClean="0"/>
              <a:t>‹#›</a:t>
            </a:fld>
            <a:endParaRPr lang="en-US"/>
          </a:p>
        </p:txBody>
      </p:sp>
    </p:spTree>
    <p:extLst>
      <p:ext uri="{BB962C8B-B14F-4D97-AF65-F5344CB8AC3E}">
        <p14:creationId xmlns:p14="http://schemas.microsoft.com/office/powerpoint/2010/main" val="2040760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en-US"/>
          </a:p>
        </p:txBody>
      </p:sp>
      <p:sp>
        <p:nvSpPr>
          <p:cNvPr id="798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fld id="{EEFD8243-6510-4706-83A1-82C7B114F942}" type="datetime1">
              <a:rPr lang="en-US" altLang="en-US"/>
              <a:pPr>
                <a:defRPr/>
              </a:pPr>
              <a:t>8/1/2018</a:t>
            </a:fld>
            <a:endParaRPr lang="en-US" alt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4A2575F8-650F-4E5A-8957-974C9E2C1DDE}" type="slidenum">
              <a:rPr lang="en-US" altLang="en-US"/>
              <a:pPr>
                <a:defRPr/>
              </a:pPr>
              <a:t>‹#›</a:t>
            </a:fld>
            <a:endParaRPr lang="en-US" altLang="en-US"/>
          </a:p>
        </p:txBody>
      </p:sp>
    </p:spTree>
    <p:extLst>
      <p:ext uri="{BB962C8B-B14F-4D97-AF65-F5344CB8AC3E}">
        <p14:creationId xmlns:p14="http://schemas.microsoft.com/office/powerpoint/2010/main" val="122681169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107" charset="0"/>
        <a:ea typeface="MS PGothic" panose="020B0600070205080204" pitchFamily="34" charset="-128"/>
        <a:cs typeface="MS PGothic" pitchFamily="34" charset="-128"/>
      </a:defRPr>
    </a:lvl1pPr>
    <a:lvl2pPr marL="457200" algn="l" defTabSz="457200" rtl="0" eaLnBrk="0" fontAlgn="base" hangingPunct="0">
      <a:spcBef>
        <a:spcPct val="30000"/>
      </a:spcBef>
      <a:spcAft>
        <a:spcPct val="0"/>
      </a:spcAft>
      <a:defRPr sz="1200" kern="1200">
        <a:solidFill>
          <a:schemeClr val="tx1"/>
        </a:solidFill>
        <a:latin typeface="Calibri" pitchFamily="-107" charset="0"/>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107" charset="0"/>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107" charset="0"/>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107"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1580669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3029327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313453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1913948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2687490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itchFamily="34" charset="0"/>
            </a:endParaRPr>
          </a:p>
        </p:txBody>
      </p:sp>
    </p:spTree>
    <p:extLst>
      <p:ext uri="{BB962C8B-B14F-4D97-AF65-F5344CB8AC3E}">
        <p14:creationId xmlns:p14="http://schemas.microsoft.com/office/powerpoint/2010/main" val="865371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965394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1361659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387036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3027971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3031286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1815050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273466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4290004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652035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extLst>
      <p:ext uri="{BB962C8B-B14F-4D97-AF65-F5344CB8AC3E}">
        <p14:creationId xmlns:p14="http://schemas.microsoft.com/office/powerpoint/2010/main" val="3266354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extLst>
      <p:ext uri="{BB962C8B-B14F-4D97-AF65-F5344CB8AC3E}">
        <p14:creationId xmlns:p14="http://schemas.microsoft.com/office/powerpoint/2010/main" val="20035343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extLst>
      <p:ext uri="{BB962C8B-B14F-4D97-AF65-F5344CB8AC3E}">
        <p14:creationId xmlns:p14="http://schemas.microsoft.com/office/powerpoint/2010/main" val="9322972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extLst>
      <p:ext uri="{BB962C8B-B14F-4D97-AF65-F5344CB8AC3E}">
        <p14:creationId xmlns:p14="http://schemas.microsoft.com/office/powerpoint/2010/main" val="19260476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857101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extLst>
      <p:ext uri="{BB962C8B-B14F-4D97-AF65-F5344CB8AC3E}">
        <p14:creationId xmlns:p14="http://schemas.microsoft.com/office/powerpoint/2010/main" val="403765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21691686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extLst>
      <p:ext uri="{BB962C8B-B14F-4D97-AF65-F5344CB8AC3E}">
        <p14:creationId xmlns:p14="http://schemas.microsoft.com/office/powerpoint/2010/main" val="13115440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Calibri" pitchFamily="34" charset="0"/>
            </a:endParaRPr>
          </a:p>
        </p:txBody>
      </p:sp>
    </p:spTree>
    <p:extLst>
      <p:ext uri="{BB962C8B-B14F-4D97-AF65-F5344CB8AC3E}">
        <p14:creationId xmlns:p14="http://schemas.microsoft.com/office/powerpoint/2010/main" val="1871881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1847600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1249125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Calibri" pitchFamily="34" charset="0"/>
            </a:endParaRPr>
          </a:p>
        </p:txBody>
      </p:sp>
    </p:spTree>
    <p:extLst>
      <p:ext uri="{BB962C8B-B14F-4D97-AF65-F5344CB8AC3E}">
        <p14:creationId xmlns:p14="http://schemas.microsoft.com/office/powerpoint/2010/main" val="532991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5A36E6F-7E9B-4CBA-8BA9-05B9F3312022}"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2375F13-3C43-48F7-80E1-94C60C4B70A5}" type="slidenum">
              <a:rPr lang="en-US" altLang="en-US"/>
              <a:pPr>
                <a:defRPr/>
              </a:pPr>
              <a:t>‹#›</a:t>
            </a:fld>
            <a:endParaRPr lang="en-US" altLang="en-US"/>
          </a:p>
        </p:txBody>
      </p:sp>
    </p:spTree>
    <p:extLst>
      <p:ext uri="{BB962C8B-B14F-4D97-AF65-F5344CB8AC3E}">
        <p14:creationId xmlns:p14="http://schemas.microsoft.com/office/powerpoint/2010/main" val="1164437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F9C04A9-FD79-4C38-A633-12A14ABCAD64}"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A1A528E-6CD7-4244-B8B7-99CF80747354}" type="slidenum">
              <a:rPr lang="en-US" altLang="en-US"/>
              <a:pPr>
                <a:defRPr/>
              </a:pPr>
              <a:t>‹#›</a:t>
            </a:fld>
            <a:endParaRPr lang="en-US" altLang="en-US"/>
          </a:p>
        </p:txBody>
      </p:sp>
    </p:spTree>
    <p:extLst>
      <p:ext uri="{BB962C8B-B14F-4D97-AF65-F5344CB8AC3E}">
        <p14:creationId xmlns:p14="http://schemas.microsoft.com/office/powerpoint/2010/main" val="2733101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BEB87D5-0CC9-4338-AABC-931D8285BFE3}"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6C8DFEB-E333-42CF-9D0C-832C4E83BC4A}" type="slidenum">
              <a:rPr lang="en-US" altLang="en-US"/>
              <a:pPr>
                <a:defRPr/>
              </a:pPr>
              <a:t>‹#›</a:t>
            </a:fld>
            <a:endParaRPr lang="en-US" altLang="en-US"/>
          </a:p>
        </p:txBody>
      </p:sp>
    </p:spTree>
    <p:extLst>
      <p:ext uri="{BB962C8B-B14F-4D97-AF65-F5344CB8AC3E}">
        <p14:creationId xmlns:p14="http://schemas.microsoft.com/office/powerpoint/2010/main" val="3917926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94D920CD-9511-4644-AF7A-F337C4856353}" type="datetime1">
              <a:rPr lang="en-US" altLang="en-US"/>
              <a:pPr>
                <a:defRPr/>
              </a:pPr>
              <a:t>8/1/2018</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88C17537-FAF5-45F0-8BCA-D9CB82D2E1EE}" type="slidenum">
              <a:rPr lang="en-US" altLang="en-US"/>
              <a:pPr>
                <a:defRPr/>
              </a:pPr>
              <a:t>‹#›</a:t>
            </a:fld>
            <a:endParaRPr lang="en-US" altLang="en-US"/>
          </a:p>
        </p:txBody>
      </p:sp>
    </p:spTree>
    <p:extLst>
      <p:ext uri="{BB962C8B-B14F-4D97-AF65-F5344CB8AC3E}">
        <p14:creationId xmlns:p14="http://schemas.microsoft.com/office/powerpoint/2010/main" val="2556708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152C3811-40AA-46B1-A55F-0F31816B69AF}" type="datetime1">
              <a:rPr lang="en-US" altLang="en-US"/>
              <a:pPr>
                <a:defRPr/>
              </a:pPr>
              <a:t>8/1/2018</a:t>
            </a:fld>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7D8D47FC-18CF-4860-A752-D1F42250231B}" type="slidenum">
              <a:rPr lang="en-US" altLang="en-US"/>
              <a:pPr>
                <a:defRPr/>
              </a:pPr>
              <a:t>‹#›</a:t>
            </a:fld>
            <a:endParaRPr lang="en-US" altLang="en-US"/>
          </a:p>
        </p:txBody>
      </p:sp>
    </p:spTree>
    <p:extLst>
      <p:ext uri="{BB962C8B-B14F-4D97-AF65-F5344CB8AC3E}">
        <p14:creationId xmlns:p14="http://schemas.microsoft.com/office/powerpoint/2010/main" val="1534360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668A66A-16DC-4ADF-B705-0AF9689E069B}" type="datetime1">
              <a:rPr lang="en-US" altLang="en-US"/>
              <a:pPr>
                <a:defRPr/>
              </a:pPr>
              <a:t>8/1/2018</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321AA05C-EF56-4D2F-A5CB-83DCCDCF760E}" type="slidenum">
              <a:rPr lang="en-US" altLang="en-US"/>
              <a:pPr>
                <a:defRPr/>
              </a:pPr>
              <a:t>‹#›</a:t>
            </a:fld>
            <a:endParaRPr lang="en-US" altLang="en-US"/>
          </a:p>
        </p:txBody>
      </p:sp>
    </p:spTree>
    <p:extLst>
      <p:ext uri="{BB962C8B-B14F-4D97-AF65-F5344CB8AC3E}">
        <p14:creationId xmlns:p14="http://schemas.microsoft.com/office/powerpoint/2010/main" val="505724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668A66A-16DC-4ADF-B705-0AF9689E069B}" type="datetime1">
              <a:rPr lang="en-US" altLang="en-US"/>
              <a:pPr>
                <a:defRPr/>
              </a:pPr>
              <a:t>8/1/2018</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321AA05C-EF56-4D2F-A5CB-83DCCDCF760E}" type="slidenum">
              <a:rPr lang="en-US" altLang="en-US"/>
              <a:pPr>
                <a:defRPr/>
              </a:pPr>
              <a:t>‹#›</a:t>
            </a:fld>
            <a:endParaRPr lang="en-US" altLang="en-US" dirty="0"/>
          </a:p>
        </p:txBody>
      </p:sp>
      <p:sp>
        <p:nvSpPr>
          <p:cNvPr id="5" name="Title 4">
            <a:extLst>
              <a:ext uri="{FF2B5EF4-FFF2-40B4-BE49-F238E27FC236}">
                <a16:creationId xmlns:a16="http://schemas.microsoft.com/office/drawing/2014/main" id="{BE4909E4-17B5-433A-BB9C-771FE27C9D75}"/>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3DEAD5B3-6B4D-415A-935E-4E2DE99F7D7A}"/>
              </a:ext>
            </a:extLst>
          </p:cNvPr>
          <p:cNvSpPr>
            <a:spLocks noGrp="1"/>
          </p:cNvSpPr>
          <p:nvPr>
            <p:ph sz="quarter" idx="13"/>
          </p:nvPr>
        </p:nvSpPr>
        <p:spPr>
          <a:xfrm>
            <a:off x="685800" y="1981200"/>
            <a:ext cx="3657600" cy="167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F9D5C733-1751-420B-8649-9FDFB4B58DF3}"/>
              </a:ext>
            </a:extLst>
          </p:cNvPr>
          <p:cNvSpPr>
            <a:spLocks noGrp="1"/>
          </p:cNvSpPr>
          <p:nvPr>
            <p:ph sz="quarter" idx="14"/>
          </p:nvPr>
        </p:nvSpPr>
        <p:spPr>
          <a:xfrm>
            <a:off x="685800" y="4267200"/>
            <a:ext cx="3657600" cy="152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99B3A072-8785-4788-A931-ABC283453246}"/>
              </a:ext>
            </a:extLst>
          </p:cNvPr>
          <p:cNvSpPr>
            <a:spLocks noGrp="1"/>
          </p:cNvSpPr>
          <p:nvPr>
            <p:ph type="body" sz="quarter" idx="15"/>
          </p:nvPr>
        </p:nvSpPr>
        <p:spPr>
          <a:xfrm>
            <a:off x="5105400" y="4267200"/>
            <a:ext cx="1981200" cy="121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721B5774-5FE4-47F5-8200-E20770430E91}"/>
              </a:ext>
            </a:extLst>
          </p:cNvPr>
          <p:cNvSpPr txBox="1"/>
          <p:nvPr userDrawn="1"/>
        </p:nvSpPr>
        <p:spPr bwMode="auto">
          <a:xfrm>
            <a:off x="8229600" y="62452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r" eaLnBrk="1" hangingPunct="1">
              <a:buFont typeface="Arial" charset="0"/>
              <a:buNone/>
            </a:pPr>
            <a:fld id="{321AA05C-EF56-4D2F-A5CB-83DCCDCF760E}" type="slidenum">
              <a:rPr kumimoji="0" lang="en-US" altLang="en-US" sz="1400" b="0" i="0" u="none" strike="noStrike" kern="1200" cap="none" spc="0" normalizeH="0" baseline="0" noProof="0" smtClean="0">
                <a:ln>
                  <a:noFill/>
                </a:ln>
                <a:solidFill>
                  <a:prstClr val="black"/>
                </a:solidFill>
                <a:effectLst/>
                <a:uLnTx/>
                <a:uFillTx/>
                <a:latin typeface="Arial" charset="0"/>
                <a:ea typeface="MS PGothic" pitchFamily="34" charset="-128"/>
                <a:cs typeface="+mn-cs"/>
              </a:rPr>
              <a:pPr algn="r" eaLnBrk="1" hangingPunct="1">
                <a:buFont typeface="Arial" charset="0"/>
                <a:buNone/>
              </a:pPr>
              <a:t>‹#›</a:t>
            </a:fld>
            <a:endParaRPr lang="en-US" sz="2400" b="1" dirty="0"/>
          </a:p>
        </p:txBody>
      </p:sp>
      <p:sp>
        <p:nvSpPr>
          <p:cNvPr id="15" name="Red Bar">
            <a:extLst>
              <a:ext uri="{FF2B5EF4-FFF2-40B4-BE49-F238E27FC236}">
                <a16:creationId xmlns:a16="http://schemas.microsoft.com/office/drawing/2014/main" id="{39FDF37C-C8EC-4DB0-85B5-428A73DB7D08}"/>
              </a:ext>
            </a:extLst>
          </p:cNvPr>
          <p:cNvSpPr/>
          <p:nvPr userDrawn="1"/>
        </p:nvSpPr>
        <p:spPr>
          <a:xfrm>
            <a:off x="0" y="0"/>
            <a:ext cx="9144000" cy="503238"/>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2"/>
              </a:solidFill>
            </a:endParaRPr>
          </a:p>
        </p:txBody>
      </p:sp>
      <p:pic>
        <p:nvPicPr>
          <p:cNvPr id="16" name="MH Tagline" descr="Tagline: Because learning changes everything.™">
            <a:extLst>
              <a:ext uri="{FF2B5EF4-FFF2-40B4-BE49-F238E27FC236}">
                <a16:creationId xmlns:a16="http://schemas.microsoft.com/office/drawing/2014/main" id="{E6869A1A-8A50-439C-8DFC-8ED7069ECF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000" y="115888"/>
            <a:ext cx="322262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AD02145-0E98-48F2-9534-25ED618F56F2}"/>
              </a:ext>
            </a:extLst>
          </p:cNvPr>
          <p:cNvSpPr txBox="1"/>
          <p:nvPr userDrawn="1"/>
        </p:nvSpPr>
        <p:spPr bwMode="auto">
          <a:xfrm>
            <a:off x="250208" y="6545481"/>
            <a:ext cx="86328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 typeface="Arial" charset="0"/>
              <a:buNone/>
              <a:tabLst/>
              <a:defRPr/>
            </a:pPr>
            <a:r>
              <a:rPr lang="en-US" altLang="en-US" sz="1000" i="1" kern="1200" dirty="0">
                <a:solidFill>
                  <a:prstClr val="black"/>
                </a:solidFill>
                <a:latin typeface="Arial" charset="0"/>
                <a:cs typeface="+mn-cs"/>
              </a:rPr>
              <a:t>Copyright © McGraw-Hill Education. All rights reserved. No reproduction or distribution without the prior written consent of McGraw-Hill Education.</a:t>
            </a:r>
            <a:endParaRPr lang="en-US" altLang="en-US" sz="1000" kern="1200" dirty="0">
              <a:solidFill>
                <a:prstClr val="black"/>
              </a:solidFill>
              <a:latin typeface="Arial" charset="0"/>
              <a:cs typeface="+mn-cs"/>
            </a:endParaRPr>
          </a:p>
        </p:txBody>
      </p:sp>
    </p:spTree>
    <p:extLst>
      <p:ext uri="{BB962C8B-B14F-4D97-AF65-F5344CB8AC3E}">
        <p14:creationId xmlns:p14="http://schemas.microsoft.com/office/powerpoint/2010/main" val="4074484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3BDB0D8-CD0D-437D-96D1-47E0731F9754}"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9DE9EBA-E284-436F-895A-E536A1DAFBF4}" type="slidenum">
              <a:rPr lang="en-US" altLang="en-US"/>
              <a:pPr>
                <a:defRPr/>
              </a:pPr>
              <a:t>‹#›</a:t>
            </a:fld>
            <a:endParaRPr lang="en-US" altLang="en-US"/>
          </a:p>
        </p:txBody>
      </p:sp>
    </p:spTree>
    <p:extLst>
      <p:ext uri="{BB962C8B-B14F-4D97-AF65-F5344CB8AC3E}">
        <p14:creationId xmlns:p14="http://schemas.microsoft.com/office/powerpoint/2010/main" val="1098568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4D57D4E-49F8-44FA-959E-781FED2404F2}"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2383B82-0AF8-4F23-8869-0BBCF3EB19E6}" type="slidenum">
              <a:rPr lang="en-US" altLang="en-US"/>
              <a:pPr>
                <a:defRPr/>
              </a:pPr>
              <a:t>‹#›</a:t>
            </a:fld>
            <a:endParaRPr lang="en-US" altLang="en-US"/>
          </a:p>
        </p:txBody>
      </p:sp>
    </p:spTree>
    <p:extLst>
      <p:ext uri="{BB962C8B-B14F-4D97-AF65-F5344CB8AC3E}">
        <p14:creationId xmlns:p14="http://schemas.microsoft.com/office/powerpoint/2010/main" val="1603422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91B7DAE-4FB9-4651-9641-7A75AE2E3F4E}"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08507C3-E5ED-430F-8161-77F6200BE3EC}" type="slidenum">
              <a:rPr lang="en-US" altLang="en-US"/>
              <a:pPr>
                <a:defRPr/>
              </a:pPr>
              <a:t>‹#›</a:t>
            </a:fld>
            <a:endParaRPr lang="en-US" altLang="en-US"/>
          </a:p>
        </p:txBody>
      </p:sp>
    </p:spTree>
    <p:extLst>
      <p:ext uri="{BB962C8B-B14F-4D97-AF65-F5344CB8AC3E}">
        <p14:creationId xmlns:p14="http://schemas.microsoft.com/office/powerpoint/2010/main" val="3881119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8F8BD96-7719-4127-A36F-4E32AB5A7516}"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5C600A7-5818-4985-97CD-A5AA21AE5FDC}" type="slidenum">
              <a:rPr lang="en-US" altLang="en-US"/>
              <a:pPr>
                <a:defRPr/>
              </a:pPr>
              <a:t>‹#›</a:t>
            </a:fld>
            <a:endParaRPr lang="en-US" altLang="en-US"/>
          </a:p>
        </p:txBody>
      </p:sp>
    </p:spTree>
    <p:extLst>
      <p:ext uri="{BB962C8B-B14F-4D97-AF65-F5344CB8AC3E}">
        <p14:creationId xmlns:p14="http://schemas.microsoft.com/office/powerpoint/2010/main" val="2136509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120231FF-AC7C-4B7C-A73A-ED1F5C716317}"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6553200" y="6245225"/>
            <a:ext cx="2133600" cy="476250"/>
          </a:xfrm>
          <a:ln/>
        </p:spPr>
        <p:txBody>
          <a:bodyPr/>
          <a:lstStyle>
            <a:lvl1pPr>
              <a:defRPr/>
            </a:lvl1pPr>
          </a:lstStyle>
          <a:p>
            <a:pPr>
              <a:defRPr/>
            </a:pPr>
            <a:fld id="{7D0B09EA-F108-4A1D-A578-0D64CD052F07}" type="slidenum">
              <a:rPr lang="en-US" altLang="en-US"/>
              <a:pPr>
                <a:defRPr/>
              </a:pPr>
              <a:t>‹#›</a:t>
            </a:fld>
            <a:endParaRPr lang="en-US" altLang="en-US" dirty="0"/>
          </a:p>
        </p:txBody>
      </p:sp>
      <p:sp>
        <p:nvSpPr>
          <p:cNvPr id="8" name="Text Placeholder 7">
            <a:extLst>
              <a:ext uri="{FF2B5EF4-FFF2-40B4-BE49-F238E27FC236}">
                <a16:creationId xmlns:a16="http://schemas.microsoft.com/office/drawing/2014/main" id="{23DD70C4-54B3-4A7D-B002-3A2816DF08A3}"/>
              </a:ext>
            </a:extLst>
          </p:cNvPr>
          <p:cNvSpPr>
            <a:spLocks noGrp="1"/>
          </p:cNvSpPr>
          <p:nvPr>
            <p:ph type="body" sz="quarter" idx="13"/>
          </p:nvPr>
        </p:nvSpPr>
        <p:spPr>
          <a:xfrm>
            <a:off x="457200" y="3581400"/>
            <a:ext cx="5562600" cy="838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53D4CE30-CB54-41EA-AD13-D2C72D7CEF8D}"/>
              </a:ext>
            </a:extLst>
          </p:cNvPr>
          <p:cNvSpPr>
            <a:spLocks noGrp="1"/>
          </p:cNvSpPr>
          <p:nvPr>
            <p:ph type="body" sz="quarter" idx="14"/>
          </p:nvPr>
        </p:nvSpPr>
        <p:spPr>
          <a:xfrm>
            <a:off x="457200" y="4648200"/>
            <a:ext cx="5562600" cy="838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512403C6-2A0C-49D7-A2DD-5FA447A3902B}"/>
              </a:ext>
            </a:extLst>
          </p:cNvPr>
          <p:cNvSpPr>
            <a:spLocks noGrp="1"/>
          </p:cNvSpPr>
          <p:nvPr>
            <p:ph type="body" sz="quarter" idx="15"/>
          </p:nvPr>
        </p:nvSpPr>
        <p:spPr>
          <a:xfrm>
            <a:off x="6324600" y="3581400"/>
            <a:ext cx="1600200" cy="838200"/>
          </a:xfrm>
        </p:spPr>
        <p:txBody>
          <a:bodyPr/>
          <a:lstStyle/>
          <a:p>
            <a:pPr lvl="0"/>
            <a:r>
              <a:rPr lang="en-US" dirty="0"/>
              <a:t>Edit</a:t>
            </a:r>
          </a:p>
        </p:txBody>
      </p:sp>
      <p:sp>
        <p:nvSpPr>
          <p:cNvPr id="14" name="Text Placeholder 13">
            <a:extLst>
              <a:ext uri="{FF2B5EF4-FFF2-40B4-BE49-F238E27FC236}">
                <a16:creationId xmlns:a16="http://schemas.microsoft.com/office/drawing/2014/main" id="{7CF48D50-0E14-4DAB-8979-A60AD6AE15C8}"/>
              </a:ext>
            </a:extLst>
          </p:cNvPr>
          <p:cNvSpPr>
            <a:spLocks noGrp="1"/>
          </p:cNvSpPr>
          <p:nvPr>
            <p:ph type="body" sz="quarter" idx="16"/>
          </p:nvPr>
        </p:nvSpPr>
        <p:spPr>
          <a:xfrm>
            <a:off x="6324600" y="4648200"/>
            <a:ext cx="1600200" cy="838200"/>
          </a:xfrm>
        </p:spPr>
        <p:txBody>
          <a:bodyPr/>
          <a:lstStyle/>
          <a:p>
            <a:pPr lvl="0"/>
            <a:r>
              <a:rPr lang="en-US" dirty="0"/>
              <a:t>Edit</a:t>
            </a:r>
          </a:p>
        </p:txBody>
      </p:sp>
      <p:sp>
        <p:nvSpPr>
          <p:cNvPr id="16" name="Text Placeholder 15">
            <a:extLst>
              <a:ext uri="{FF2B5EF4-FFF2-40B4-BE49-F238E27FC236}">
                <a16:creationId xmlns:a16="http://schemas.microsoft.com/office/drawing/2014/main" id="{6215B7C8-2FAD-4B46-B131-0589E6A3C5E8}"/>
              </a:ext>
            </a:extLst>
          </p:cNvPr>
          <p:cNvSpPr>
            <a:spLocks noGrp="1"/>
          </p:cNvSpPr>
          <p:nvPr>
            <p:ph type="body" sz="quarter" idx="17"/>
          </p:nvPr>
        </p:nvSpPr>
        <p:spPr>
          <a:xfrm>
            <a:off x="8153400" y="3581400"/>
            <a:ext cx="533400" cy="685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C03B0C4E-C104-464F-8C68-E9AC95881F61}"/>
              </a:ext>
            </a:extLst>
          </p:cNvPr>
          <p:cNvSpPr>
            <a:spLocks noGrp="1"/>
          </p:cNvSpPr>
          <p:nvPr>
            <p:ph type="body" sz="quarter" idx="18"/>
          </p:nvPr>
        </p:nvSpPr>
        <p:spPr>
          <a:xfrm>
            <a:off x="8153400" y="4648200"/>
            <a:ext cx="533400" cy="533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D925C0B7-1220-4C3F-93CD-361AF0F804E2}"/>
              </a:ext>
            </a:extLst>
          </p:cNvPr>
          <p:cNvSpPr>
            <a:spLocks noGrp="1"/>
          </p:cNvSpPr>
          <p:nvPr>
            <p:ph sz="quarter" idx="19"/>
          </p:nvPr>
        </p:nvSpPr>
        <p:spPr>
          <a:xfrm>
            <a:off x="-533400" y="2133600"/>
            <a:ext cx="609600" cy="1066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4787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7200">
              <a:defRPr smtClean="0"/>
            </a:lvl1pPr>
          </a:lstStyle>
          <a:p>
            <a:pPr>
              <a:defRPr/>
            </a:pPr>
            <a:fld id="{F8C7EC2F-93BE-49C8-BED4-695EF53E3C15}" type="datetime1">
              <a:rPr lang="en-US" altLang="en-US"/>
              <a:pPr>
                <a:defRPr/>
              </a:pPr>
              <a:t>8/1/2018</a:t>
            </a:fld>
            <a:endParaRPr lang="en-US" altLang="en-US"/>
          </a:p>
        </p:txBody>
      </p:sp>
      <p:sp>
        <p:nvSpPr>
          <p:cNvPr id="5" name="Footer Placeholder 4"/>
          <p:cNvSpPr>
            <a:spLocks noGrp="1"/>
          </p:cNvSpPr>
          <p:nvPr>
            <p:ph type="ftr" sz="quarter" idx="11"/>
          </p:nvPr>
        </p:nvSpPr>
        <p:spPr/>
        <p:txBody>
          <a:bodyPr/>
          <a:lstStyle>
            <a:lvl1pPr defTabSz="457200">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defTabSz="457200">
              <a:defRPr smtClean="0"/>
            </a:lvl1pPr>
          </a:lstStyle>
          <a:p>
            <a:pPr>
              <a:defRPr/>
            </a:pPr>
            <a:fld id="{DEEA686F-1A23-45BF-8B4C-D1403503B0A6}" type="slidenum">
              <a:rPr lang="en-US" altLang="en-US"/>
              <a:pPr>
                <a:defRPr/>
              </a:pPr>
              <a:t>‹#›</a:t>
            </a:fld>
            <a:endParaRPr lang="en-US" altLang="en-US"/>
          </a:p>
        </p:txBody>
      </p:sp>
    </p:spTree>
    <p:extLst>
      <p:ext uri="{BB962C8B-B14F-4D97-AF65-F5344CB8AC3E}">
        <p14:creationId xmlns:p14="http://schemas.microsoft.com/office/powerpoint/2010/main" val="830122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1"/>
            <a:ext cx="8229600" cy="190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defTabSz="457200">
              <a:defRPr smtClean="0"/>
            </a:lvl1pPr>
          </a:lstStyle>
          <a:p>
            <a:pPr>
              <a:defRPr/>
            </a:pPr>
            <a:fld id="{62746AA9-90F2-4CBB-9AC5-F5419E7CA2EF}" type="datetime1">
              <a:rPr lang="en-US" altLang="en-US"/>
              <a:pPr>
                <a:defRPr/>
              </a:pPr>
              <a:t>8/1/2018</a:t>
            </a:fld>
            <a:endParaRPr lang="en-US" altLang="en-US"/>
          </a:p>
        </p:txBody>
      </p:sp>
      <p:sp>
        <p:nvSpPr>
          <p:cNvPr id="5" name="Footer Placeholder 4"/>
          <p:cNvSpPr>
            <a:spLocks noGrp="1"/>
          </p:cNvSpPr>
          <p:nvPr>
            <p:ph type="ftr" sz="quarter" idx="11"/>
          </p:nvPr>
        </p:nvSpPr>
        <p:spPr/>
        <p:txBody>
          <a:bodyPr/>
          <a:lstStyle>
            <a:lvl1pPr defTabSz="457200">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defTabSz="457200">
              <a:defRPr smtClean="0"/>
            </a:lvl1pPr>
          </a:lstStyle>
          <a:p>
            <a:pPr>
              <a:defRPr/>
            </a:pPr>
            <a:fld id="{52FA5130-1EEC-47EE-A141-38E5F18D5EDD}" type="slidenum">
              <a:rPr lang="en-US" altLang="en-US"/>
              <a:pPr>
                <a:defRPr/>
              </a:pPr>
              <a:t>‹#›</a:t>
            </a:fld>
            <a:endParaRPr lang="en-US" altLang="en-US"/>
          </a:p>
        </p:txBody>
      </p:sp>
      <p:sp>
        <p:nvSpPr>
          <p:cNvPr id="8" name="Text Placeholder 7">
            <a:extLst>
              <a:ext uri="{FF2B5EF4-FFF2-40B4-BE49-F238E27FC236}">
                <a16:creationId xmlns:a16="http://schemas.microsoft.com/office/drawing/2014/main" id="{3F37F266-DEAB-487F-AD67-1099C5D782BF}"/>
              </a:ext>
            </a:extLst>
          </p:cNvPr>
          <p:cNvSpPr>
            <a:spLocks noGrp="1"/>
          </p:cNvSpPr>
          <p:nvPr>
            <p:ph type="body" sz="quarter" idx="13"/>
          </p:nvPr>
        </p:nvSpPr>
        <p:spPr>
          <a:xfrm>
            <a:off x="457200" y="3810000"/>
            <a:ext cx="3276600" cy="914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E1EEE495-5250-446F-8EDA-38B587D3F5F4}"/>
              </a:ext>
            </a:extLst>
          </p:cNvPr>
          <p:cNvSpPr>
            <a:spLocks noGrp="1"/>
          </p:cNvSpPr>
          <p:nvPr>
            <p:ph type="body" sz="quarter" idx="14"/>
          </p:nvPr>
        </p:nvSpPr>
        <p:spPr>
          <a:xfrm>
            <a:off x="457200" y="4953000"/>
            <a:ext cx="3276600" cy="76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32FACFF5-8BD4-489D-B213-54325826CA77}"/>
              </a:ext>
            </a:extLst>
          </p:cNvPr>
          <p:cNvSpPr>
            <a:spLocks noGrp="1"/>
          </p:cNvSpPr>
          <p:nvPr>
            <p:ph type="body" sz="quarter" idx="15"/>
          </p:nvPr>
        </p:nvSpPr>
        <p:spPr>
          <a:xfrm>
            <a:off x="4114800" y="3810000"/>
            <a:ext cx="914400" cy="76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27BDB3A3-AE87-46F4-8555-15513166593D}"/>
              </a:ext>
            </a:extLst>
          </p:cNvPr>
          <p:cNvSpPr>
            <a:spLocks noGrp="1"/>
          </p:cNvSpPr>
          <p:nvPr>
            <p:ph type="body" sz="quarter" idx="16"/>
          </p:nvPr>
        </p:nvSpPr>
        <p:spPr>
          <a:xfrm>
            <a:off x="5410200" y="3810000"/>
            <a:ext cx="1676400" cy="76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340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a:defRPr smtClean="0"/>
            </a:lvl1pPr>
          </a:lstStyle>
          <a:p>
            <a:pPr>
              <a:defRPr/>
            </a:pPr>
            <a:fld id="{7EABF28E-4DD8-4194-9ABE-04926494D1F8}" type="datetime1">
              <a:rPr lang="en-US" altLang="en-US"/>
              <a:pPr>
                <a:defRPr/>
              </a:pPr>
              <a:t>8/1/2018</a:t>
            </a:fld>
            <a:endParaRPr lang="en-US" altLang="en-US"/>
          </a:p>
        </p:txBody>
      </p:sp>
      <p:sp>
        <p:nvSpPr>
          <p:cNvPr id="5" name="Footer Placeholder 4"/>
          <p:cNvSpPr>
            <a:spLocks noGrp="1"/>
          </p:cNvSpPr>
          <p:nvPr>
            <p:ph type="ftr" sz="quarter" idx="11"/>
          </p:nvPr>
        </p:nvSpPr>
        <p:spPr/>
        <p:txBody>
          <a:bodyPr/>
          <a:lstStyle>
            <a:lvl1pPr defTabSz="457200">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defTabSz="457200">
              <a:defRPr smtClean="0"/>
            </a:lvl1pPr>
          </a:lstStyle>
          <a:p>
            <a:pPr>
              <a:defRPr/>
            </a:pPr>
            <a:fld id="{E2BABA96-46D7-4A8F-90DC-FCAF5FCEEB56}" type="slidenum">
              <a:rPr lang="en-US" altLang="en-US"/>
              <a:pPr>
                <a:defRPr/>
              </a:pPr>
              <a:t>‹#›</a:t>
            </a:fld>
            <a:endParaRPr lang="en-US" altLang="en-US"/>
          </a:p>
        </p:txBody>
      </p:sp>
    </p:spTree>
    <p:extLst>
      <p:ext uri="{BB962C8B-B14F-4D97-AF65-F5344CB8AC3E}">
        <p14:creationId xmlns:p14="http://schemas.microsoft.com/office/powerpoint/2010/main" val="1513603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457200">
              <a:defRPr smtClean="0"/>
            </a:lvl1pPr>
          </a:lstStyle>
          <a:p>
            <a:pPr>
              <a:defRPr/>
            </a:pPr>
            <a:fld id="{A5658058-2C26-49B3-BCB7-4A983510DFCC}" type="datetime1">
              <a:rPr lang="en-US" altLang="en-US"/>
              <a:pPr>
                <a:defRPr/>
              </a:pPr>
              <a:t>8/1/2018</a:t>
            </a:fld>
            <a:endParaRPr lang="en-US" altLang="en-US"/>
          </a:p>
        </p:txBody>
      </p:sp>
      <p:sp>
        <p:nvSpPr>
          <p:cNvPr id="6" name="Footer Placeholder 4"/>
          <p:cNvSpPr>
            <a:spLocks noGrp="1"/>
          </p:cNvSpPr>
          <p:nvPr>
            <p:ph type="ftr" sz="quarter" idx="11"/>
          </p:nvPr>
        </p:nvSpPr>
        <p:spPr/>
        <p:txBody>
          <a:bodyPr/>
          <a:lstStyle>
            <a:lvl1pPr defTabSz="457200">
              <a:defRPr smtClean="0"/>
            </a:lvl1pPr>
          </a:lstStyle>
          <a:p>
            <a:pPr>
              <a:defRPr/>
            </a:pPr>
            <a:endParaRPr lang="en-US" altLang="en-US"/>
          </a:p>
        </p:txBody>
      </p:sp>
      <p:sp>
        <p:nvSpPr>
          <p:cNvPr id="7" name="Slide Number Placeholder 5"/>
          <p:cNvSpPr>
            <a:spLocks noGrp="1"/>
          </p:cNvSpPr>
          <p:nvPr>
            <p:ph type="sldNum" sz="quarter" idx="12"/>
          </p:nvPr>
        </p:nvSpPr>
        <p:spPr/>
        <p:txBody>
          <a:bodyPr/>
          <a:lstStyle>
            <a:lvl1pPr defTabSz="457200">
              <a:defRPr smtClean="0"/>
            </a:lvl1pPr>
          </a:lstStyle>
          <a:p>
            <a:pPr>
              <a:defRPr/>
            </a:pPr>
            <a:fld id="{D3713C23-2D33-436C-BF84-DBFF2C5C9CB8}" type="slidenum">
              <a:rPr lang="en-US" altLang="en-US"/>
              <a:pPr>
                <a:defRPr/>
              </a:pPr>
              <a:t>‹#›</a:t>
            </a:fld>
            <a:endParaRPr lang="en-US" altLang="en-US"/>
          </a:p>
        </p:txBody>
      </p:sp>
    </p:spTree>
    <p:extLst>
      <p:ext uri="{BB962C8B-B14F-4D97-AF65-F5344CB8AC3E}">
        <p14:creationId xmlns:p14="http://schemas.microsoft.com/office/powerpoint/2010/main" val="3581393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457200">
              <a:defRPr smtClean="0"/>
            </a:lvl1pPr>
          </a:lstStyle>
          <a:p>
            <a:pPr>
              <a:defRPr/>
            </a:pPr>
            <a:fld id="{24716523-7B80-4220-81E3-CCB0E8E52D8D}" type="datetime1">
              <a:rPr lang="en-US" altLang="en-US"/>
              <a:pPr>
                <a:defRPr/>
              </a:pPr>
              <a:t>8/1/2018</a:t>
            </a:fld>
            <a:endParaRPr lang="en-US" altLang="en-US"/>
          </a:p>
        </p:txBody>
      </p:sp>
      <p:sp>
        <p:nvSpPr>
          <p:cNvPr id="8" name="Footer Placeholder 4"/>
          <p:cNvSpPr>
            <a:spLocks noGrp="1"/>
          </p:cNvSpPr>
          <p:nvPr>
            <p:ph type="ftr" sz="quarter" idx="11"/>
          </p:nvPr>
        </p:nvSpPr>
        <p:spPr/>
        <p:txBody>
          <a:bodyPr/>
          <a:lstStyle>
            <a:lvl1pPr defTabSz="457200">
              <a:defRPr smtClean="0"/>
            </a:lvl1pPr>
          </a:lstStyle>
          <a:p>
            <a:pPr>
              <a:defRPr/>
            </a:pPr>
            <a:endParaRPr lang="en-US" altLang="en-US"/>
          </a:p>
        </p:txBody>
      </p:sp>
      <p:sp>
        <p:nvSpPr>
          <p:cNvPr id="9" name="Slide Number Placeholder 5"/>
          <p:cNvSpPr>
            <a:spLocks noGrp="1"/>
          </p:cNvSpPr>
          <p:nvPr>
            <p:ph type="sldNum" sz="quarter" idx="12"/>
          </p:nvPr>
        </p:nvSpPr>
        <p:spPr/>
        <p:txBody>
          <a:bodyPr/>
          <a:lstStyle>
            <a:lvl1pPr defTabSz="457200">
              <a:defRPr smtClean="0"/>
            </a:lvl1pPr>
          </a:lstStyle>
          <a:p>
            <a:pPr>
              <a:defRPr/>
            </a:pPr>
            <a:fld id="{EFF0CB3F-A023-4CF6-B891-DA3A6C1778F4}" type="slidenum">
              <a:rPr lang="en-US" altLang="en-US"/>
              <a:pPr>
                <a:defRPr/>
              </a:pPr>
              <a:t>‹#›</a:t>
            </a:fld>
            <a:endParaRPr lang="en-US" altLang="en-US"/>
          </a:p>
        </p:txBody>
      </p:sp>
    </p:spTree>
    <p:extLst>
      <p:ext uri="{BB962C8B-B14F-4D97-AF65-F5344CB8AC3E}">
        <p14:creationId xmlns:p14="http://schemas.microsoft.com/office/powerpoint/2010/main" val="711889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457200">
              <a:defRPr smtClean="0"/>
            </a:lvl1pPr>
          </a:lstStyle>
          <a:p>
            <a:pPr>
              <a:defRPr/>
            </a:pPr>
            <a:fld id="{9B9A539D-2FEF-40E7-8C05-B5179AB70894}" type="datetime1">
              <a:rPr lang="en-US" altLang="en-US"/>
              <a:pPr>
                <a:defRPr/>
              </a:pPr>
              <a:t>8/1/2018</a:t>
            </a:fld>
            <a:endParaRPr lang="en-US" altLang="en-US"/>
          </a:p>
        </p:txBody>
      </p:sp>
      <p:sp>
        <p:nvSpPr>
          <p:cNvPr id="4" name="Footer Placeholder 4"/>
          <p:cNvSpPr>
            <a:spLocks noGrp="1"/>
          </p:cNvSpPr>
          <p:nvPr>
            <p:ph type="ftr" sz="quarter" idx="11"/>
          </p:nvPr>
        </p:nvSpPr>
        <p:spPr/>
        <p:txBody>
          <a:bodyPr/>
          <a:lstStyle>
            <a:lvl1pPr defTabSz="457200">
              <a:defRPr smtClean="0"/>
            </a:lvl1pPr>
          </a:lstStyle>
          <a:p>
            <a:pPr>
              <a:defRPr/>
            </a:pPr>
            <a:endParaRPr lang="en-US" altLang="en-US"/>
          </a:p>
        </p:txBody>
      </p:sp>
      <p:sp>
        <p:nvSpPr>
          <p:cNvPr id="5" name="Slide Number Placeholder 5"/>
          <p:cNvSpPr>
            <a:spLocks noGrp="1"/>
          </p:cNvSpPr>
          <p:nvPr>
            <p:ph type="sldNum" sz="quarter" idx="12"/>
          </p:nvPr>
        </p:nvSpPr>
        <p:spPr/>
        <p:txBody>
          <a:bodyPr/>
          <a:lstStyle>
            <a:lvl1pPr defTabSz="457200">
              <a:defRPr smtClean="0"/>
            </a:lvl1pPr>
          </a:lstStyle>
          <a:p>
            <a:pPr>
              <a:defRPr/>
            </a:pPr>
            <a:fld id="{9AFFA9A0-1E77-459F-908A-788D355BB73F}" type="slidenum">
              <a:rPr lang="en-US" altLang="en-US"/>
              <a:pPr>
                <a:defRPr/>
              </a:pPr>
              <a:t>‹#›</a:t>
            </a:fld>
            <a:endParaRPr lang="en-US" altLang="en-US"/>
          </a:p>
        </p:txBody>
      </p:sp>
    </p:spTree>
    <p:extLst>
      <p:ext uri="{BB962C8B-B14F-4D97-AF65-F5344CB8AC3E}">
        <p14:creationId xmlns:p14="http://schemas.microsoft.com/office/powerpoint/2010/main" val="3678466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a:defRPr smtClean="0"/>
            </a:lvl1pPr>
          </a:lstStyle>
          <a:p>
            <a:pPr>
              <a:defRPr/>
            </a:pPr>
            <a:fld id="{8C442832-DAE9-4F6B-B040-BD4053CB51BC}" type="datetime1">
              <a:rPr lang="en-US" altLang="en-US"/>
              <a:pPr>
                <a:defRPr/>
              </a:pPr>
              <a:t>8/1/2018</a:t>
            </a:fld>
            <a:endParaRPr lang="en-US" altLang="en-US"/>
          </a:p>
        </p:txBody>
      </p:sp>
      <p:sp>
        <p:nvSpPr>
          <p:cNvPr id="3" name="Footer Placeholder 4"/>
          <p:cNvSpPr>
            <a:spLocks noGrp="1"/>
          </p:cNvSpPr>
          <p:nvPr>
            <p:ph type="ftr" sz="quarter" idx="11"/>
          </p:nvPr>
        </p:nvSpPr>
        <p:spPr/>
        <p:txBody>
          <a:bodyPr/>
          <a:lstStyle>
            <a:lvl1pPr defTabSz="457200">
              <a:defRPr smtClean="0"/>
            </a:lvl1pPr>
          </a:lstStyle>
          <a:p>
            <a:pPr>
              <a:defRPr/>
            </a:pPr>
            <a:endParaRPr lang="en-US" altLang="en-US"/>
          </a:p>
        </p:txBody>
      </p:sp>
      <p:sp>
        <p:nvSpPr>
          <p:cNvPr id="4" name="Slide Number Placeholder 5"/>
          <p:cNvSpPr>
            <a:spLocks noGrp="1"/>
          </p:cNvSpPr>
          <p:nvPr>
            <p:ph type="sldNum" sz="quarter" idx="12"/>
          </p:nvPr>
        </p:nvSpPr>
        <p:spPr/>
        <p:txBody>
          <a:bodyPr/>
          <a:lstStyle>
            <a:lvl1pPr defTabSz="457200">
              <a:defRPr smtClean="0"/>
            </a:lvl1pPr>
          </a:lstStyle>
          <a:p>
            <a:pPr>
              <a:defRPr/>
            </a:pPr>
            <a:fld id="{0F62B1CC-C9DD-41F9-8472-7E51563618A6}" type="slidenum">
              <a:rPr lang="en-US" altLang="en-US"/>
              <a:pPr>
                <a:defRPr/>
              </a:pPr>
              <a:t>‹#›</a:t>
            </a:fld>
            <a:endParaRPr lang="en-US" altLang="en-US"/>
          </a:p>
        </p:txBody>
      </p:sp>
    </p:spTree>
    <p:extLst>
      <p:ext uri="{BB962C8B-B14F-4D97-AF65-F5344CB8AC3E}">
        <p14:creationId xmlns:p14="http://schemas.microsoft.com/office/powerpoint/2010/main" val="2673842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smtClean="0"/>
            </a:lvl1pPr>
          </a:lstStyle>
          <a:p>
            <a:pPr>
              <a:defRPr/>
            </a:pPr>
            <a:fld id="{E599170A-00EE-4B58-A781-AA1A7625651A}" type="datetime1">
              <a:rPr lang="en-US" altLang="en-US"/>
              <a:pPr>
                <a:defRPr/>
              </a:pPr>
              <a:t>8/1/2018</a:t>
            </a:fld>
            <a:endParaRPr lang="en-US" altLang="en-US"/>
          </a:p>
        </p:txBody>
      </p:sp>
      <p:sp>
        <p:nvSpPr>
          <p:cNvPr id="6" name="Footer Placeholder 4"/>
          <p:cNvSpPr>
            <a:spLocks noGrp="1"/>
          </p:cNvSpPr>
          <p:nvPr>
            <p:ph type="ftr" sz="quarter" idx="11"/>
          </p:nvPr>
        </p:nvSpPr>
        <p:spPr/>
        <p:txBody>
          <a:bodyPr/>
          <a:lstStyle>
            <a:lvl1pPr defTabSz="457200">
              <a:defRPr smtClean="0"/>
            </a:lvl1pPr>
          </a:lstStyle>
          <a:p>
            <a:pPr>
              <a:defRPr/>
            </a:pPr>
            <a:endParaRPr lang="en-US" altLang="en-US"/>
          </a:p>
        </p:txBody>
      </p:sp>
      <p:sp>
        <p:nvSpPr>
          <p:cNvPr id="7" name="Slide Number Placeholder 5"/>
          <p:cNvSpPr>
            <a:spLocks noGrp="1"/>
          </p:cNvSpPr>
          <p:nvPr>
            <p:ph type="sldNum" sz="quarter" idx="12"/>
          </p:nvPr>
        </p:nvSpPr>
        <p:spPr/>
        <p:txBody>
          <a:bodyPr/>
          <a:lstStyle>
            <a:lvl1pPr defTabSz="457200">
              <a:defRPr smtClean="0"/>
            </a:lvl1pPr>
          </a:lstStyle>
          <a:p>
            <a:pPr>
              <a:defRPr/>
            </a:pPr>
            <a:fld id="{87568045-1CD8-410B-9989-5FEE97280B11}" type="slidenum">
              <a:rPr lang="en-US" altLang="en-US"/>
              <a:pPr>
                <a:defRPr/>
              </a:pPr>
              <a:t>‹#›</a:t>
            </a:fld>
            <a:endParaRPr lang="en-US" altLang="en-US"/>
          </a:p>
        </p:txBody>
      </p:sp>
    </p:spTree>
    <p:extLst>
      <p:ext uri="{BB962C8B-B14F-4D97-AF65-F5344CB8AC3E}">
        <p14:creationId xmlns:p14="http://schemas.microsoft.com/office/powerpoint/2010/main" val="24506726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457200">
              <a:defRPr smtClean="0"/>
            </a:lvl1pPr>
          </a:lstStyle>
          <a:p>
            <a:pPr>
              <a:defRPr/>
            </a:pPr>
            <a:fld id="{109A5500-6CA6-4F6D-8929-B7DBD06E90EE}" type="datetime1">
              <a:rPr lang="en-US" altLang="en-US"/>
              <a:pPr>
                <a:defRPr/>
              </a:pPr>
              <a:t>8/1/2018</a:t>
            </a:fld>
            <a:endParaRPr lang="en-US" altLang="en-US"/>
          </a:p>
        </p:txBody>
      </p:sp>
      <p:sp>
        <p:nvSpPr>
          <p:cNvPr id="6" name="Footer Placeholder 4"/>
          <p:cNvSpPr>
            <a:spLocks noGrp="1"/>
          </p:cNvSpPr>
          <p:nvPr>
            <p:ph type="ftr" sz="quarter" idx="11"/>
          </p:nvPr>
        </p:nvSpPr>
        <p:spPr/>
        <p:txBody>
          <a:bodyPr/>
          <a:lstStyle>
            <a:lvl1pPr defTabSz="457200">
              <a:defRPr smtClean="0"/>
            </a:lvl1pPr>
          </a:lstStyle>
          <a:p>
            <a:pPr>
              <a:defRPr/>
            </a:pPr>
            <a:endParaRPr lang="en-US" altLang="en-US"/>
          </a:p>
        </p:txBody>
      </p:sp>
      <p:sp>
        <p:nvSpPr>
          <p:cNvPr id="7" name="Slide Number Placeholder 5"/>
          <p:cNvSpPr>
            <a:spLocks noGrp="1"/>
          </p:cNvSpPr>
          <p:nvPr>
            <p:ph type="sldNum" sz="quarter" idx="12"/>
          </p:nvPr>
        </p:nvSpPr>
        <p:spPr/>
        <p:txBody>
          <a:bodyPr/>
          <a:lstStyle>
            <a:lvl1pPr defTabSz="457200">
              <a:defRPr smtClean="0"/>
            </a:lvl1pPr>
          </a:lstStyle>
          <a:p>
            <a:pPr>
              <a:defRPr/>
            </a:pPr>
            <a:fld id="{8A4C164F-1A9A-4FC9-9DD0-6BF70E37D48E}" type="slidenum">
              <a:rPr lang="en-US" altLang="en-US"/>
              <a:pPr>
                <a:defRPr/>
              </a:pPr>
              <a:t>‹#›</a:t>
            </a:fld>
            <a:endParaRPr lang="en-US" altLang="en-US"/>
          </a:p>
        </p:txBody>
      </p:sp>
    </p:spTree>
    <p:extLst>
      <p:ext uri="{BB962C8B-B14F-4D97-AF65-F5344CB8AC3E}">
        <p14:creationId xmlns:p14="http://schemas.microsoft.com/office/powerpoint/2010/main" val="3869625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smtClean="0"/>
            </a:lvl1pPr>
          </a:lstStyle>
          <a:p>
            <a:pPr>
              <a:defRPr/>
            </a:pPr>
            <a:fld id="{6B3460D2-0567-4ADF-B227-A16958778121}" type="datetime1">
              <a:rPr lang="en-US" altLang="en-US"/>
              <a:pPr>
                <a:defRPr/>
              </a:pPr>
              <a:t>8/1/2018</a:t>
            </a:fld>
            <a:endParaRPr lang="en-US" altLang="en-US"/>
          </a:p>
        </p:txBody>
      </p:sp>
      <p:sp>
        <p:nvSpPr>
          <p:cNvPr id="5" name="Footer Placeholder 4"/>
          <p:cNvSpPr>
            <a:spLocks noGrp="1"/>
          </p:cNvSpPr>
          <p:nvPr>
            <p:ph type="ftr" sz="quarter" idx="11"/>
          </p:nvPr>
        </p:nvSpPr>
        <p:spPr/>
        <p:txBody>
          <a:bodyPr/>
          <a:lstStyle>
            <a:lvl1pPr defTabSz="457200">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defTabSz="457200">
              <a:defRPr smtClean="0"/>
            </a:lvl1pPr>
          </a:lstStyle>
          <a:p>
            <a:pPr>
              <a:defRPr/>
            </a:pPr>
            <a:fld id="{A02976E4-8C29-45C4-910B-8D75038BB745}" type="slidenum">
              <a:rPr lang="en-US" altLang="en-US"/>
              <a:pPr>
                <a:defRPr/>
              </a:pPr>
              <a:t>‹#›</a:t>
            </a:fld>
            <a:endParaRPr lang="en-US" altLang="en-US"/>
          </a:p>
        </p:txBody>
      </p:sp>
    </p:spTree>
    <p:extLst>
      <p:ext uri="{BB962C8B-B14F-4D97-AF65-F5344CB8AC3E}">
        <p14:creationId xmlns:p14="http://schemas.microsoft.com/office/powerpoint/2010/main" val="539213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120231FF-AC7C-4B7C-A73A-ED1F5C716317}"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6553200" y="6245225"/>
            <a:ext cx="2133600" cy="476250"/>
          </a:xfrm>
          <a:ln/>
        </p:spPr>
        <p:txBody>
          <a:bodyPr/>
          <a:lstStyle>
            <a:lvl1pPr>
              <a:defRPr/>
            </a:lvl1pPr>
          </a:lstStyle>
          <a:p>
            <a:pPr>
              <a:defRPr/>
            </a:pPr>
            <a:fld id="{7D0B09EA-F108-4A1D-A578-0D64CD052F07}" type="slidenum">
              <a:rPr lang="en-US" altLang="en-US"/>
              <a:pPr>
                <a:defRPr/>
              </a:pPr>
              <a:t>‹#›</a:t>
            </a:fld>
            <a:endParaRPr lang="en-US" altLang="en-US" dirty="0"/>
          </a:p>
        </p:txBody>
      </p:sp>
      <p:sp>
        <p:nvSpPr>
          <p:cNvPr id="8" name="Text Placeholder 7">
            <a:extLst>
              <a:ext uri="{FF2B5EF4-FFF2-40B4-BE49-F238E27FC236}">
                <a16:creationId xmlns:a16="http://schemas.microsoft.com/office/drawing/2014/main" id="{23DD70C4-54B3-4A7D-B002-3A2816DF08A3}"/>
              </a:ext>
            </a:extLst>
          </p:cNvPr>
          <p:cNvSpPr>
            <a:spLocks noGrp="1"/>
          </p:cNvSpPr>
          <p:nvPr>
            <p:ph type="body" sz="quarter" idx="13"/>
          </p:nvPr>
        </p:nvSpPr>
        <p:spPr>
          <a:xfrm>
            <a:off x="457200" y="3581400"/>
            <a:ext cx="5562600" cy="838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53D4CE30-CB54-41EA-AD13-D2C72D7CEF8D}"/>
              </a:ext>
            </a:extLst>
          </p:cNvPr>
          <p:cNvSpPr>
            <a:spLocks noGrp="1"/>
          </p:cNvSpPr>
          <p:nvPr>
            <p:ph type="body" sz="quarter" idx="14"/>
          </p:nvPr>
        </p:nvSpPr>
        <p:spPr>
          <a:xfrm>
            <a:off x="457200" y="4648200"/>
            <a:ext cx="5562600" cy="83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512403C6-2A0C-49D7-A2DD-5FA447A3902B}"/>
              </a:ext>
            </a:extLst>
          </p:cNvPr>
          <p:cNvSpPr>
            <a:spLocks noGrp="1"/>
          </p:cNvSpPr>
          <p:nvPr>
            <p:ph type="body" sz="quarter" idx="15"/>
          </p:nvPr>
        </p:nvSpPr>
        <p:spPr>
          <a:xfrm>
            <a:off x="6324600" y="3581400"/>
            <a:ext cx="1600200" cy="838200"/>
          </a:xfrm>
        </p:spPr>
        <p:txBody>
          <a:bodyPr/>
          <a:lstStyle/>
          <a:p>
            <a:pPr lvl="0"/>
            <a:r>
              <a:rPr lang="en-US" dirty="0"/>
              <a:t>Edit</a:t>
            </a:r>
          </a:p>
        </p:txBody>
      </p:sp>
      <p:sp>
        <p:nvSpPr>
          <p:cNvPr id="14" name="Text Placeholder 13">
            <a:extLst>
              <a:ext uri="{FF2B5EF4-FFF2-40B4-BE49-F238E27FC236}">
                <a16:creationId xmlns:a16="http://schemas.microsoft.com/office/drawing/2014/main" id="{7CF48D50-0E14-4DAB-8979-A60AD6AE15C8}"/>
              </a:ext>
            </a:extLst>
          </p:cNvPr>
          <p:cNvSpPr>
            <a:spLocks noGrp="1"/>
          </p:cNvSpPr>
          <p:nvPr>
            <p:ph type="body" sz="quarter" idx="16"/>
          </p:nvPr>
        </p:nvSpPr>
        <p:spPr>
          <a:xfrm>
            <a:off x="6324600" y="4648200"/>
            <a:ext cx="1600200" cy="838200"/>
          </a:xfrm>
        </p:spPr>
        <p:txBody>
          <a:bodyPr/>
          <a:lstStyle/>
          <a:p>
            <a:pPr lvl="0"/>
            <a:r>
              <a:rPr lang="en-US" dirty="0"/>
              <a:t>Edit</a:t>
            </a:r>
          </a:p>
        </p:txBody>
      </p:sp>
      <p:sp>
        <p:nvSpPr>
          <p:cNvPr id="16" name="Text Placeholder 15">
            <a:extLst>
              <a:ext uri="{FF2B5EF4-FFF2-40B4-BE49-F238E27FC236}">
                <a16:creationId xmlns:a16="http://schemas.microsoft.com/office/drawing/2014/main" id="{6215B7C8-2FAD-4B46-B131-0589E6A3C5E8}"/>
              </a:ext>
            </a:extLst>
          </p:cNvPr>
          <p:cNvSpPr>
            <a:spLocks noGrp="1"/>
          </p:cNvSpPr>
          <p:nvPr>
            <p:ph type="body" sz="quarter" idx="17"/>
          </p:nvPr>
        </p:nvSpPr>
        <p:spPr>
          <a:xfrm>
            <a:off x="8153400" y="3581400"/>
            <a:ext cx="533400" cy="685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C03B0C4E-C104-464F-8C68-E9AC95881F61}"/>
              </a:ext>
            </a:extLst>
          </p:cNvPr>
          <p:cNvSpPr>
            <a:spLocks noGrp="1"/>
          </p:cNvSpPr>
          <p:nvPr>
            <p:ph type="body" sz="quarter" idx="18"/>
          </p:nvPr>
        </p:nvSpPr>
        <p:spPr>
          <a:xfrm>
            <a:off x="8153400" y="4648200"/>
            <a:ext cx="533400" cy="533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utoShape 3">
            <a:extLst>
              <a:ext uri="{FF2B5EF4-FFF2-40B4-BE49-F238E27FC236}">
                <a16:creationId xmlns:a16="http://schemas.microsoft.com/office/drawing/2014/main" id="{5733B65C-3027-46C8-AB4A-A4403C6E00E1}"/>
              </a:ext>
            </a:extLst>
          </p:cNvPr>
          <p:cNvSpPr>
            <a:spLocks noChangeArrowheads="1"/>
          </p:cNvSpPr>
          <p:nvPr userDrawn="1"/>
        </p:nvSpPr>
        <p:spPr bwMode="auto">
          <a:xfrm>
            <a:off x="893763" y="1471613"/>
            <a:ext cx="7356475"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HOW TO Name an Ester Using the IUPAC System</a:t>
            </a:r>
          </a:p>
        </p:txBody>
      </p:sp>
      <p:sp>
        <p:nvSpPr>
          <p:cNvPr id="15" name="AutoShape 3">
            <a:extLst>
              <a:ext uri="{FF2B5EF4-FFF2-40B4-BE49-F238E27FC236}">
                <a16:creationId xmlns:a16="http://schemas.microsoft.com/office/drawing/2014/main" id="{4A917E9B-D3B7-4B4C-848C-CFAB868FD2C7}"/>
              </a:ext>
            </a:extLst>
          </p:cNvPr>
          <p:cNvSpPr>
            <a:spLocks noChangeArrowheads="1"/>
          </p:cNvSpPr>
          <p:nvPr userDrawn="1"/>
        </p:nvSpPr>
        <p:spPr bwMode="auto">
          <a:xfrm>
            <a:off x="873125" y="2232025"/>
            <a:ext cx="1492250"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Example</a:t>
            </a:r>
          </a:p>
        </p:txBody>
      </p:sp>
      <p:sp>
        <p:nvSpPr>
          <p:cNvPr id="17" name="AutoShape 3">
            <a:extLst>
              <a:ext uri="{FF2B5EF4-FFF2-40B4-BE49-F238E27FC236}">
                <a16:creationId xmlns:a16="http://schemas.microsoft.com/office/drawing/2014/main" id="{67A468B3-8FF5-4E13-A18B-267C74776DB4}"/>
              </a:ext>
            </a:extLst>
          </p:cNvPr>
          <p:cNvSpPr>
            <a:spLocks noChangeArrowheads="1"/>
          </p:cNvSpPr>
          <p:nvPr userDrawn="1"/>
        </p:nvSpPr>
        <p:spPr bwMode="auto">
          <a:xfrm>
            <a:off x="869950" y="4144963"/>
            <a:ext cx="1350963"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Step [1]</a:t>
            </a:r>
          </a:p>
        </p:txBody>
      </p:sp>
    </p:spTree>
    <p:extLst>
      <p:ext uri="{BB962C8B-B14F-4D97-AF65-F5344CB8AC3E}">
        <p14:creationId xmlns:p14="http://schemas.microsoft.com/office/powerpoint/2010/main" val="3371305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smtClean="0"/>
            </a:lvl1pPr>
          </a:lstStyle>
          <a:p>
            <a:pPr>
              <a:defRPr/>
            </a:pPr>
            <a:fld id="{3C5821F2-3B65-4B05-9229-7894F04E9C87}" type="datetime1">
              <a:rPr lang="en-US" altLang="en-US"/>
              <a:pPr>
                <a:defRPr/>
              </a:pPr>
              <a:t>8/1/2018</a:t>
            </a:fld>
            <a:endParaRPr lang="en-US" altLang="en-US"/>
          </a:p>
        </p:txBody>
      </p:sp>
      <p:sp>
        <p:nvSpPr>
          <p:cNvPr id="5" name="Footer Placeholder 4"/>
          <p:cNvSpPr>
            <a:spLocks noGrp="1"/>
          </p:cNvSpPr>
          <p:nvPr>
            <p:ph type="ftr" sz="quarter" idx="11"/>
          </p:nvPr>
        </p:nvSpPr>
        <p:spPr/>
        <p:txBody>
          <a:bodyPr/>
          <a:lstStyle>
            <a:lvl1pPr defTabSz="457200">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defTabSz="457200">
              <a:defRPr smtClean="0"/>
            </a:lvl1pPr>
          </a:lstStyle>
          <a:p>
            <a:pPr>
              <a:defRPr/>
            </a:pPr>
            <a:fld id="{B57B1D34-50A0-4C79-829B-4109513F1596}" type="slidenum">
              <a:rPr lang="en-US" altLang="en-US"/>
              <a:pPr>
                <a:defRPr/>
              </a:pPr>
              <a:t>‹#›</a:t>
            </a:fld>
            <a:endParaRPr lang="en-US" altLang="en-US"/>
          </a:p>
        </p:txBody>
      </p:sp>
    </p:spTree>
    <p:extLst>
      <p:ext uri="{BB962C8B-B14F-4D97-AF65-F5344CB8AC3E}">
        <p14:creationId xmlns:p14="http://schemas.microsoft.com/office/powerpoint/2010/main" val="675209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E5A36E6F-7E9B-4CBA-8BA9-05B9F3312022}"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2375F13-3C43-48F7-80E1-94C60C4B70A5}" type="slidenum">
              <a:rPr lang="en-US" altLang="en-US"/>
              <a:pPr>
                <a:defRPr/>
              </a:pPr>
              <a:t>‹#›</a:t>
            </a:fld>
            <a:endParaRPr lang="en-US" altLang="en-US"/>
          </a:p>
        </p:txBody>
      </p:sp>
    </p:spTree>
    <p:extLst>
      <p:ext uri="{BB962C8B-B14F-4D97-AF65-F5344CB8AC3E}">
        <p14:creationId xmlns:p14="http://schemas.microsoft.com/office/powerpoint/2010/main" val="2856036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120231FF-AC7C-4B7C-A73A-ED1F5C716317}"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6553200" y="6245225"/>
            <a:ext cx="2133600" cy="476250"/>
          </a:xfrm>
          <a:ln/>
        </p:spPr>
        <p:txBody>
          <a:bodyPr/>
          <a:lstStyle>
            <a:lvl1pPr>
              <a:defRPr/>
            </a:lvl1pPr>
          </a:lstStyle>
          <a:p>
            <a:pPr>
              <a:defRPr/>
            </a:pPr>
            <a:fld id="{7D0B09EA-F108-4A1D-A578-0D64CD052F07}" type="slidenum">
              <a:rPr lang="en-US" altLang="en-US"/>
              <a:pPr>
                <a:defRPr/>
              </a:pPr>
              <a:t>‹#›</a:t>
            </a:fld>
            <a:endParaRPr lang="en-US" altLang="en-US" dirty="0"/>
          </a:p>
        </p:txBody>
      </p:sp>
      <p:sp>
        <p:nvSpPr>
          <p:cNvPr id="8" name="Text Placeholder 7">
            <a:extLst>
              <a:ext uri="{FF2B5EF4-FFF2-40B4-BE49-F238E27FC236}">
                <a16:creationId xmlns:a16="http://schemas.microsoft.com/office/drawing/2014/main" id="{23DD70C4-54B3-4A7D-B002-3A2816DF08A3}"/>
              </a:ext>
            </a:extLst>
          </p:cNvPr>
          <p:cNvSpPr>
            <a:spLocks noGrp="1"/>
          </p:cNvSpPr>
          <p:nvPr>
            <p:ph type="body" sz="quarter" idx="13"/>
          </p:nvPr>
        </p:nvSpPr>
        <p:spPr>
          <a:xfrm>
            <a:off x="457200" y="3581400"/>
            <a:ext cx="5562600" cy="838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53D4CE30-CB54-41EA-AD13-D2C72D7CEF8D}"/>
              </a:ext>
            </a:extLst>
          </p:cNvPr>
          <p:cNvSpPr>
            <a:spLocks noGrp="1"/>
          </p:cNvSpPr>
          <p:nvPr>
            <p:ph type="body" sz="quarter" idx="14"/>
          </p:nvPr>
        </p:nvSpPr>
        <p:spPr>
          <a:xfrm>
            <a:off x="457200" y="4648200"/>
            <a:ext cx="5562600" cy="838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512403C6-2A0C-49D7-A2DD-5FA447A3902B}"/>
              </a:ext>
            </a:extLst>
          </p:cNvPr>
          <p:cNvSpPr>
            <a:spLocks noGrp="1"/>
          </p:cNvSpPr>
          <p:nvPr>
            <p:ph type="body" sz="quarter" idx="15"/>
          </p:nvPr>
        </p:nvSpPr>
        <p:spPr>
          <a:xfrm>
            <a:off x="6324600" y="3581400"/>
            <a:ext cx="1600200" cy="838200"/>
          </a:xfrm>
        </p:spPr>
        <p:txBody>
          <a:bodyPr/>
          <a:lstStyle/>
          <a:p>
            <a:pPr lvl="0"/>
            <a:r>
              <a:rPr lang="en-US" dirty="0"/>
              <a:t>Edit</a:t>
            </a:r>
          </a:p>
        </p:txBody>
      </p:sp>
      <p:sp>
        <p:nvSpPr>
          <p:cNvPr id="14" name="Text Placeholder 13">
            <a:extLst>
              <a:ext uri="{FF2B5EF4-FFF2-40B4-BE49-F238E27FC236}">
                <a16:creationId xmlns:a16="http://schemas.microsoft.com/office/drawing/2014/main" id="{7CF48D50-0E14-4DAB-8979-A60AD6AE15C8}"/>
              </a:ext>
            </a:extLst>
          </p:cNvPr>
          <p:cNvSpPr>
            <a:spLocks noGrp="1"/>
          </p:cNvSpPr>
          <p:nvPr>
            <p:ph type="body" sz="quarter" idx="16"/>
          </p:nvPr>
        </p:nvSpPr>
        <p:spPr>
          <a:xfrm>
            <a:off x="6324600" y="4648200"/>
            <a:ext cx="1600200" cy="838200"/>
          </a:xfrm>
        </p:spPr>
        <p:txBody>
          <a:bodyPr/>
          <a:lstStyle/>
          <a:p>
            <a:pPr lvl="0"/>
            <a:r>
              <a:rPr lang="en-US" dirty="0"/>
              <a:t>Edit</a:t>
            </a:r>
          </a:p>
        </p:txBody>
      </p:sp>
      <p:sp>
        <p:nvSpPr>
          <p:cNvPr id="16" name="Text Placeholder 15">
            <a:extLst>
              <a:ext uri="{FF2B5EF4-FFF2-40B4-BE49-F238E27FC236}">
                <a16:creationId xmlns:a16="http://schemas.microsoft.com/office/drawing/2014/main" id="{6215B7C8-2FAD-4B46-B131-0589E6A3C5E8}"/>
              </a:ext>
            </a:extLst>
          </p:cNvPr>
          <p:cNvSpPr>
            <a:spLocks noGrp="1"/>
          </p:cNvSpPr>
          <p:nvPr>
            <p:ph type="body" sz="quarter" idx="17"/>
          </p:nvPr>
        </p:nvSpPr>
        <p:spPr>
          <a:xfrm>
            <a:off x="8153400" y="3581400"/>
            <a:ext cx="533400" cy="685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C03B0C4E-C104-464F-8C68-E9AC95881F61}"/>
              </a:ext>
            </a:extLst>
          </p:cNvPr>
          <p:cNvSpPr>
            <a:spLocks noGrp="1"/>
          </p:cNvSpPr>
          <p:nvPr>
            <p:ph type="body" sz="quarter" idx="18"/>
          </p:nvPr>
        </p:nvSpPr>
        <p:spPr>
          <a:xfrm>
            <a:off x="8153400" y="4648200"/>
            <a:ext cx="533400" cy="533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D925C0B7-1220-4C3F-93CD-361AF0F804E2}"/>
              </a:ext>
            </a:extLst>
          </p:cNvPr>
          <p:cNvSpPr>
            <a:spLocks noGrp="1"/>
          </p:cNvSpPr>
          <p:nvPr>
            <p:ph sz="quarter" idx="19"/>
          </p:nvPr>
        </p:nvSpPr>
        <p:spPr>
          <a:xfrm>
            <a:off x="-533400" y="2133600"/>
            <a:ext cx="609600" cy="1066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B929D2B2-DC46-4FB6-BE5E-F952028C9EBE}"/>
              </a:ext>
            </a:extLst>
          </p:cNvPr>
          <p:cNvSpPr>
            <a:spLocks noGrp="1"/>
          </p:cNvSpPr>
          <p:nvPr>
            <p:ph sz="quarter" idx="20"/>
          </p:nvPr>
        </p:nvSpPr>
        <p:spPr>
          <a:xfrm>
            <a:off x="457200" y="5715000"/>
            <a:ext cx="1828800" cy="5302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a:extLst>
              <a:ext uri="{FF2B5EF4-FFF2-40B4-BE49-F238E27FC236}">
                <a16:creationId xmlns:a16="http://schemas.microsoft.com/office/drawing/2014/main" id="{E89963CB-37A7-467E-BF70-0A55355501D8}"/>
              </a:ext>
            </a:extLst>
          </p:cNvPr>
          <p:cNvSpPr>
            <a:spLocks noGrp="1"/>
          </p:cNvSpPr>
          <p:nvPr>
            <p:ph sz="quarter" idx="21"/>
          </p:nvPr>
        </p:nvSpPr>
        <p:spPr>
          <a:xfrm>
            <a:off x="2819400" y="5715000"/>
            <a:ext cx="2286000" cy="530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22"/>
          </p:nvPr>
        </p:nvSpPr>
        <p:spPr>
          <a:xfrm>
            <a:off x="5410200" y="2133600"/>
            <a:ext cx="1295400" cy="685800"/>
          </a:xfrm>
        </p:spPr>
        <p:txBody>
          <a:bodyPr/>
          <a:lstStyle/>
          <a:p>
            <a:pPr lvl="0"/>
            <a:endParaRPr lang="en-US" dirty="0"/>
          </a:p>
        </p:txBody>
      </p:sp>
      <p:sp>
        <p:nvSpPr>
          <p:cNvPr id="18" name="Content Placeholder 17"/>
          <p:cNvSpPr>
            <a:spLocks noGrp="1"/>
          </p:cNvSpPr>
          <p:nvPr>
            <p:ph sz="quarter" idx="23"/>
          </p:nvPr>
        </p:nvSpPr>
        <p:spPr>
          <a:xfrm>
            <a:off x="7162800" y="2133600"/>
            <a:ext cx="1752600" cy="1066800"/>
          </a:xfrm>
        </p:spPr>
        <p:txBody>
          <a:bodyPr/>
          <a:lstStyle/>
          <a:p>
            <a:pPr lvl="0"/>
            <a:endParaRPr lang="en-US" dirty="0"/>
          </a:p>
        </p:txBody>
      </p:sp>
      <p:sp>
        <p:nvSpPr>
          <p:cNvPr id="21" name="Content Placeholder 20"/>
          <p:cNvSpPr>
            <a:spLocks noGrp="1"/>
          </p:cNvSpPr>
          <p:nvPr>
            <p:ph sz="quarter" idx="24"/>
          </p:nvPr>
        </p:nvSpPr>
        <p:spPr>
          <a:xfrm>
            <a:off x="76200" y="762000"/>
            <a:ext cx="838200" cy="228600"/>
          </a:xfrm>
        </p:spPr>
        <p:txBody>
          <a:bodyPr/>
          <a:lstStyle/>
          <a:p>
            <a:pPr lvl="0"/>
            <a:endParaRPr lang="en-US" dirty="0"/>
          </a:p>
        </p:txBody>
      </p:sp>
      <p:sp>
        <p:nvSpPr>
          <p:cNvPr id="23" name="Content Placeholder 22"/>
          <p:cNvSpPr>
            <a:spLocks noGrp="1"/>
          </p:cNvSpPr>
          <p:nvPr>
            <p:ph sz="quarter" idx="25"/>
          </p:nvPr>
        </p:nvSpPr>
        <p:spPr>
          <a:xfrm>
            <a:off x="0" y="1219200"/>
            <a:ext cx="533400" cy="381000"/>
          </a:xfrm>
        </p:spPr>
        <p:txBody>
          <a:bodyPr/>
          <a:lstStyle/>
          <a:p>
            <a:pPr lvl="0"/>
            <a:endParaRPr lang="en-US" dirty="0"/>
          </a:p>
        </p:txBody>
      </p:sp>
      <p:sp>
        <p:nvSpPr>
          <p:cNvPr id="25" name="Content Placeholder 24"/>
          <p:cNvSpPr>
            <a:spLocks noGrp="1"/>
          </p:cNvSpPr>
          <p:nvPr>
            <p:ph sz="quarter" idx="26"/>
          </p:nvPr>
        </p:nvSpPr>
        <p:spPr>
          <a:xfrm>
            <a:off x="152400" y="274638"/>
            <a:ext cx="228600" cy="258762"/>
          </a:xfrm>
        </p:spPr>
        <p:txBody>
          <a:bodyPr/>
          <a:lstStyle/>
          <a:p>
            <a:pPr lvl="0"/>
            <a:endParaRPr lang="en-US" dirty="0"/>
          </a:p>
        </p:txBody>
      </p:sp>
      <p:sp>
        <p:nvSpPr>
          <p:cNvPr id="17" name="Content Placeholder 16"/>
          <p:cNvSpPr>
            <a:spLocks noGrp="1"/>
          </p:cNvSpPr>
          <p:nvPr>
            <p:ph sz="quarter" idx="27"/>
          </p:nvPr>
        </p:nvSpPr>
        <p:spPr>
          <a:xfrm>
            <a:off x="1905000" y="274638"/>
            <a:ext cx="685800" cy="258762"/>
          </a:xfrm>
        </p:spPr>
        <p:txBody>
          <a:bodyPr/>
          <a:lstStyle/>
          <a:p>
            <a:pPr lvl="0"/>
            <a:endParaRPr lang="en-US" dirty="0"/>
          </a:p>
        </p:txBody>
      </p:sp>
    </p:spTree>
    <p:extLst>
      <p:ext uri="{BB962C8B-B14F-4D97-AF65-F5344CB8AC3E}">
        <p14:creationId xmlns:p14="http://schemas.microsoft.com/office/powerpoint/2010/main" val="4039795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120231FF-AC7C-4B7C-A73A-ED1F5C716317}"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6553200" y="6245225"/>
            <a:ext cx="2133600" cy="476250"/>
          </a:xfrm>
          <a:ln/>
        </p:spPr>
        <p:txBody>
          <a:bodyPr/>
          <a:lstStyle>
            <a:lvl1pPr>
              <a:defRPr/>
            </a:lvl1pPr>
          </a:lstStyle>
          <a:p>
            <a:pPr>
              <a:defRPr/>
            </a:pPr>
            <a:fld id="{7D0B09EA-F108-4A1D-A578-0D64CD052F07}" type="slidenum">
              <a:rPr lang="en-US" altLang="en-US"/>
              <a:pPr>
                <a:defRPr/>
              </a:pPr>
              <a:t>‹#›</a:t>
            </a:fld>
            <a:endParaRPr lang="en-US" altLang="en-US" dirty="0"/>
          </a:p>
        </p:txBody>
      </p:sp>
      <p:sp>
        <p:nvSpPr>
          <p:cNvPr id="8" name="Text Placeholder 7">
            <a:extLst>
              <a:ext uri="{FF2B5EF4-FFF2-40B4-BE49-F238E27FC236}">
                <a16:creationId xmlns:a16="http://schemas.microsoft.com/office/drawing/2014/main" id="{23DD70C4-54B3-4A7D-B002-3A2816DF08A3}"/>
              </a:ext>
            </a:extLst>
          </p:cNvPr>
          <p:cNvSpPr>
            <a:spLocks noGrp="1"/>
          </p:cNvSpPr>
          <p:nvPr>
            <p:ph type="body" sz="quarter" idx="13"/>
          </p:nvPr>
        </p:nvSpPr>
        <p:spPr>
          <a:xfrm>
            <a:off x="457200" y="3581400"/>
            <a:ext cx="5562600" cy="838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53D4CE30-CB54-41EA-AD13-D2C72D7CEF8D}"/>
              </a:ext>
            </a:extLst>
          </p:cNvPr>
          <p:cNvSpPr>
            <a:spLocks noGrp="1"/>
          </p:cNvSpPr>
          <p:nvPr>
            <p:ph type="body" sz="quarter" idx="14"/>
          </p:nvPr>
        </p:nvSpPr>
        <p:spPr>
          <a:xfrm>
            <a:off x="457200" y="4648200"/>
            <a:ext cx="5562600" cy="83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512403C6-2A0C-49D7-A2DD-5FA447A3902B}"/>
              </a:ext>
            </a:extLst>
          </p:cNvPr>
          <p:cNvSpPr>
            <a:spLocks noGrp="1"/>
          </p:cNvSpPr>
          <p:nvPr>
            <p:ph type="body" sz="quarter" idx="15"/>
          </p:nvPr>
        </p:nvSpPr>
        <p:spPr>
          <a:xfrm>
            <a:off x="6324600" y="3581400"/>
            <a:ext cx="1600200" cy="838200"/>
          </a:xfrm>
        </p:spPr>
        <p:txBody>
          <a:bodyPr/>
          <a:lstStyle/>
          <a:p>
            <a:pPr lvl="0"/>
            <a:r>
              <a:rPr lang="en-US" dirty="0"/>
              <a:t>Edit</a:t>
            </a:r>
          </a:p>
        </p:txBody>
      </p:sp>
      <p:sp>
        <p:nvSpPr>
          <p:cNvPr id="14" name="Text Placeholder 13">
            <a:extLst>
              <a:ext uri="{FF2B5EF4-FFF2-40B4-BE49-F238E27FC236}">
                <a16:creationId xmlns:a16="http://schemas.microsoft.com/office/drawing/2014/main" id="{7CF48D50-0E14-4DAB-8979-A60AD6AE15C8}"/>
              </a:ext>
            </a:extLst>
          </p:cNvPr>
          <p:cNvSpPr>
            <a:spLocks noGrp="1"/>
          </p:cNvSpPr>
          <p:nvPr>
            <p:ph type="body" sz="quarter" idx="16"/>
          </p:nvPr>
        </p:nvSpPr>
        <p:spPr>
          <a:xfrm>
            <a:off x="6324600" y="4648200"/>
            <a:ext cx="1600200" cy="838200"/>
          </a:xfrm>
        </p:spPr>
        <p:txBody>
          <a:bodyPr/>
          <a:lstStyle/>
          <a:p>
            <a:pPr lvl="0"/>
            <a:r>
              <a:rPr lang="en-US" dirty="0"/>
              <a:t>Edit</a:t>
            </a:r>
          </a:p>
        </p:txBody>
      </p:sp>
      <p:sp>
        <p:nvSpPr>
          <p:cNvPr id="16" name="Text Placeholder 15">
            <a:extLst>
              <a:ext uri="{FF2B5EF4-FFF2-40B4-BE49-F238E27FC236}">
                <a16:creationId xmlns:a16="http://schemas.microsoft.com/office/drawing/2014/main" id="{6215B7C8-2FAD-4B46-B131-0589E6A3C5E8}"/>
              </a:ext>
            </a:extLst>
          </p:cNvPr>
          <p:cNvSpPr>
            <a:spLocks noGrp="1"/>
          </p:cNvSpPr>
          <p:nvPr>
            <p:ph type="body" sz="quarter" idx="17"/>
          </p:nvPr>
        </p:nvSpPr>
        <p:spPr>
          <a:xfrm>
            <a:off x="8153400" y="3581400"/>
            <a:ext cx="533400" cy="685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C03B0C4E-C104-464F-8C68-E9AC95881F61}"/>
              </a:ext>
            </a:extLst>
          </p:cNvPr>
          <p:cNvSpPr>
            <a:spLocks noGrp="1"/>
          </p:cNvSpPr>
          <p:nvPr>
            <p:ph type="body" sz="quarter" idx="18"/>
          </p:nvPr>
        </p:nvSpPr>
        <p:spPr>
          <a:xfrm>
            <a:off x="8153400" y="4648200"/>
            <a:ext cx="533400" cy="5334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utoShape 3">
            <a:extLst>
              <a:ext uri="{FF2B5EF4-FFF2-40B4-BE49-F238E27FC236}">
                <a16:creationId xmlns:a16="http://schemas.microsoft.com/office/drawing/2014/main" id="{5733B65C-3027-46C8-AB4A-A4403C6E00E1}"/>
              </a:ext>
            </a:extLst>
          </p:cNvPr>
          <p:cNvSpPr>
            <a:spLocks noChangeArrowheads="1"/>
          </p:cNvSpPr>
          <p:nvPr userDrawn="1"/>
        </p:nvSpPr>
        <p:spPr bwMode="auto">
          <a:xfrm>
            <a:off x="893763" y="1471613"/>
            <a:ext cx="7356475"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HOW TO Name an Ester Using the IUPAC System</a:t>
            </a:r>
          </a:p>
        </p:txBody>
      </p:sp>
      <p:sp>
        <p:nvSpPr>
          <p:cNvPr id="15" name="AutoShape 3">
            <a:extLst>
              <a:ext uri="{FF2B5EF4-FFF2-40B4-BE49-F238E27FC236}">
                <a16:creationId xmlns:a16="http://schemas.microsoft.com/office/drawing/2014/main" id="{4A917E9B-D3B7-4B4C-848C-CFAB868FD2C7}"/>
              </a:ext>
            </a:extLst>
          </p:cNvPr>
          <p:cNvSpPr>
            <a:spLocks noChangeArrowheads="1"/>
          </p:cNvSpPr>
          <p:nvPr userDrawn="1"/>
        </p:nvSpPr>
        <p:spPr bwMode="auto">
          <a:xfrm>
            <a:off x="873125" y="2232025"/>
            <a:ext cx="1492250"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Example</a:t>
            </a:r>
          </a:p>
        </p:txBody>
      </p:sp>
      <p:sp>
        <p:nvSpPr>
          <p:cNvPr id="17" name="AutoShape 3">
            <a:extLst>
              <a:ext uri="{FF2B5EF4-FFF2-40B4-BE49-F238E27FC236}">
                <a16:creationId xmlns:a16="http://schemas.microsoft.com/office/drawing/2014/main" id="{67A468B3-8FF5-4E13-A18B-267C74776DB4}"/>
              </a:ext>
            </a:extLst>
          </p:cNvPr>
          <p:cNvSpPr>
            <a:spLocks noChangeArrowheads="1"/>
          </p:cNvSpPr>
          <p:nvPr userDrawn="1"/>
        </p:nvSpPr>
        <p:spPr bwMode="auto">
          <a:xfrm>
            <a:off x="869950" y="4144963"/>
            <a:ext cx="1350963"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Step [1]</a:t>
            </a:r>
          </a:p>
        </p:txBody>
      </p:sp>
    </p:spTree>
    <p:extLst>
      <p:ext uri="{BB962C8B-B14F-4D97-AF65-F5344CB8AC3E}">
        <p14:creationId xmlns:p14="http://schemas.microsoft.com/office/powerpoint/2010/main" val="3612189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utoShape 4">
            <a:extLst>
              <a:ext uri="{FF2B5EF4-FFF2-40B4-BE49-F238E27FC236}">
                <a16:creationId xmlns:a16="http://schemas.microsoft.com/office/drawing/2014/main" id="{E1C1389D-2C07-4C51-9941-3CBAB291DA16}"/>
              </a:ext>
            </a:extLst>
          </p:cNvPr>
          <p:cNvSpPr>
            <a:spLocks noChangeArrowheads="1"/>
          </p:cNvSpPr>
          <p:nvPr userDrawn="1"/>
        </p:nvSpPr>
        <p:spPr bwMode="auto">
          <a:xfrm>
            <a:off x="720725" y="1582738"/>
            <a:ext cx="3313113" cy="509587"/>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Sample Problem 17.1</a:t>
            </a:r>
          </a:p>
        </p:txBody>
      </p:sp>
      <p:sp>
        <p:nvSpPr>
          <p:cNvPr id="9" name="Content Placeholder 8">
            <a:extLst>
              <a:ext uri="{FF2B5EF4-FFF2-40B4-BE49-F238E27FC236}">
                <a16:creationId xmlns:a16="http://schemas.microsoft.com/office/drawing/2014/main" id="{8FB5BC7B-F073-4CCB-A85B-E7C16F9238AA}"/>
              </a:ext>
            </a:extLst>
          </p:cNvPr>
          <p:cNvSpPr>
            <a:spLocks noGrp="1"/>
          </p:cNvSpPr>
          <p:nvPr>
            <p:ph sz="quarter" idx="10"/>
          </p:nvPr>
        </p:nvSpPr>
        <p:spPr>
          <a:xfrm>
            <a:off x="720725" y="3581400"/>
            <a:ext cx="6365875"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EFBF60AF-70F6-48AC-9D55-4010B1CA0861}"/>
              </a:ext>
            </a:extLst>
          </p:cNvPr>
          <p:cNvSpPr>
            <a:spLocks noGrp="1"/>
          </p:cNvSpPr>
          <p:nvPr>
            <p:ph sz="quarter" idx="11"/>
          </p:nvPr>
        </p:nvSpPr>
        <p:spPr>
          <a:xfrm>
            <a:off x="720725" y="4419600"/>
            <a:ext cx="6365875" cy="76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BA6C6D33-7FF4-40ED-AFED-F6255DEA9C42}"/>
              </a:ext>
            </a:extLst>
          </p:cNvPr>
          <p:cNvSpPr>
            <a:spLocks noGrp="1"/>
          </p:cNvSpPr>
          <p:nvPr>
            <p:ph sz="quarter" idx="12"/>
          </p:nvPr>
        </p:nvSpPr>
        <p:spPr>
          <a:xfrm>
            <a:off x="4648200" y="5562600"/>
            <a:ext cx="2209800" cy="83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3964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C03B0C4E-C104-464F-8C68-E9AC95881F61}"/>
              </a:ext>
            </a:extLst>
          </p:cNvPr>
          <p:cNvSpPr>
            <a:spLocks noGrp="1"/>
          </p:cNvSpPr>
          <p:nvPr>
            <p:ph type="body" sz="quarter" idx="18"/>
          </p:nvPr>
        </p:nvSpPr>
        <p:spPr>
          <a:xfrm>
            <a:off x="8153400" y="4648200"/>
            <a:ext cx="533400" cy="533400"/>
          </a:xfrm>
        </p:spPr>
        <p:txBody>
          <a:bodyPr/>
          <a:lstStyle/>
          <a:p>
            <a:pPr lvl="0"/>
            <a:endParaRPr lang="en-US" dirty="0"/>
          </a:p>
        </p:txBody>
      </p:sp>
      <p:sp>
        <p:nvSpPr>
          <p:cNvPr id="13" name="AutoShape 4">
            <a:extLst>
              <a:ext uri="{FF2B5EF4-FFF2-40B4-BE49-F238E27FC236}">
                <a16:creationId xmlns:a16="http://schemas.microsoft.com/office/drawing/2014/main" id="{D3F4542E-BB3F-4535-88F5-B7BED8B0803C}"/>
              </a:ext>
            </a:extLst>
          </p:cNvPr>
          <p:cNvSpPr>
            <a:spLocks noChangeArrowheads="1"/>
          </p:cNvSpPr>
          <p:nvPr userDrawn="1"/>
        </p:nvSpPr>
        <p:spPr bwMode="auto">
          <a:xfrm>
            <a:off x="720725" y="1582738"/>
            <a:ext cx="3313113" cy="509587"/>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Sample Problem 17.1</a:t>
            </a:r>
          </a:p>
        </p:txBody>
      </p:sp>
      <p:sp>
        <p:nvSpPr>
          <p:cNvPr id="19" name="Content Placeholder 18">
            <a:extLst>
              <a:ext uri="{FF2B5EF4-FFF2-40B4-BE49-F238E27FC236}">
                <a16:creationId xmlns:a16="http://schemas.microsoft.com/office/drawing/2014/main" id="{1D418751-E54D-40FF-886D-81C66EF3FB40}"/>
              </a:ext>
            </a:extLst>
          </p:cNvPr>
          <p:cNvSpPr>
            <a:spLocks noGrp="1"/>
          </p:cNvSpPr>
          <p:nvPr>
            <p:ph sz="quarter" idx="19"/>
          </p:nvPr>
        </p:nvSpPr>
        <p:spPr>
          <a:xfrm>
            <a:off x="457200" y="3810000"/>
            <a:ext cx="4800600" cy="83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7660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120231FF-AC7C-4B7C-A73A-ED1F5C716317}"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D0B09EA-F108-4A1D-A578-0D64CD052F07}" type="slidenum">
              <a:rPr lang="en-US" altLang="en-US"/>
              <a:pPr>
                <a:defRPr/>
              </a:pPr>
              <a:t>‹#›</a:t>
            </a:fld>
            <a:endParaRPr lang="en-US" altLang="en-US"/>
          </a:p>
        </p:txBody>
      </p:sp>
      <p:sp>
        <p:nvSpPr>
          <p:cNvPr id="8" name="Text Placeholder 7">
            <a:extLst>
              <a:ext uri="{FF2B5EF4-FFF2-40B4-BE49-F238E27FC236}">
                <a16:creationId xmlns:a16="http://schemas.microsoft.com/office/drawing/2014/main" id="{23DD70C4-54B3-4A7D-B002-3A2816DF08A3}"/>
              </a:ext>
            </a:extLst>
          </p:cNvPr>
          <p:cNvSpPr>
            <a:spLocks noGrp="1"/>
          </p:cNvSpPr>
          <p:nvPr>
            <p:ph type="body" sz="quarter" idx="13"/>
          </p:nvPr>
        </p:nvSpPr>
        <p:spPr>
          <a:xfrm>
            <a:off x="457200" y="3581400"/>
            <a:ext cx="5562600" cy="838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53D4CE30-CB54-41EA-AD13-D2C72D7CEF8D}"/>
              </a:ext>
            </a:extLst>
          </p:cNvPr>
          <p:cNvSpPr>
            <a:spLocks noGrp="1"/>
          </p:cNvSpPr>
          <p:nvPr>
            <p:ph type="body" sz="quarter" idx="14"/>
          </p:nvPr>
        </p:nvSpPr>
        <p:spPr>
          <a:xfrm>
            <a:off x="457200" y="4648200"/>
            <a:ext cx="5562600" cy="83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512403C6-2A0C-49D7-A2DD-5FA447A3902B}"/>
              </a:ext>
            </a:extLst>
          </p:cNvPr>
          <p:cNvSpPr>
            <a:spLocks noGrp="1"/>
          </p:cNvSpPr>
          <p:nvPr>
            <p:ph type="body" sz="quarter" idx="15"/>
          </p:nvPr>
        </p:nvSpPr>
        <p:spPr>
          <a:xfrm>
            <a:off x="6324600" y="3581400"/>
            <a:ext cx="1600200" cy="838200"/>
          </a:xfrm>
        </p:spPr>
        <p:txBody>
          <a:bodyPr/>
          <a:lstStyle/>
          <a:p>
            <a:pPr lvl="0"/>
            <a:r>
              <a:rPr lang="en-US" dirty="0"/>
              <a:t>Edit</a:t>
            </a:r>
          </a:p>
        </p:txBody>
      </p:sp>
      <p:sp>
        <p:nvSpPr>
          <p:cNvPr id="14" name="Text Placeholder 13">
            <a:extLst>
              <a:ext uri="{FF2B5EF4-FFF2-40B4-BE49-F238E27FC236}">
                <a16:creationId xmlns:a16="http://schemas.microsoft.com/office/drawing/2014/main" id="{7CF48D50-0E14-4DAB-8979-A60AD6AE15C8}"/>
              </a:ext>
            </a:extLst>
          </p:cNvPr>
          <p:cNvSpPr>
            <a:spLocks noGrp="1"/>
          </p:cNvSpPr>
          <p:nvPr>
            <p:ph type="body" sz="quarter" idx="16"/>
          </p:nvPr>
        </p:nvSpPr>
        <p:spPr>
          <a:xfrm>
            <a:off x="6324600" y="4648200"/>
            <a:ext cx="1600200" cy="838200"/>
          </a:xfrm>
        </p:spPr>
        <p:txBody>
          <a:bodyPr/>
          <a:lstStyle/>
          <a:p>
            <a:pPr lvl="0"/>
            <a:r>
              <a:rPr lang="en-US" dirty="0"/>
              <a:t>Edit</a:t>
            </a:r>
          </a:p>
        </p:txBody>
      </p:sp>
      <p:sp>
        <p:nvSpPr>
          <p:cNvPr id="16" name="Text Placeholder 15">
            <a:extLst>
              <a:ext uri="{FF2B5EF4-FFF2-40B4-BE49-F238E27FC236}">
                <a16:creationId xmlns:a16="http://schemas.microsoft.com/office/drawing/2014/main" id="{6215B7C8-2FAD-4B46-B131-0589E6A3C5E8}"/>
              </a:ext>
            </a:extLst>
          </p:cNvPr>
          <p:cNvSpPr>
            <a:spLocks noGrp="1"/>
          </p:cNvSpPr>
          <p:nvPr>
            <p:ph type="body" sz="quarter" idx="17"/>
          </p:nvPr>
        </p:nvSpPr>
        <p:spPr>
          <a:xfrm>
            <a:off x="8153400" y="3581400"/>
            <a:ext cx="533400" cy="685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AutoShape 3">
            <a:extLst>
              <a:ext uri="{FF2B5EF4-FFF2-40B4-BE49-F238E27FC236}">
                <a16:creationId xmlns:a16="http://schemas.microsoft.com/office/drawing/2014/main" id="{D9B619B5-809C-404F-A80A-6C0B48B2CD5A}"/>
              </a:ext>
            </a:extLst>
          </p:cNvPr>
          <p:cNvSpPr>
            <a:spLocks noChangeArrowheads="1"/>
          </p:cNvSpPr>
          <p:nvPr userDrawn="1"/>
        </p:nvSpPr>
        <p:spPr bwMode="auto">
          <a:xfrm>
            <a:off x="1992313" y="1471613"/>
            <a:ext cx="5159375"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algn="ctr" eaLnBrk="1" hangingPunct="1">
              <a:defRPr/>
            </a:pPr>
            <a:r>
              <a:rPr lang="en-US" sz="2400" b="1" dirty="0">
                <a:solidFill>
                  <a:srgbClr val="008080"/>
                </a:solidFill>
              </a:rPr>
              <a:t>HOW TO Name an 2</a:t>
            </a:r>
            <a:r>
              <a:rPr lang="en-US" sz="2400" b="1" baseline="30000" dirty="0">
                <a:solidFill>
                  <a:srgbClr val="008080"/>
                </a:solidFill>
              </a:rPr>
              <a:t>o</a:t>
            </a:r>
            <a:r>
              <a:rPr lang="en-US" sz="2400" b="1" dirty="0">
                <a:solidFill>
                  <a:srgbClr val="008080"/>
                </a:solidFill>
              </a:rPr>
              <a:t> or 3</a:t>
            </a:r>
            <a:r>
              <a:rPr lang="en-US" sz="2400" b="1" baseline="30000" dirty="0">
                <a:solidFill>
                  <a:srgbClr val="008080"/>
                </a:solidFill>
              </a:rPr>
              <a:t>o</a:t>
            </a:r>
            <a:r>
              <a:rPr lang="en-US" sz="2400" b="1" dirty="0">
                <a:solidFill>
                  <a:srgbClr val="008080"/>
                </a:solidFill>
              </a:rPr>
              <a:t> Amide</a:t>
            </a:r>
          </a:p>
        </p:txBody>
      </p:sp>
      <p:sp>
        <p:nvSpPr>
          <p:cNvPr id="18" name="AutoShape 3">
            <a:extLst>
              <a:ext uri="{FF2B5EF4-FFF2-40B4-BE49-F238E27FC236}">
                <a16:creationId xmlns:a16="http://schemas.microsoft.com/office/drawing/2014/main" id="{BAACDDEF-2363-498D-9BCB-5ECE8C473187}"/>
              </a:ext>
            </a:extLst>
          </p:cNvPr>
          <p:cNvSpPr>
            <a:spLocks noChangeArrowheads="1"/>
          </p:cNvSpPr>
          <p:nvPr userDrawn="1"/>
        </p:nvSpPr>
        <p:spPr bwMode="auto">
          <a:xfrm>
            <a:off x="609600" y="2232025"/>
            <a:ext cx="1350963"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Step [2]</a:t>
            </a:r>
          </a:p>
        </p:txBody>
      </p:sp>
      <p:sp>
        <p:nvSpPr>
          <p:cNvPr id="20" name="Text Placeholder 19">
            <a:extLst>
              <a:ext uri="{FF2B5EF4-FFF2-40B4-BE49-F238E27FC236}">
                <a16:creationId xmlns:a16="http://schemas.microsoft.com/office/drawing/2014/main" id="{C03B0C4E-C104-464F-8C68-E9AC95881F61}"/>
              </a:ext>
            </a:extLst>
          </p:cNvPr>
          <p:cNvSpPr>
            <a:spLocks noGrp="1"/>
          </p:cNvSpPr>
          <p:nvPr>
            <p:ph type="body" sz="quarter" idx="18"/>
          </p:nvPr>
        </p:nvSpPr>
        <p:spPr>
          <a:xfrm>
            <a:off x="8153400" y="4648200"/>
            <a:ext cx="5334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43766F0-60DD-41C2-940F-333EF590965A}"/>
              </a:ext>
            </a:extLst>
          </p:cNvPr>
          <p:cNvSpPr>
            <a:spLocks noGrp="1"/>
          </p:cNvSpPr>
          <p:nvPr>
            <p:ph sz="quarter" idx="19"/>
          </p:nvPr>
        </p:nvSpPr>
        <p:spPr>
          <a:xfrm>
            <a:off x="152400" y="1417638"/>
            <a:ext cx="1066800" cy="21637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1327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120231FF-AC7C-4B7C-A73A-ED1F5C716317}"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D0B09EA-F108-4A1D-A578-0D64CD052F07}" type="slidenum">
              <a:rPr lang="en-US" altLang="en-US"/>
              <a:pPr>
                <a:defRPr/>
              </a:pPr>
              <a:t>‹#›</a:t>
            </a:fld>
            <a:endParaRPr lang="en-US" altLang="en-US"/>
          </a:p>
        </p:txBody>
      </p:sp>
      <p:sp>
        <p:nvSpPr>
          <p:cNvPr id="8" name="Text Placeholder 7">
            <a:extLst>
              <a:ext uri="{FF2B5EF4-FFF2-40B4-BE49-F238E27FC236}">
                <a16:creationId xmlns:a16="http://schemas.microsoft.com/office/drawing/2014/main" id="{23DD70C4-54B3-4A7D-B002-3A2816DF08A3}"/>
              </a:ext>
            </a:extLst>
          </p:cNvPr>
          <p:cNvSpPr>
            <a:spLocks noGrp="1"/>
          </p:cNvSpPr>
          <p:nvPr>
            <p:ph type="body" sz="quarter" idx="13"/>
          </p:nvPr>
        </p:nvSpPr>
        <p:spPr>
          <a:xfrm>
            <a:off x="457200" y="3581400"/>
            <a:ext cx="5562600" cy="838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53D4CE30-CB54-41EA-AD13-D2C72D7CEF8D}"/>
              </a:ext>
            </a:extLst>
          </p:cNvPr>
          <p:cNvSpPr>
            <a:spLocks noGrp="1"/>
          </p:cNvSpPr>
          <p:nvPr>
            <p:ph type="body" sz="quarter" idx="14"/>
          </p:nvPr>
        </p:nvSpPr>
        <p:spPr>
          <a:xfrm>
            <a:off x="457200" y="4648200"/>
            <a:ext cx="5562600" cy="83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512403C6-2A0C-49D7-A2DD-5FA447A3902B}"/>
              </a:ext>
            </a:extLst>
          </p:cNvPr>
          <p:cNvSpPr>
            <a:spLocks noGrp="1"/>
          </p:cNvSpPr>
          <p:nvPr>
            <p:ph type="body" sz="quarter" idx="15"/>
          </p:nvPr>
        </p:nvSpPr>
        <p:spPr>
          <a:xfrm>
            <a:off x="6324600" y="3581400"/>
            <a:ext cx="1600200" cy="838200"/>
          </a:xfrm>
        </p:spPr>
        <p:txBody>
          <a:bodyPr/>
          <a:lstStyle/>
          <a:p>
            <a:pPr lvl="0"/>
            <a:r>
              <a:rPr lang="en-US" dirty="0"/>
              <a:t>Edit</a:t>
            </a:r>
          </a:p>
        </p:txBody>
      </p:sp>
      <p:sp>
        <p:nvSpPr>
          <p:cNvPr id="14" name="Text Placeholder 13">
            <a:extLst>
              <a:ext uri="{FF2B5EF4-FFF2-40B4-BE49-F238E27FC236}">
                <a16:creationId xmlns:a16="http://schemas.microsoft.com/office/drawing/2014/main" id="{7CF48D50-0E14-4DAB-8979-A60AD6AE15C8}"/>
              </a:ext>
            </a:extLst>
          </p:cNvPr>
          <p:cNvSpPr>
            <a:spLocks noGrp="1"/>
          </p:cNvSpPr>
          <p:nvPr>
            <p:ph type="body" sz="quarter" idx="16"/>
          </p:nvPr>
        </p:nvSpPr>
        <p:spPr>
          <a:xfrm>
            <a:off x="6324600" y="4648200"/>
            <a:ext cx="1600200" cy="838200"/>
          </a:xfrm>
        </p:spPr>
        <p:txBody>
          <a:bodyPr/>
          <a:lstStyle/>
          <a:p>
            <a:pPr lvl="0"/>
            <a:r>
              <a:rPr lang="en-US" dirty="0"/>
              <a:t>Edit</a:t>
            </a:r>
          </a:p>
        </p:txBody>
      </p:sp>
      <p:sp>
        <p:nvSpPr>
          <p:cNvPr id="16" name="Text Placeholder 15">
            <a:extLst>
              <a:ext uri="{FF2B5EF4-FFF2-40B4-BE49-F238E27FC236}">
                <a16:creationId xmlns:a16="http://schemas.microsoft.com/office/drawing/2014/main" id="{6215B7C8-2FAD-4B46-B131-0589E6A3C5E8}"/>
              </a:ext>
            </a:extLst>
          </p:cNvPr>
          <p:cNvSpPr>
            <a:spLocks noGrp="1"/>
          </p:cNvSpPr>
          <p:nvPr>
            <p:ph type="body" sz="quarter" idx="17"/>
          </p:nvPr>
        </p:nvSpPr>
        <p:spPr>
          <a:xfrm>
            <a:off x="8153400" y="3581400"/>
            <a:ext cx="533400" cy="685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utoShape 3">
            <a:extLst>
              <a:ext uri="{FF2B5EF4-FFF2-40B4-BE49-F238E27FC236}">
                <a16:creationId xmlns:a16="http://schemas.microsoft.com/office/drawing/2014/main" id="{07FC8EE4-DBEE-42C8-AA4B-EE799E9A2801}"/>
              </a:ext>
            </a:extLst>
          </p:cNvPr>
          <p:cNvSpPr>
            <a:spLocks noChangeArrowheads="1"/>
          </p:cNvSpPr>
          <p:nvPr userDrawn="1"/>
        </p:nvSpPr>
        <p:spPr bwMode="auto">
          <a:xfrm>
            <a:off x="1992313" y="1471613"/>
            <a:ext cx="5159375"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algn="ctr" eaLnBrk="1" hangingPunct="1">
              <a:defRPr/>
            </a:pPr>
            <a:r>
              <a:rPr lang="en-US" sz="2400" b="1" dirty="0">
                <a:solidFill>
                  <a:srgbClr val="008080"/>
                </a:solidFill>
              </a:rPr>
              <a:t>HOW TO Name an 2</a:t>
            </a:r>
            <a:r>
              <a:rPr lang="en-US" sz="2400" b="1" baseline="30000" dirty="0">
                <a:solidFill>
                  <a:srgbClr val="008080"/>
                </a:solidFill>
              </a:rPr>
              <a:t>o</a:t>
            </a:r>
            <a:r>
              <a:rPr lang="en-US" sz="2400" b="1" dirty="0">
                <a:solidFill>
                  <a:srgbClr val="008080"/>
                </a:solidFill>
              </a:rPr>
              <a:t> or 3</a:t>
            </a:r>
            <a:r>
              <a:rPr lang="en-US" sz="2400" b="1" baseline="30000" dirty="0">
                <a:solidFill>
                  <a:srgbClr val="008080"/>
                </a:solidFill>
              </a:rPr>
              <a:t>o</a:t>
            </a:r>
            <a:r>
              <a:rPr lang="en-US" sz="2400" b="1" dirty="0">
                <a:solidFill>
                  <a:srgbClr val="008080"/>
                </a:solidFill>
              </a:rPr>
              <a:t> Amide</a:t>
            </a:r>
          </a:p>
        </p:txBody>
      </p:sp>
      <p:sp>
        <p:nvSpPr>
          <p:cNvPr id="15" name="AutoShape 3">
            <a:extLst>
              <a:ext uri="{FF2B5EF4-FFF2-40B4-BE49-F238E27FC236}">
                <a16:creationId xmlns:a16="http://schemas.microsoft.com/office/drawing/2014/main" id="{EDA72885-4E51-467F-9927-3773E066006F}"/>
              </a:ext>
            </a:extLst>
          </p:cNvPr>
          <p:cNvSpPr>
            <a:spLocks noChangeArrowheads="1"/>
          </p:cNvSpPr>
          <p:nvPr userDrawn="1"/>
        </p:nvSpPr>
        <p:spPr bwMode="auto">
          <a:xfrm>
            <a:off x="609600" y="2232025"/>
            <a:ext cx="1350963"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Step [1]</a:t>
            </a:r>
          </a:p>
        </p:txBody>
      </p:sp>
    </p:spTree>
    <p:extLst>
      <p:ext uri="{BB962C8B-B14F-4D97-AF65-F5344CB8AC3E}">
        <p14:creationId xmlns:p14="http://schemas.microsoft.com/office/powerpoint/2010/main" val="1163265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120231FF-AC7C-4B7C-A73A-ED1F5C716317}"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D0B09EA-F108-4A1D-A578-0D64CD052F07}" type="slidenum">
              <a:rPr lang="en-US" altLang="en-US"/>
              <a:pPr>
                <a:defRPr/>
              </a:pPr>
              <a:t>‹#›</a:t>
            </a:fld>
            <a:endParaRPr lang="en-US" altLang="en-US"/>
          </a:p>
        </p:txBody>
      </p:sp>
      <p:sp>
        <p:nvSpPr>
          <p:cNvPr id="8" name="Text Placeholder 7">
            <a:extLst>
              <a:ext uri="{FF2B5EF4-FFF2-40B4-BE49-F238E27FC236}">
                <a16:creationId xmlns:a16="http://schemas.microsoft.com/office/drawing/2014/main" id="{23DD70C4-54B3-4A7D-B002-3A2816DF08A3}"/>
              </a:ext>
            </a:extLst>
          </p:cNvPr>
          <p:cNvSpPr>
            <a:spLocks noGrp="1"/>
          </p:cNvSpPr>
          <p:nvPr>
            <p:ph type="body" sz="quarter" idx="13"/>
          </p:nvPr>
        </p:nvSpPr>
        <p:spPr>
          <a:xfrm>
            <a:off x="457200" y="3581400"/>
            <a:ext cx="5562600" cy="838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53D4CE30-CB54-41EA-AD13-D2C72D7CEF8D}"/>
              </a:ext>
            </a:extLst>
          </p:cNvPr>
          <p:cNvSpPr>
            <a:spLocks noGrp="1"/>
          </p:cNvSpPr>
          <p:nvPr>
            <p:ph type="body" sz="quarter" idx="14"/>
          </p:nvPr>
        </p:nvSpPr>
        <p:spPr>
          <a:xfrm>
            <a:off x="457200" y="4648200"/>
            <a:ext cx="5562600" cy="83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512403C6-2A0C-49D7-A2DD-5FA447A3902B}"/>
              </a:ext>
            </a:extLst>
          </p:cNvPr>
          <p:cNvSpPr>
            <a:spLocks noGrp="1"/>
          </p:cNvSpPr>
          <p:nvPr>
            <p:ph type="body" sz="quarter" idx="15"/>
          </p:nvPr>
        </p:nvSpPr>
        <p:spPr>
          <a:xfrm>
            <a:off x="6324600" y="3581400"/>
            <a:ext cx="1600200" cy="838200"/>
          </a:xfrm>
        </p:spPr>
        <p:txBody>
          <a:bodyPr/>
          <a:lstStyle/>
          <a:p>
            <a:pPr lvl="0"/>
            <a:r>
              <a:rPr lang="en-US" dirty="0"/>
              <a:t>Edit</a:t>
            </a:r>
          </a:p>
        </p:txBody>
      </p:sp>
      <p:sp>
        <p:nvSpPr>
          <p:cNvPr id="14" name="Text Placeholder 13">
            <a:extLst>
              <a:ext uri="{FF2B5EF4-FFF2-40B4-BE49-F238E27FC236}">
                <a16:creationId xmlns:a16="http://schemas.microsoft.com/office/drawing/2014/main" id="{7CF48D50-0E14-4DAB-8979-A60AD6AE15C8}"/>
              </a:ext>
            </a:extLst>
          </p:cNvPr>
          <p:cNvSpPr>
            <a:spLocks noGrp="1"/>
          </p:cNvSpPr>
          <p:nvPr>
            <p:ph type="body" sz="quarter" idx="16"/>
          </p:nvPr>
        </p:nvSpPr>
        <p:spPr>
          <a:xfrm>
            <a:off x="6324600" y="4648200"/>
            <a:ext cx="1600200" cy="838200"/>
          </a:xfrm>
        </p:spPr>
        <p:txBody>
          <a:bodyPr/>
          <a:lstStyle/>
          <a:p>
            <a:pPr lvl="0"/>
            <a:r>
              <a:rPr lang="en-US" dirty="0"/>
              <a:t>Edit</a:t>
            </a:r>
          </a:p>
        </p:txBody>
      </p:sp>
      <p:sp>
        <p:nvSpPr>
          <p:cNvPr id="16" name="Text Placeholder 15">
            <a:extLst>
              <a:ext uri="{FF2B5EF4-FFF2-40B4-BE49-F238E27FC236}">
                <a16:creationId xmlns:a16="http://schemas.microsoft.com/office/drawing/2014/main" id="{6215B7C8-2FAD-4B46-B131-0589E6A3C5E8}"/>
              </a:ext>
            </a:extLst>
          </p:cNvPr>
          <p:cNvSpPr>
            <a:spLocks noGrp="1"/>
          </p:cNvSpPr>
          <p:nvPr>
            <p:ph type="body" sz="quarter" idx="17"/>
          </p:nvPr>
        </p:nvSpPr>
        <p:spPr>
          <a:xfrm>
            <a:off x="8153400" y="3581400"/>
            <a:ext cx="533400" cy="685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utoShape 3">
            <a:extLst>
              <a:ext uri="{FF2B5EF4-FFF2-40B4-BE49-F238E27FC236}">
                <a16:creationId xmlns:a16="http://schemas.microsoft.com/office/drawing/2014/main" id="{6409E95A-3D59-4AFD-B398-FFEA928CD5C1}"/>
              </a:ext>
            </a:extLst>
          </p:cNvPr>
          <p:cNvSpPr>
            <a:spLocks noChangeArrowheads="1"/>
          </p:cNvSpPr>
          <p:nvPr userDrawn="1"/>
        </p:nvSpPr>
        <p:spPr bwMode="auto">
          <a:xfrm>
            <a:off x="1992313" y="1471613"/>
            <a:ext cx="5159375"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algn="ctr" eaLnBrk="1" hangingPunct="1">
              <a:defRPr/>
            </a:pPr>
            <a:r>
              <a:rPr lang="en-US" sz="2400" b="1" dirty="0">
                <a:solidFill>
                  <a:srgbClr val="008080"/>
                </a:solidFill>
              </a:rPr>
              <a:t>HOW TO Name an 2</a:t>
            </a:r>
            <a:r>
              <a:rPr lang="en-US" sz="2400" b="1" baseline="30000" dirty="0">
                <a:solidFill>
                  <a:srgbClr val="008080"/>
                </a:solidFill>
              </a:rPr>
              <a:t>o</a:t>
            </a:r>
            <a:r>
              <a:rPr lang="en-US" sz="2400" b="1" dirty="0">
                <a:solidFill>
                  <a:srgbClr val="008080"/>
                </a:solidFill>
              </a:rPr>
              <a:t> or 3</a:t>
            </a:r>
            <a:r>
              <a:rPr lang="en-US" sz="2400" b="1" baseline="30000" dirty="0">
                <a:solidFill>
                  <a:srgbClr val="008080"/>
                </a:solidFill>
              </a:rPr>
              <a:t>o</a:t>
            </a:r>
            <a:r>
              <a:rPr lang="en-US" sz="2400" b="1" dirty="0">
                <a:solidFill>
                  <a:srgbClr val="008080"/>
                </a:solidFill>
              </a:rPr>
              <a:t> Amide</a:t>
            </a:r>
          </a:p>
        </p:txBody>
      </p:sp>
      <p:sp>
        <p:nvSpPr>
          <p:cNvPr id="15" name="AutoShape 3">
            <a:extLst>
              <a:ext uri="{FF2B5EF4-FFF2-40B4-BE49-F238E27FC236}">
                <a16:creationId xmlns:a16="http://schemas.microsoft.com/office/drawing/2014/main" id="{57DBB118-A680-4E03-BF71-48F62A67A935}"/>
              </a:ext>
            </a:extLst>
          </p:cNvPr>
          <p:cNvSpPr>
            <a:spLocks noChangeArrowheads="1"/>
          </p:cNvSpPr>
          <p:nvPr userDrawn="1"/>
        </p:nvSpPr>
        <p:spPr bwMode="auto">
          <a:xfrm>
            <a:off x="873125" y="2232025"/>
            <a:ext cx="1492250"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Example</a:t>
            </a:r>
          </a:p>
        </p:txBody>
      </p:sp>
    </p:spTree>
    <p:extLst>
      <p:ext uri="{BB962C8B-B14F-4D97-AF65-F5344CB8AC3E}">
        <p14:creationId xmlns:p14="http://schemas.microsoft.com/office/powerpoint/2010/main" val="41221420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120231FF-AC7C-4B7C-A73A-ED1F5C716317}"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D0B09EA-F108-4A1D-A578-0D64CD052F07}" type="slidenum">
              <a:rPr lang="en-US" altLang="en-US"/>
              <a:pPr>
                <a:defRPr/>
              </a:pPr>
              <a:t>‹#›</a:t>
            </a:fld>
            <a:endParaRPr lang="en-US" altLang="en-US"/>
          </a:p>
        </p:txBody>
      </p:sp>
      <p:sp>
        <p:nvSpPr>
          <p:cNvPr id="8" name="Text Placeholder 7">
            <a:extLst>
              <a:ext uri="{FF2B5EF4-FFF2-40B4-BE49-F238E27FC236}">
                <a16:creationId xmlns:a16="http://schemas.microsoft.com/office/drawing/2014/main" id="{23DD70C4-54B3-4A7D-B002-3A2816DF08A3}"/>
              </a:ext>
            </a:extLst>
          </p:cNvPr>
          <p:cNvSpPr>
            <a:spLocks noGrp="1"/>
          </p:cNvSpPr>
          <p:nvPr>
            <p:ph type="body" sz="quarter" idx="13"/>
          </p:nvPr>
        </p:nvSpPr>
        <p:spPr>
          <a:xfrm>
            <a:off x="457200" y="3581400"/>
            <a:ext cx="5562600" cy="838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53D4CE30-CB54-41EA-AD13-D2C72D7CEF8D}"/>
              </a:ext>
            </a:extLst>
          </p:cNvPr>
          <p:cNvSpPr>
            <a:spLocks noGrp="1"/>
          </p:cNvSpPr>
          <p:nvPr>
            <p:ph type="body" sz="quarter" idx="14"/>
          </p:nvPr>
        </p:nvSpPr>
        <p:spPr>
          <a:xfrm>
            <a:off x="457200" y="4648200"/>
            <a:ext cx="5562600" cy="83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512403C6-2A0C-49D7-A2DD-5FA447A3902B}"/>
              </a:ext>
            </a:extLst>
          </p:cNvPr>
          <p:cNvSpPr>
            <a:spLocks noGrp="1"/>
          </p:cNvSpPr>
          <p:nvPr>
            <p:ph type="body" sz="quarter" idx="15"/>
          </p:nvPr>
        </p:nvSpPr>
        <p:spPr>
          <a:xfrm>
            <a:off x="6324600" y="3581400"/>
            <a:ext cx="1600200" cy="838200"/>
          </a:xfrm>
        </p:spPr>
        <p:txBody>
          <a:bodyPr/>
          <a:lstStyle/>
          <a:p>
            <a:pPr lvl="0"/>
            <a:r>
              <a:rPr lang="en-US" dirty="0"/>
              <a:t>Edit</a:t>
            </a:r>
          </a:p>
        </p:txBody>
      </p:sp>
      <p:sp>
        <p:nvSpPr>
          <p:cNvPr id="14" name="Text Placeholder 13">
            <a:extLst>
              <a:ext uri="{FF2B5EF4-FFF2-40B4-BE49-F238E27FC236}">
                <a16:creationId xmlns:a16="http://schemas.microsoft.com/office/drawing/2014/main" id="{7CF48D50-0E14-4DAB-8979-A60AD6AE15C8}"/>
              </a:ext>
            </a:extLst>
          </p:cNvPr>
          <p:cNvSpPr>
            <a:spLocks noGrp="1"/>
          </p:cNvSpPr>
          <p:nvPr>
            <p:ph type="body" sz="quarter" idx="16"/>
          </p:nvPr>
        </p:nvSpPr>
        <p:spPr>
          <a:xfrm>
            <a:off x="6324600" y="4648200"/>
            <a:ext cx="1600200" cy="838200"/>
          </a:xfrm>
        </p:spPr>
        <p:txBody>
          <a:bodyPr/>
          <a:lstStyle/>
          <a:p>
            <a:pPr lvl="0"/>
            <a:r>
              <a:rPr lang="en-US" dirty="0"/>
              <a:t>Edit</a:t>
            </a:r>
          </a:p>
        </p:txBody>
      </p:sp>
      <p:sp>
        <p:nvSpPr>
          <p:cNvPr id="16" name="Text Placeholder 15">
            <a:extLst>
              <a:ext uri="{FF2B5EF4-FFF2-40B4-BE49-F238E27FC236}">
                <a16:creationId xmlns:a16="http://schemas.microsoft.com/office/drawing/2014/main" id="{6215B7C8-2FAD-4B46-B131-0589E6A3C5E8}"/>
              </a:ext>
            </a:extLst>
          </p:cNvPr>
          <p:cNvSpPr>
            <a:spLocks noGrp="1"/>
          </p:cNvSpPr>
          <p:nvPr>
            <p:ph type="body" sz="quarter" idx="17"/>
          </p:nvPr>
        </p:nvSpPr>
        <p:spPr>
          <a:xfrm>
            <a:off x="8153400" y="3581400"/>
            <a:ext cx="533400" cy="685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AutoShape 3">
            <a:extLst>
              <a:ext uri="{FF2B5EF4-FFF2-40B4-BE49-F238E27FC236}">
                <a16:creationId xmlns:a16="http://schemas.microsoft.com/office/drawing/2014/main" id="{DDE5F88A-E29D-4DCD-AA9D-192D57B1C9AD}"/>
              </a:ext>
            </a:extLst>
          </p:cNvPr>
          <p:cNvSpPr>
            <a:spLocks noChangeArrowheads="1"/>
          </p:cNvSpPr>
          <p:nvPr userDrawn="1"/>
        </p:nvSpPr>
        <p:spPr bwMode="auto">
          <a:xfrm>
            <a:off x="893763" y="1471613"/>
            <a:ext cx="7356475"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HOW TO Name an Ester Using the IUPAC System</a:t>
            </a:r>
          </a:p>
        </p:txBody>
      </p:sp>
      <p:sp>
        <p:nvSpPr>
          <p:cNvPr id="18" name="AutoShape 3">
            <a:extLst>
              <a:ext uri="{FF2B5EF4-FFF2-40B4-BE49-F238E27FC236}">
                <a16:creationId xmlns:a16="http://schemas.microsoft.com/office/drawing/2014/main" id="{8C84C7A6-D478-4A1F-BFB0-113CE1BF5C96}"/>
              </a:ext>
            </a:extLst>
          </p:cNvPr>
          <p:cNvSpPr>
            <a:spLocks noChangeArrowheads="1"/>
          </p:cNvSpPr>
          <p:nvPr userDrawn="1"/>
        </p:nvSpPr>
        <p:spPr bwMode="auto">
          <a:xfrm>
            <a:off x="873125" y="2232025"/>
            <a:ext cx="1350963"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Step [2]</a:t>
            </a:r>
          </a:p>
        </p:txBody>
      </p:sp>
      <p:sp>
        <p:nvSpPr>
          <p:cNvPr id="9" name="Content Placeholder 8">
            <a:extLst>
              <a:ext uri="{FF2B5EF4-FFF2-40B4-BE49-F238E27FC236}">
                <a16:creationId xmlns:a16="http://schemas.microsoft.com/office/drawing/2014/main" id="{DFB3C818-03DF-4DD0-B7FF-2B7098CC7020}"/>
              </a:ext>
            </a:extLst>
          </p:cNvPr>
          <p:cNvSpPr>
            <a:spLocks noGrp="1"/>
          </p:cNvSpPr>
          <p:nvPr>
            <p:ph sz="quarter" idx="18"/>
          </p:nvPr>
        </p:nvSpPr>
        <p:spPr>
          <a:xfrm>
            <a:off x="0" y="5638800"/>
            <a:ext cx="1752600" cy="606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6237A5F8-DF50-4D4A-AA36-2D919998F3A0}"/>
              </a:ext>
            </a:extLst>
          </p:cNvPr>
          <p:cNvSpPr>
            <a:spLocks noGrp="1"/>
          </p:cNvSpPr>
          <p:nvPr>
            <p:ph sz="quarter" idx="19"/>
          </p:nvPr>
        </p:nvSpPr>
        <p:spPr>
          <a:xfrm>
            <a:off x="3962400" y="5638800"/>
            <a:ext cx="1676400" cy="381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a:extLst>
              <a:ext uri="{FF2B5EF4-FFF2-40B4-BE49-F238E27FC236}">
                <a16:creationId xmlns:a16="http://schemas.microsoft.com/office/drawing/2014/main" id="{A61E140C-8CE7-40F3-AA00-D41F82594ED1}"/>
              </a:ext>
            </a:extLst>
          </p:cNvPr>
          <p:cNvSpPr>
            <a:spLocks noGrp="1"/>
          </p:cNvSpPr>
          <p:nvPr>
            <p:ph sz="quarter" idx="20"/>
          </p:nvPr>
        </p:nvSpPr>
        <p:spPr>
          <a:xfrm>
            <a:off x="6324600" y="5638800"/>
            <a:ext cx="1752600" cy="606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4668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utoShape 4">
            <a:extLst>
              <a:ext uri="{FF2B5EF4-FFF2-40B4-BE49-F238E27FC236}">
                <a16:creationId xmlns:a16="http://schemas.microsoft.com/office/drawing/2014/main" id="{E1C1389D-2C07-4C51-9941-3CBAB291DA16}"/>
              </a:ext>
            </a:extLst>
          </p:cNvPr>
          <p:cNvSpPr>
            <a:spLocks noChangeArrowheads="1"/>
          </p:cNvSpPr>
          <p:nvPr userDrawn="1"/>
        </p:nvSpPr>
        <p:spPr bwMode="auto">
          <a:xfrm>
            <a:off x="720725" y="1582738"/>
            <a:ext cx="3313113" cy="509587"/>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Sample Problem 17.1</a:t>
            </a:r>
          </a:p>
        </p:txBody>
      </p:sp>
      <p:sp>
        <p:nvSpPr>
          <p:cNvPr id="9" name="Content Placeholder 8">
            <a:extLst>
              <a:ext uri="{FF2B5EF4-FFF2-40B4-BE49-F238E27FC236}">
                <a16:creationId xmlns:a16="http://schemas.microsoft.com/office/drawing/2014/main" id="{8FB5BC7B-F073-4CCB-A85B-E7C16F9238AA}"/>
              </a:ext>
            </a:extLst>
          </p:cNvPr>
          <p:cNvSpPr>
            <a:spLocks noGrp="1"/>
          </p:cNvSpPr>
          <p:nvPr>
            <p:ph sz="quarter" idx="10"/>
          </p:nvPr>
        </p:nvSpPr>
        <p:spPr>
          <a:xfrm>
            <a:off x="720725" y="3581400"/>
            <a:ext cx="6365875"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EFBF60AF-70F6-48AC-9D55-4010B1CA0861}"/>
              </a:ext>
            </a:extLst>
          </p:cNvPr>
          <p:cNvSpPr>
            <a:spLocks noGrp="1"/>
          </p:cNvSpPr>
          <p:nvPr>
            <p:ph sz="quarter" idx="11"/>
          </p:nvPr>
        </p:nvSpPr>
        <p:spPr>
          <a:xfrm>
            <a:off x="720725" y="4419600"/>
            <a:ext cx="6365875" cy="76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80297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F9C04A9-FD79-4C38-A633-12A14ABCAD64}"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A1A528E-6CD7-4244-B8B7-99CF80747354}" type="slidenum">
              <a:rPr lang="en-US" altLang="en-US"/>
              <a:pPr>
                <a:defRPr/>
              </a:pPr>
              <a:t>‹#›</a:t>
            </a:fld>
            <a:endParaRPr lang="en-US" altLang="en-US"/>
          </a:p>
        </p:txBody>
      </p:sp>
    </p:spTree>
    <p:extLst>
      <p:ext uri="{BB962C8B-B14F-4D97-AF65-F5344CB8AC3E}">
        <p14:creationId xmlns:p14="http://schemas.microsoft.com/office/powerpoint/2010/main" val="3464069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BEB87D5-0CC9-4338-AABC-931D8285BFE3}"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6C8DFEB-E333-42CF-9D0C-832C4E83BC4A}" type="slidenum">
              <a:rPr lang="en-US" altLang="en-US"/>
              <a:pPr>
                <a:defRPr/>
              </a:pPr>
              <a:t>‹#›</a:t>
            </a:fld>
            <a:endParaRPr lang="en-US" altLang="en-US"/>
          </a:p>
        </p:txBody>
      </p:sp>
    </p:spTree>
    <p:extLst>
      <p:ext uri="{BB962C8B-B14F-4D97-AF65-F5344CB8AC3E}">
        <p14:creationId xmlns:p14="http://schemas.microsoft.com/office/powerpoint/2010/main" val="2032752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94D920CD-9511-4644-AF7A-F337C4856353}" type="datetime1">
              <a:rPr lang="en-US" altLang="en-US"/>
              <a:pPr>
                <a:defRPr/>
              </a:pPr>
              <a:t>8/1/2018</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88C17537-FAF5-45F0-8BCA-D9CB82D2E1EE}" type="slidenum">
              <a:rPr lang="en-US" altLang="en-US"/>
              <a:pPr>
                <a:defRPr/>
              </a:pPr>
              <a:t>‹#›</a:t>
            </a:fld>
            <a:endParaRPr lang="en-US" altLang="en-US"/>
          </a:p>
        </p:txBody>
      </p:sp>
    </p:spTree>
    <p:extLst>
      <p:ext uri="{BB962C8B-B14F-4D97-AF65-F5344CB8AC3E}">
        <p14:creationId xmlns:p14="http://schemas.microsoft.com/office/powerpoint/2010/main" val="41403000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152C3811-40AA-46B1-A55F-0F31816B69AF}" type="datetime1">
              <a:rPr lang="en-US" altLang="en-US"/>
              <a:pPr>
                <a:defRPr/>
              </a:pPr>
              <a:t>8/1/2018</a:t>
            </a:fld>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7D8D47FC-18CF-4860-A752-D1F42250231B}" type="slidenum">
              <a:rPr lang="en-US" altLang="en-US"/>
              <a:pPr>
                <a:defRPr/>
              </a:pPr>
              <a:t>‹#›</a:t>
            </a:fld>
            <a:endParaRPr lang="en-US" altLang="en-US"/>
          </a:p>
        </p:txBody>
      </p:sp>
    </p:spTree>
    <p:extLst>
      <p:ext uri="{BB962C8B-B14F-4D97-AF65-F5344CB8AC3E}">
        <p14:creationId xmlns:p14="http://schemas.microsoft.com/office/powerpoint/2010/main" val="27501058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668A66A-16DC-4ADF-B705-0AF9689E069B}" type="datetime1">
              <a:rPr lang="en-US" altLang="en-US"/>
              <a:pPr>
                <a:defRPr/>
              </a:pPr>
              <a:t>8/1/2018</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321AA05C-EF56-4D2F-A5CB-83DCCDCF760E}" type="slidenum">
              <a:rPr lang="en-US" altLang="en-US"/>
              <a:pPr>
                <a:defRPr/>
              </a:pPr>
              <a:t>‹#›</a:t>
            </a:fld>
            <a:endParaRPr lang="en-US" altLang="en-US"/>
          </a:p>
        </p:txBody>
      </p:sp>
    </p:spTree>
    <p:extLst>
      <p:ext uri="{BB962C8B-B14F-4D97-AF65-F5344CB8AC3E}">
        <p14:creationId xmlns:p14="http://schemas.microsoft.com/office/powerpoint/2010/main" val="1744809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668A66A-16DC-4ADF-B705-0AF9689E069B}" type="datetime1">
              <a:rPr lang="en-US" altLang="en-US"/>
              <a:pPr>
                <a:defRPr/>
              </a:pPr>
              <a:t>8/1/2018</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321AA05C-EF56-4D2F-A5CB-83DCCDCF760E}" type="slidenum">
              <a:rPr lang="en-US" altLang="en-US"/>
              <a:pPr>
                <a:defRPr/>
              </a:pPr>
              <a:t>‹#›</a:t>
            </a:fld>
            <a:endParaRPr lang="en-US" altLang="en-US" dirty="0"/>
          </a:p>
        </p:txBody>
      </p:sp>
      <p:sp>
        <p:nvSpPr>
          <p:cNvPr id="5" name="Title 4">
            <a:extLst>
              <a:ext uri="{FF2B5EF4-FFF2-40B4-BE49-F238E27FC236}">
                <a16:creationId xmlns:a16="http://schemas.microsoft.com/office/drawing/2014/main" id="{BE4909E4-17B5-433A-BB9C-771FE27C9D75}"/>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3DEAD5B3-6B4D-415A-935E-4E2DE99F7D7A}"/>
              </a:ext>
            </a:extLst>
          </p:cNvPr>
          <p:cNvSpPr>
            <a:spLocks noGrp="1"/>
          </p:cNvSpPr>
          <p:nvPr>
            <p:ph sz="quarter" idx="13"/>
          </p:nvPr>
        </p:nvSpPr>
        <p:spPr>
          <a:xfrm>
            <a:off x="685800" y="1981200"/>
            <a:ext cx="3657600" cy="167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F9D5C733-1751-420B-8649-9FDFB4B58DF3}"/>
              </a:ext>
            </a:extLst>
          </p:cNvPr>
          <p:cNvSpPr>
            <a:spLocks noGrp="1"/>
          </p:cNvSpPr>
          <p:nvPr>
            <p:ph sz="quarter" idx="14"/>
          </p:nvPr>
        </p:nvSpPr>
        <p:spPr>
          <a:xfrm>
            <a:off x="685800" y="4267200"/>
            <a:ext cx="3657600" cy="152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99B3A072-8785-4788-A931-ABC283453246}"/>
              </a:ext>
            </a:extLst>
          </p:cNvPr>
          <p:cNvSpPr>
            <a:spLocks noGrp="1"/>
          </p:cNvSpPr>
          <p:nvPr>
            <p:ph type="body" sz="quarter" idx="15"/>
          </p:nvPr>
        </p:nvSpPr>
        <p:spPr>
          <a:xfrm>
            <a:off x="5105400" y="4267200"/>
            <a:ext cx="1981200" cy="121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721B5774-5FE4-47F5-8200-E20770430E91}"/>
              </a:ext>
            </a:extLst>
          </p:cNvPr>
          <p:cNvSpPr txBox="1"/>
          <p:nvPr userDrawn="1"/>
        </p:nvSpPr>
        <p:spPr bwMode="auto">
          <a:xfrm>
            <a:off x="8229600" y="62452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r" eaLnBrk="1" hangingPunct="1">
              <a:buFont typeface="Arial" charset="0"/>
              <a:buNone/>
            </a:pPr>
            <a:fld id="{321AA05C-EF56-4D2F-A5CB-83DCCDCF760E}" type="slidenum">
              <a:rPr kumimoji="0" lang="en-US" altLang="en-US" sz="1400" b="0" i="0" u="none" strike="noStrike" kern="1200" cap="none" spc="0" normalizeH="0" baseline="0" noProof="0" smtClean="0">
                <a:ln>
                  <a:noFill/>
                </a:ln>
                <a:solidFill>
                  <a:prstClr val="black"/>
                </a:solidFill>
                <a:effectLst/>
                <a:uLnTx/>
                <a:uFillTx/>
                <a:latin typeface="Arial" charset="0"/>
                <a:ea typeface="MS PGothic" pitchFamily="34" charset="-128"/>
                <a:cs typeface="+mn-cs"/>
              </a:rPr>
              <a:pPr algn="r" eaLnBrk="1" hangingPunct="1">
                <a:buFont typeface="Arial" charset="0"/>
                <a:buNone/>
              </a:pPr>
              <a:t>‹#›</a:t>
            </a:fld>
            <a:endParaRPr lang="en-US" sz="2400" b="1" dirty="0"/>
          </a:p>
        </p:txBody>
      </p:sp>
      <p:sp>
        <p:nvSpPr>
          <p:cNvPr id="15" name="Red Bar">
            <a:extLst>
              <a:ext uri="{FF2B5EF4-FFF2-40B4-BE49-F238E27FC236}">
                <a16:creationId xmlns:a16="http://schemas.microsoft.com/office/drawing/2014/main" id="{39FDF37C-C8EC-4DB0-85B5-428A73DB7D08}"/>
              </a:ext>
            </a:extLst>
          </p:cNvPr>
          <p:cNvSpPr/>
          <p:nvPr userDrawn="1"/>
        </p:nvSpPr>
        <p:spPr>
          <a:xfrm>
            <a:off x="0" y="0"/>
            <a:ext cx="9144000" cy="503238"/>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2"/>
              </a:solidFill>
            </a:endParaRPr>
          </a:p>
        </p:txBody>
      </p:sp>
      <p:pic>
        <p:nvPicPr>
          <p:cNvPr id="16" name="MH Tagline" descr="Tagline: Because learning changes everything.™">
            <a:extLst>
              <a:ext uri="{FF2B5EF4-FFF2-40B4-BE49-F238E27FC236}">
                <a16:creationId xmlns:a16="http://schemas.microsoft.com/office/drawing/2014/main" id="{E6869A1A-8A50-439C-8DFC-8ED7069ECF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000" y="115888"/>
            <a:ext cx="322262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5463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3BDB0D8-CD0D-437D-96D1-47E0731F9754}"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9DE9EBA-E284-436F-895A-E536A1DAFBF4}" type="slidenum">
              <a:rPr lang="en-US" altLang="en-US"/>
              <a:pPr>
                <a:defRPr/>
              </a:pPr>
              <a:t>‹#›</a:t>
            </a:fld>
            <a:endParaRPr lang="en-US" altLang="en-US"/>
          </a:p>
        </p:txBody>
      </p:sp>
    </p:spTree>
    <p:extLst>
      <p:ext uri="{BB962C8B-B14F-4D97-AF65-F5344CB8AC3E}">
        <p14:creationId xmlns:p14="http://schemas.microsoft.com/office/powerpoint/2010/main" val="4197053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4D57D4E-49F8-44FA-959E-781FED2404F2}" type="datetime1">
              <a:rPr lang="en-US" altLang="en-US"/>
              <a:pPr>
                <a:defRPr/>
              </a:pPr>
              <a:t>8/1/2018</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2383B82-0AF8-4F23-8869-0BBCF3EB19E6}" type="slidenum">
              <a:rPr lang="en-US" altLang="en-US"/>
              <a:pPr>
                <a:defRPr/>
              </a:pPr>
              <a:t>‹#›</a:t>
            </a:fld>
            <a:endParaRPr lang="en-US" altLang="en-US"/>
          </a:p>
        </p:txBody>
      </p:sp>
    </p:spTree>
    <p:extLst>
      <p:ext uri="{BB962C8B-B14F-4D97-AF65-F5344CB8AC3E}">
        <p14:creationId xmlns:p14="http://schemas.microsoft.com/office/powerpoint/2010/main" val="27292974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91B7DAE-4FB9-4651-9641-7A75AE2E3F4E}"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08507C3-E5ED-430F-8161-77F6200BE3EC}" type="slidenum">
              <a:rPr lang="en-US" altLang="en-US"/>
              <a:pPr>
                <a:defRPr/>
              </a:pPr>
              <a:t>‹#›</a:t>
            </a:fld>
            <a:endParaRPr lang="en-US" altLang="en-US"/>
          </a:p>
        </p:txBody>
      </p:sp>
    </p:spTree>
    <p:extLst>
      <p:ext uri="{BB962C8B-B14F-4D97-AF65-F5344CB8AC3E}">
        <p14:creationId xmlns:p14="http://schemas.microsoft.com/office/powerpoint/2010/main" val="1481506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8F8BD96-7719-4127-A36F-4E32AB5A7516}"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5C600A7-5818-4985-97CD-A5AA21AE5FDC}" type="slidenum">
              <a:rPr lang="en-US" altLang="en-US"/>
              <a:pPr>
                <a:defRPr/>
              </a:pPr>
              <a:t>‹#›</a:t>
            </a:fld>
            <a:endParaRPr lang="en-US" altLang="en-US"/>
          </a:p>
        </p:txBody>
      </p:sp>
    </p:spTree>
    <p:extLst>
      <p:ext uri="{BB962C8B-B14F-4D97-AF65-F5344CB8AC3E}">
        <p14:creationId xmlns:p14="http://schemas.microsoft.com/office/powerpoint/2010/main" val="945476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C03B0C4E-C104-464F-8C68-E9AC95881F61}"/>
              </a:ext>
            </a:extLst>
          </p:cNvPr>
          <p:cNvSpPr>
            <a:spLocks noGrp="1"/>
          </p:cNvSpPr>
          <p:nvPr>
            <p:ph type="body" sz="quarter" idx="18"/>
          </p:nvPr>
        </p:nvSpPr>
        <p:spPr>
          <a:xfrm>
            <a:off x="8153400" y="4648200"/>
            <a:ext cx="533400" cy="533400"/>
          </a:xfrm>
        </p:spPr>
        <p:txBody>
          <a:bodyPr/>
          <a:lstStyle/>
          <a:p>
            <a:pPr lvl="0"/>
            <a:endParaRPr lang="en-US" dirty="0"/>
          </a:p>
        </p:txBody>
      </p:sp>
      <p:sp>
        <p:nvSpPr>
          <p:cNvPr id="13" name="AutoShape 4">
            <a:extLst>
              <a:ext uri="{FF2B5EF4-FFF2-40B4-BE49-F238E27FC236}">
                <a16:creationId xmlns:a16="http://schemas.microsoft.com/office/drawing/2014/main" id="{D3F4542E-BB3F-4535-88F5-B7BED8B0803C}"/>
              </a:ext>
            </a:extLst>
          </p:cNvPr>
          <p:cNvSpPr>
            <a:spLocks noChangeArrowheads="1"/>
          </p:cNvSpPr>
          <p:nvPr userDrawn="1"/>
        </p:nvSpPr>
        <p:spPr bwMode="auto">
          <a:xfrm>
            <a:off x="720725" y="1582738"/>
            <a:ext cx="3313113" cy="509587"/>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Sample Problem 17.1</a:t>
            </a:r>
          </a:p>
        </p:txBody>
      </p:sp>
      <p:sp>
        <p:nvSpPr>
          <p:cNvPr id="19" name="Content Placeholder 18">
            <a:extLst>
              <a:ext uri="{FF2B5EF4-FFF2-40B4-BE49-F238E27FC236}">
                <a16:creationId xmlns:a16="http://schemas.microsoft.com/office/drawing/2014/main" id="{1D418751-E54D-40FF-886D-81C66EF3FB40}"/>
              </a:ext>
            </a:extLst>
          </p:cNvPr>
          <p:cNvSpPr>
            <a:spLocks noGrp="1"/>
          </p:cNvSpPr>
          <p:nvPr>
            <p:ph sz="quarter" idx="19"/>
          </p:nvPr>
        </p:nvSpPr>
        <p:spPr>
          <a:xfrm>
            <a:off x="457200" y="3810000"/>
            <a:ext cx="4800600" cy="83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39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120231FF-AC7C-4B7C-A73A-ED1F5C716317}"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D0B09EA-F108-4A1D-A578-0D64CD052F07}" type="slidenum">
              <a:rPr lang="en-US" altLang="en-US"/>
              <a:pPr>
                <a:defRPr/>
              </a:pPr>
              <a:t>‹#›</a:t>
            </a:fld>
            <a:endParaRPr lang="en-US" altLang="en-US"/>
          </a:p>
        </p:txBody>
      </p:sp>
      <p:sp>
        <p:nvSpPr>
          <p:cNvPr id="8" name="Text Placeholder 7">
            <a:extLst>
              <a:ext uri="{FF2B5EF4-FFF2-40B4-BE49-F238E27FC236}">
                <a16:creationId xmlns:a16="http://schemas.microsoft.com/office/drawing/2014/main" id="{23DD70C4-54B3-4A7D-B002-3A2816DF08A3}"/>
              </a:ext>
            </a:extLst>
          </p:cNvPr>
          <p:cNvSpPr>
            <a:spLocks noGrp="1"/>
          </p:cNvSpPr>
          <p:nvPr>
            <p:ph type="body" sz="quarter" idx="13"/>
          </p:nvPr>
        </p:nvSpPr>
        <p:spPr>
          <a:xfrm>
            <a:off x="457200" y="3581400"/>
            <a:ext cx="5562600" cy="838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53D4CE30-CB54-41EA-AD13-D2C72D7CEF8D}"/>
              </a:ext>
            </a:extLst>
          </p:cNvPr>
          <p:cNvSpPr>
            <a:spLocks noGrp="1"/>
          </p:cNvSpPr>
          <p:nvPr>
            <p:ph type="body" sz="quarter" idx="14"/>
          </p:nvPr>
        </p:nvSpPr>
        <p:spPr>
          <a:xfrm>
            <a:off x="457200" y="4648200"/>
            <a:ext cx="5562600" cy="83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512403C6-2A0C-49D7-A2DD-5FA447A3902B}"/>
              </a:ext>
            </a:extLst>
          </p:cNvPr>
          <p:cNvSpPr>
            <a:spLocks noGrp="1"/>
          </p:cNvSpPr>
          <p:nvPr>
            <p:ph type="body" sz="quarter" idx="15"/>
          </p:nvPr>
        </p:nvSpPr>
        <p:spPr>
          <a:xfrm>
            <a:off x="6324600" y="3581400"/>
            <a:ext cx="1600200" cy="838200"/>
          </a:xfrm>
        </p:spPr>
        <p:txBody>
          <a:bodyPr/>
          <a:lstStyle/>
          <a:p>
            <a:pPr lvl="0"/>
            <a:r>
              <a:rPr lang="en-US" dirty="0"/>
              <a:t>Edit</a:t>
            </a:r>
          </a:p>
        </p:txBody>
      </p:sp>
      <p:sp>
        <p:nvSpPr>
          <p:cNvPr id="14" name="Text Placeholder 13">
            <a:extLst>
              <a:ext uri="{FF2B5EF4-FFF2-40B4-BE49-F238E27FC236}">
                <a16:creationId xmlns:a16="http://schemas.microsoft.com/office/drawing/2014/main" id="{7CF48D50-0E14-4DAB-8979-A60AD6AE15C8}"/>
              </a:ext>
            </a:extLst>
          </p:cNvPr>
          <p:cNvSpPr>
            <a:spLocks noGrp="1"/>
          </p:cNvSpPr>
          <p:nvPr>
            <p:ph type="body" sz="quarter" idx="16"/>
          </p:nvPr>
        </p:nvSpPr>
        <p:spPr>
          <a:xfrm>
            <a:off x="6324600" y="4648200"/>
            <a:ext cx="1600200" cy="838200"/>
          </a:xfrm>
        </p:spPr>
        <p:txBody>
          <a:bodyPr/>
          <a:lstStyle/>
          <a:p>
            <a:pPr lvl="0"/>
            <a:r>
              <a:rPr lang="en-US" dirty="0"/>
              <a:t>Edit</a:t>
            </a:r>
          </a:p>
        </p:txBody>
      </p:sp>
      <p:sp>
        <p:nvSpPr>
          <p:cNvPr id="16" name="Text Placeholder 15">
            <a:extLst>
              <a:ext uri="{FF2B5EF4-FFF2-40B4-BE49-F238E27FC236}">
                <a16:creationId xmlns:a16="http://schemas.microsoft.com/office/drawing/2014/main" id="{6215B7C8-2FAD-4B46-B131-0589E6A3C5E8}"/>
              </a:ext>
            </a:extLst>
          </p:cNvPr>
          <p:cNvSpPr>
            <a:spLocks noGrp="1"/>
          </p:cNvSpPr>
          <p:nvPr>
            <p:ph type="body" sz="quarter" idx="17"/>
          </p:nvPr>
        </p:nvSpPr>
        <p:spPr>
          <a:xfrm>
            <a:off x="8153400" y="3581400"/>
            <a:ext cx="533400" cy="685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AutoShape 3">
            <a:extLst>
              <a:ext uri="{FF2B5EF4-FFF2-40B4-BE49-F238E27FC236}">
                <a16:creationId xmlns:a16="http://schemas.microsoft.com/office/drawing/2014/main" id="{D9B619B5-809C-404F-A80A-6C0B48B2CD5A}"/>
              </a:ext>
            </a:extLst>
          </p:cNvPr>
          <p:cNvSpPr>
            <a:spLocks noChangeArrowheads="1"/>
          </p:cNvSpPr>
          <p:nvPr userDrawn="1"/>
        </p:nvSpPr>
        <p:spPr bwMode="auto">
          <a:xfrm>
            <a:off x="1992313" y="1471613"/>
            <a:ext cx="5159375"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algn="ctr" eaLnBrk="1" hangingPunct="1">
              <a:defRPr/>
            </a:pPr>
            <a:r>
              <a:rPr lang="en-US" sz="2400" b="1" dirty="0">
                <a:solidFill>
                  <a:srgbClr val="008080"/>
                </a:solidFill>
              </a:rPr>
              <a:t>HOW TO Name an 2</a:t>
            </a:r>
            <a:r>
              <a:rPr lang="en-US" sz="2400" b="1" baseline="30000" dirty="0">
                <a:solidFill>
                  <a:srgbClr val="008080"/>
                </a:solidFill>
              </a:rPr>
              <a:t>o</a:t>
            </a:r>
            <a:r>
              <a:rPr lang="en-US" sz="2400" b="1" dirty="0">
                <a:solidFill>
                  <a:srgbClr val="008080"/>
                </a:solidFill>
              </a:rPr>
              <a:t> or 3</a:t>
            </a:r>
            <a:r>
              <a:rPr lang="en-US" sz="2400" b="1" baseline="30000" dirty="0">
                <a:solidFill>
                  <a:srgbClr val="008080"/>
                </a:solidFill>
              </a:rPr>
              <a:t>o</a:t>
            </a:r>
            <a:r>
              <a:rPr lang="en-US" sz="2400" b="1" dirty="0">
                <a:solidFill>
                  <a:srgbClr val="008080"/>
                </a:solidFill>
              </a:rPr>
              <a:t> Amide</a:t>
            </a:r>
          </a:p>
        </p:txBody>
      </p:sp>
      <p:sp>
        <p:nvSpPr>
          <p:cNvPr id="18" name="AutoShape 3">
            <a:extLst>
              <a:ext uri="{FF2B5EF4-FFF2-40B4-BE49-F238E27FC236}">
                <a16:creationId xmlns:a16="http://schemas.microsoft.com/office/drawing/2014/main" id="{BAACDDEF-2363-498D-9BCB-5ECE8C473187}"/>
              </a:ext>
            </a:extLst>
          </p:cNvPr>
          <p:cNvSpPr>
            <a:spLocks noChangeArrowheads="1"/>
          </p:cNvSpPr>
          <p:nvPr userDrawn="1"/>
        </p:nvSpPr>
        <p:spPr bwMode="auto">
          <a:xfrm>
            <a:off x="609600" y="2232025"/>
            <a:ext cx="1350963"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Step [2]</a:t>
            </a:r>
          </a:p>
        </p:txBody>
      </p:sp>
      <p:sp>
        <p:nvSpPr>
          <p:cNvPr id="20" name="Text Placeholder 19">
            <a:extLst>
              <a:ext uri="{FF2B5EF4-FFF2-40B4-BE49-F238E27FC236}">
                <a16:creationId xmlns:a16="http://schemas.microsoft.com/office/drawing/2014/main" id="{C03B0C4E-C104-464F-8C68-E9AC95881F61}"/>
              </a:ext>
            </a:extLst>
          </p:cNvPr>
          <p:cNvSpPr>
            <a:spLocks noGrp="1"/>
          </p:cNvSpPr>
          <p:nvPr>
            <p:ph type="body" sz="quarter" idx="18"/>
          </p:nvPr>
        </p:nvSpPr>
        <p:spPr>
          <a:xfrm>
            <a:off x="8153400" y="4648200"/>
            <a:ext cx="5334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43766F0-60DD-41C2-940F-333EF590965A}"/>
              </a:ext>
            </a:extLst>
          </p:cNvPr>
          <p:cNvSpPr>
            <a:spLocks noGrp="1"/>
          </p:cNvSpPr>
          <p:nvPr>
            <p:ph sz="quarter" idx="19"/>
          </p:nvPr>
        </p:nvSpPr>
        <p:spPr>
          <a:xfrm>
            <a:off x="152400" y="1417638"/>
            <a:ext cx="1066800" cy="21637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8D78505E-0F51-435A-8AB2-51D7263ED617}"/>
              </a:ext>
            </a:extLst>
          </p:cNvPr>
          <p:cNvSpPr>
            <a:spLocks noGrp="1"/>
          </p:cNvSpPr>
          <p:nvPr>
            <p:ph sz="quarter" idx="20" hasCustomPrompt="1"/>
          </p:nvPr>
        </p:nvSpPr>
        <p:spPr>
          <a:xfrm>
            <a:off x="6324600" y="2362200"/>
            <a:ext cx="914400" cy="684213"/>
          </a:xfrm>
        </p:spPr>
        <p:txBody>
          <a:bodyPr/>
          <a:lstStyle>
            <a:lvl1pPr>
              <a:defRPr/>
            </a:lvl1pPr>
          </a:lstStyle>
          <a:p>
            <a:pPr lvl="0"/>
            <a:r>
              <a:rPr lang="en-US" dirty="0" err="1"/>
              <a:t>aaaa</a:t>
            </a:r>
            <a:endParaRPr lang="en-US" dirty="0"/>
          </a:p>
        </p:txBody>
      </p:sp>
      <p:sp>
        <p:nvSpPr>
          <p:cNvPr id="19" name="Content Placeholder 10">
            <a:extLst>
              <a:ext uri="{FF2B5EF4-FFF2-40B4-BE49-F238E27FC236}">
                <a16:creationId xmlns:a16="http://schemas.microsoft.com/office/drawing/2014/main" id="{7A7E1476-A85D-49A0-A766-BCD177A39AE4}"/>
              </a:ext>
            </a:extLst>
          </p:cNvPr>
          <p:cNvSpPr>
            <a:spLocks noGrp="1"/>
          </p:cNvSpPr>
          <p:nvPr>
            <p:ph sz="quarter" idx="21" hasCustomPrompt="1"/>
          </p:nvPr>
        </p:nvSpPr>
        <p:spPr>
          <a:xfrm>
            <a:off x="6477000" y="2514600"/>
            <a:ext cx="914400" cy="684213"/>
          </a:xfrm>
        </p:spPr>
        <p:txBody>
          <a:bodyPr/>
          <a:lstStyle>
            <a:lvl1pPr>
              <a:defRPr/>
            </a:lvl1pPr>
          </a:lstStyle>
          <a:p>
            <a:pPr lvl="0"/>
            <a:r>
              <a:rPr lang="en-US" dirty="0" err="1"/>
              <a:t>aaaa</a:t>
            </a:r>
            <a:endParaRPr lang="en-US" dirty="0"/>
          </a:p>
        </p:txBody>
      </p:sp>
    </p:spTree>
    <p:extLst>
      <p:ext uri="{BB962C8B-B14F-4D97-AF65-F5344CB8AC3E}">
        <p14:creationId xmlns:p14="http://schemas.microsoft.com/office/powerpoint/2010/main" val="3151012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120231FF-AC7C-4B7C-A73A-ED1F5C716317}"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D0B09EA-F108-4A1D-A578-0D64CD052F07}" type="slidenum">
              <a:rPr lang="en-US" altLang="en-US"/>
              <a:pPr>
                <a:defRPr/>
              </a:pPr>
              <a:t>‹#›</a:t>
            </a:fld>
            <a:endParaRPr lang="en-US" altLang="en-US"/>
          </a:p>
        </p:txBody>
      </p:sp>
      <p:sp>
        <p:nvSpPr>
          <p:cNvPr id="8" name="Text Placeholder 7">
            <a:extLst>
              <a:ext uri="{FF2B5EF4-FFF2-40B4-BE49-F238E27FC236}">
                <a16:creationId xmlns:a16="http://schemas.microsoft.com/office/drawing/2014/main" id="{23DD70C4-54B3-4A7D-B002-3A2816DF08A3}"/>
              </a:ext>
            </a:extLst>
          </p:cNvPr>
          <p:cNvSpPr>
            <a:spLocks noGrp="1"/>
          </p:cNvSpPr>
          <p:nvPr>
            <p:ph type="body" sz="quarter" idx="13"/>
          </p:nvPr>
        </p:nvSpPr>
        <p:spPr>
          <a:xfrm>
            <a:off x="457200" y="3581400"/>
            <a:ext cx="5562600" cy="838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53D4CE30-CB54-41EA-AD13-D2C72D7CEF8D}"/>
              </a:ext>
            </a:extLst>
          </p:cNvPr>
          <p:cNvSpPr>
            <a:spLocks noGrp="1"/>
          </p:cNvSpPr>
          <p:nvPr>
            <p:ph type="body" sz="quarter" idx="14"/>
          </p:nvPr>
        </p:nvSpPr>
        <p:spPr>
          <a:xfrm>
            <a:off x="457200" y="4648200"/>
            <a:ext cx="5562600" cy="83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512403C6-2A0C-49D7-A2DD-5FA447A3902B}"/>
              </a:ext>
            </a:extLst>
          </p:cNvPr>
          <p:cNvSpPr>
            <a:spLocks noGrp="1"/>
          </p:cNvSpPr>
          <p:nvPr>
            <p:ph type="body" sz="quarter" idx="15"/>
          </p:nvPr>
        </p:nvSpPr>
        <p:spPr>
          <a:xfrm>
            <a:off x="6324600" y="3581400"/>
            <a:ext cx="1600200" cy="838200"/>
          </a:xfrm>
        </p:spPr>
        <p:txBody>
          <a:bodyPr/>
          <a:lstStyle/>
          <a:p>
            <a:pPr lvl="0"/>
            <a:r>
              <a:rPr lang="en-US" dirty="0"/>
              <a:t>Edit</a:t>
            </a:r>
          </a:p>
        </p:txBody>
      </p:sp>
      <p:sp>
        <p:nvSpPr>
          <p:cNvPr id="14" name="Text Placeholder 13">
            <a:extLst>
              <a:ext uri="{FF2B5EF4-FFF2-40B4-BE49-F238E27FC236}">
                <a16:creationId xmlns:a16="http://schemas.microsoft.com/office/drawing/2014/main" id="{7CF48D50-0E14-4DAB-8979-A60AD6AE15C8}"/>
              </a:ext>
            </a:extLst>
          </p:cNvPr>
          <p:cNvSpPr>
            <a:spLocks noGrp="1"/>
          </p:cNvSpPr>
          <p:nvPr>
            <p:ph type="body" sz="quarter" idx="16"/>
          </p:nvPr>
        </p:nvSpPr>
        <p:spPr>
          <a:xfrm>
            <a:off x="6324600" y="4648200"/>
            <a:ext cx="1600200" cy="838200"/>
          </a:xfrm>
        </p:spPr>
        <p:txBody>
          <a:bodyPr/>
          <a:lstStyle/>
          <a:p>
            <a:pPr lvl="0"/>
            <a:r>
              <a:rPr lang="en-US" dirty="0"/>
              <a:t>Edit</a:t>
            </a:r>
          </a:p>
        </p:txBody>
      </p:sp>
      <p:sp>
        <p:nvSpPr>
          <p:cNvPr id="16" name="Text Placeholder 15">
            <a:extLst>
              <a:ext uri="{FF2B5EF4-FFF2-40B4-BE49-F238E27FC236}">
                <a16:creationId xmlns:a16="http://schemas.microsoft.com/office/drawing/2014/main" id="{6215B7C8-2FAD-4B46-B131-0589E6A3C5E8}"/>
              </a:ext>
            </a:extLst>
          </p:cNvPr>
          <p:cNvSpPr>
            <a:spLocks noGrp="1"/>
          </p:cNvSpPr>
          <p:nvPr>
            <p:ph type="body" sz="quarter" idx="17"/>
          </p:nvPr>
        </p:nvSpPr>
        <p:spPr>
          <a:xfrm>
            <a:off x="8153400" y="3581400"/>
            <a:ext cx="533400" cy="685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utoShape 3">
            <a:extLst>
              <a:ext uri="{FF2B5EF4-FFF2-40B4-BE49-F238E27FC236}">
                <a16:creationId xmlns:a16="http://schemas.microsoft.com/office/drawing/2014/main" id="{07FC8EE4-DBEE-42C8-AA4B-EE799E9A2801}"/>
              </a:ext>
            </a:extLst>
          </p:cNvPr>
          <p:cNvSpPr>
            <a:spLocks noChangeArrowheads="1"/>
          </p:cNvSpPr>
          <p:nvPr userDrawn="1"/>
        </p:nvSpPr>
        <p:spPr bwMode="auto">
          <a:xfrm>
            <a:off x="1992313" y="1471613"/>
            <a:ext cx="5159375"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algn="ctr" eaLnBrk="1" hangingPunct="1">
              <a:defRPr/>
            </a:pPr>
            <a:r>
              <a:rPr lang="en-US" sz="2400" b="1" dirty="0">
                <a:solidFill>
                  <a:srgbClr val="008080"/>
                </a:solidFill>
              </a:rPr>
              <a:t>HOW TO Name an 2</a:t>
            </a:r>
            <a:r>
              <a:rPr lang="en-US" sz="2400" b="1" baseline="30000" dirty="0">
                <a:solidFill>
                  <a:srgbClr val="008080"/>
                </a:solidFill>
              </a:rPr>
              <a:t>o</a:t>
            </a:r>
            <a:r>
              <a:rPr lang="en-US" sz="2400" b="1" dirty="0">
                <a:solidFill>
                  <a:srgbClr val="008080"/>
                </a:solidFill>
              </a:rPr>
              <a:t> or 3</a:t>
            </a:r>
            <a:r>
              <a:rPr lang="en-US" sz="2400" b="1" baseline="30000" dirty="0">
                <a:solidFill>
                  <a:srgbClr val="008080"/>
                </a:solidFill>
              </a:rPr>
              <a:t>o</a:t>
            </a:r>
            <a:r>
              <a:rPr lang="en-US" sz="2400" b="1" dirty="0">
                <a:solidFill>
                  <a:srgbClr val="008080"/>
                </a:solidFill>
              </a:rPr>
              <a:t> Amide</a:t>
            </a:r>
          </a:p>
        </p:txBody>
      </p:sp>
      <p:sp>
        <p:nvSpPr>
          <p:cNvPr id="15" name="AutoShape 3">
            <a:extLst>
              <a:ext uri="{FF2B5EF4-FFF2-40B4-BE49-F238E27FC236}">
                <a16:creationId xmlns:a16="http://schemas.microsoft.com/office/drawing/2014/main" id="{EDA72885-4E51-467F-9927-3773E066006F}"/>
              </a:ext>
            </a:extLst>
          </p:cNvPr>
          <p:cNvSpPr>
            <a:spLocks noChangeArrowheads="1"/>
          </p:cNvSpPr>
          <p:nvPr userDrawn="1"/>
        </p:nvSpPr>
        <p:spPr bwMode="auto">
          <a:xfrm>
            <a:off x="609600" y="2232025"/>
            <a:ext cx="1350963"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Step [1]</a:t>
            </a:r>
          </a:p>
        </p:txBody>
      </p:sp>
    </p:spTree>
    <p:extLst>
      <p:ext uri="{BB962C8B-B14F-4D97-AF65-F5344CB8AC3E}">
        <p14:creationId xmlns:p14="http://schemas.microsoft.com/office/powerpoint/2010/main" val="3254522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120231FF-AC7C-4B7C-A73A-ED1F5C716317}"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D0B09EA-F108-4A1D-A578-0D64CD052F07}" type="slidenum">
              <a:rPr lang="en-US" altLang="en-US"/>
              <a:pPr>
                <a:defRPr/>
              </a:pPr>
              <a:t>‹#›</a:t>
            </a:fld>
            <a:endParaRPr lang="en-US" altLang="en-US"/>
          </a:p>
        </p:txBody>
      </p:sp>
      <p:sp>
        <p:nvSpPr>
          <p:cNvPr id="8" name="Text Placeholder 7">
            <a:extLst>
              <a:ext uri="{FF2B5EF4-FFF2-40B4-BE49-F238E27FC236}">
                <a16:creationId xmlns:a16="http://schemas.microsoft.com/office/drawing/2014/main" id="{23DD70C4-54B3-4A7D-B002-3A2816DF08A3}"/>
              </a:ext>
            </a:extLst>
          </p:cNvPr>
          <p:cNvSpPr>
            <a:spLocks noGrp="1"/>
          </p:cNvSpPr>
          <p:nvPr>
            <p:ph type="body" sz="quarter" idx="13"/>
          </p:nvPr>
        </p:nvSpPr>
        <p:spPr>
          <a:xfrm>
            <a:off x="457200" y="3581400"/>
            <a:ext cx="5562600" cy="838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53D4CE30-CB54-41EA-AD13-D2C72D7CEF8D}"/>
              </a:ext>
            </a:extLst>
          </p:cNvPr>
          <p:cNvSpPr>
            <a:spLocks noGrp="1"/>
          </p:cNvSpPr>
          <p:nvPr>
            <p:ph type="body" sz="quarter" idx="14"/>
          </p:nvPr>
        </p:nvSpPr>
        <p:spPr>
          <a:xfrm>
            <a:off x="457200" y="4648200"/>
            <a:ext cx="5562600" cy="83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512403C6-2A0C-49D7-A2DD-5FA447A3902B}"/>
              </a:ext>
            </a:extLst>
          </p:cNvPr>
          <p:cNvSpPr>
            <a:spLocks noGrp="1"/>
          </p:cNvSpPr>
          <p:nvPr>
            <p:ph type="body" sz="quarter" idx="15"/>
          </p:nvPr>
        </p:nvSpPr>
        <p:spPr>
          <a:xfrm>
            <a:off x="6324600" y="3581400"/>
            <a:ext cx="1600200" cy="838200"/>
          </a:xfrm>
        </p:spPr>
        <p:txBody>
          <a:bodyPr/>
          <a:lstStyle/>
          <a:p>
            <a:pPr lvl="0"/>
            <a:r>
              <a:rPr lang="en-US" dirty="0"/>
              <a:t>Edit</a:t>
            </a:r>
          </a:p>
        </p:txBody>
      </p:sp>
      <p:sp>
        <p:nvSpPr>
          <p:cNvPr id="14" name="Text Placeholder 13">
            <a:extLst>
              <a:ext uri="{FF2B5EF4-FFF2-40B4-BE49-F238E27FC236}">
                <a16:creationId xmlns:a16="http://schemas.microsoft.com/office/drawing/2014/main" id="{7CF48D50-0E14-4DAB-8979-A60AD6AE15C8}"/>
              </a:ext>
            </a:extLst>
          </p:cNvPr>
          <p:cNvSpPr>
            <a:spLocks noGrp="1"/>
          </p:cNvSpPr>
          <p:nvPr>
            <p:ph type="body" sz="quarter" idx="16"/>
          </p:nvPr>
        </p:nvSpPr>
        <p:spPr>
          <a:xfrm>
            <a:off x="6324600" y="4648200"/>
            <a:ext cx="1600200" cy="838200"/>
          </a:xfrm>
        </p:spPr>
        <p:txBody>
          <a:bodyPr/>
          <a:lstStyle/>
          <a:p>
            <a:pPr lvl="0"/>
            <a:r>
              <a:rPr lang="en-US" dirty="0"/>
              <a:t>Edit</a:t>
            </a:r>
          </a:p>
        </p:txBody>
      </p:sp>
      <p:sp>
        <p:nvSpPr>
          <p:cNvPr id="16" name="Text Placeholder 15">
            <a:extLst>
              <a:ext uri="{FF2B5EF4-FFF2-40B4-BE49-F238E27FC236}">
                <a16:creationId xmlns:a16="http://schemas.microsoft.com/office/drawing/2014/main" id="{6215B7C8-2FAD-4B46-B131-0589E6A3C5E8}"/>
              </a:ext>
            </a:extLst>
          </p:cNvPr>
          <p:cNvSpPr>
            <a:spLocks noGrp="1"/>
          </p:cNvSpPr>
          <p:nvPr>
            <p:ph type="body" sz="quarter" idx="17"/>
          </p:nvPr>
        </p:nvSpPr>
        <p:spPr>
          <a:xfrm>
            <a:off x="8153400" y="3581400"/>
            <a:ext cx="533400" cy="685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AutoShape 3">
            <a:extLst>
              <a:ext uri="{FF2B5EF4-FFF2-40B4-BE49-F238E27FC236}">
                <a16:creationId xmlns:a16="http://schemas.microsoft.com/office/drawing/2014/main" id="{6409E95A-3D59-4AFD-B398-FFEA928CD5C1}"/>
              </a:ext>
            </a:extLst>
          </p:cNvPr>
          <p:cNvSpPr>
            <a:spLocks noChangeArrowheads="1"/>
          </p:cNvSpPr>
          <p:nvPr userDrawn="1"/>
        </p:nvSpPr>
        <p:spPr bwMode="auto">
          <a:xfrm>
            <a:off x="1992313" y="1471613"/>
            <a:ext cx="5159375"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algn="ctr" eaLnBrk="1" hangingPunct="1">
              <a:defRPr/>
            </a:pPr>
            <a:r>
              <a:rPr lang="en-US" sz="2400" b="1" dirty="0">
                <a:solidFill>
                  <a:srgbClr val="008080"/>
                </a:solidFill>
              </a:rPr>
              <a:t>HOW TO Name an 2</a:t>
            </a:r>
            <a:r>
              <a:rPr lang="en-US" sz="2400" b="1" baseline="30000" dirty="0">
                <a:solidFill>
                  <a:srgbClr val="008080"/>
                </a:solidFill>
              </a:rPr>
              <a:t>o</a:t>
            </a:r>
            <a:r>
              <a:rPr lang="en-US" sz="2400" b="1" dirty="0">
                <a:solidFill>
                  <a:srgbClr val="008080"/>
                </a:solidFill>
              </a:rPr>
              <a:t> or 3</a:t>
            </a:r>
            <a:r>
              <a:rPr lang="en-US" sz="2400" b="1" baseline="30000" dirty="0">
                <a:solidFill>
                  <a:srgbClr val="008080"/>
                </a:solidFill>
              </a:rPr>
              <a:t>o</a:t>
            </a:r>
            <a:r>
              <a:rPr lang="en-US" sz="2400" b="1" dirty="0">
                <a:solidFill>
                  <a:srgbClr val="008080"/>
                </a:solidFill>
              </a:rPr>
              <a:t> Amide</a:t>
            </a:r>
          </a:p>
        </p:txBody>
      </p:sp>
      <p:sp>
        <p:nvSpPr>
          <p:cNvPr id="15" name="AutoShape 3">
            <a:extLst>
              <a:ext uri="{FF2B5EF4-FFF2-40B4-BE49-F238E27FC236}">
                <a16:creationId xmlns:a16="http://schemas.microsoft.com/office/drawing/2014/main" id="{57DBB118-A680-4E03-BF71-48F62A67A935}"/>
              </a:ext>
            </a:extLst>
          </p:cNvPr>
          <p:cNvSpPr>
            <a:spLocks noChangeArrowheads="1"/>
          </p:cNvSpPr>
          <p:nvPr userDrawn="1"/>
        </p:nvSpPr>
        <p:spPr bwMode="auto">
          <a:xfrm>
            <a:off x="873125" y="2232025"/>
            <a:ext cx="1492250"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Example</a:t>
            </a:r>
          </a:p>
        </p:txBody>
      </p:sp>
    </p:spTree>
    <p:extLst>
      <p:ext uri="{BB962C8B-B14F-4D97-AF65-F5344CB8AC3E}">
        <p14:creationId xmlns:p14="http://schemas.microsoft.com/office/powerpoint/2010/main" val="617408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1828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120231FF-AC7C-4B7C-A73A-ED1F5C716317}" type="datetime1">
              <a:rPr lang="en-US" altLang="en-US"/>
              <a:pPr>
                <a:defRPr/>
              </a:pPr>
              <a:t>8/1/2018</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D0B09EA-F108-4A1D-A578-0D64CD052F07}" type="slidenum">
              <a:rPr lang="en-US" altLang="en-US"/>
              <a:pPr>
                <a:defRPr/>
              </a:pPr>
              <a:t>‹#›</a:t>
            </a:fld>
            <a:endParaRPr lang="en-US" altLang="en-US"/>
          </a:p>
        </p:txBody>
      </p:sp>
      <p:sp>
        <p:nvSpPr>
          <p:cNvPr id="8" name="Text Placeholder 7">
            <a:extLst>
              <a:ext uri="{FF2B5EF4-FFF2-40B4-BE49-F238E27FC236}">
                <a16:creationId xmlns:a16="http://schemas.microsoft.com/office/drawing/2014/main" id="{23DD70C4-54B3-4A7D-B002-3A2816DF08A3}"/>
              </a:ext>
            </a:extLst>
          </p:cNvPr>
          <p:cNvSpPr>
            <a:spLocks noGrp="1"/>
          </p:cNvSpPr>
          <p:nvPr>
            <p:ph type="body" sz="quarter" idx="13"/>
          </p:nvPr>
        </p:nvSpPr>
        <p:spPr>
          <a:xfrm>
            <a:off x="457200" y="3581400"/>
            <a:ext cx="5562600" cy="8382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53D4CE30-CB54-41EA-AD13-D2C72D7CEF8D}"/>
              </a:ext>
            </a:extLst>
          </p:cNvPr>
          <p:cNvSpPr>
            <a:spLocks noGrp="1"/>
          </p:cNvSpPr>
          <p:nvPr>
            <p:ph type="body" sz="quarter" idx="14"/>
          </p:nvPr>
        </p:nvSpPr>
        <p:spPr>
          <a:xfrm>
            <a:off x="457200" y="4648200"/>
            <a:ext cx="5562600" cy="83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512403C6-2A0C-49D7-A2DD-5FA447A3902B}"/>
              </a:ext>
            </a:extLst>
          </p:cNvPr>
          <p:cNvSpPr>
            <a:spLocks noGrp="1"/>
          </p:cNvSpPr>
          <p:nvPr>
            <p:ph type="body" sz="quarter" idx="15"/>
          </p:nvPr>
        </p:nvSpPr>
        <p:spPr>
          <a:xfrm>
            <a:off x="6324600" y="3581400"/>
            <a:ext cx="1600200" cy="838200"/>
          </a:xfrm>
        </p:spPr>
        <p:txBody>
          <a:bodyPr/>
          <a:lstStyle/>
          <a:p>
            <a:pPr lvl="0"/>
            <a:r>
              <a:rPr lang="en-US" dirty="0"/>
              <a:t>Edit</a:t>
            </a:r>
          </a:p>
        </p:txBody>
      </p:sp>
      <p:sp>
        <p:nvSpPr>
          <p:cNvPr id="14" name="Text Placeholder 13">
            <a:extLst>
              <a:ext uri="{FF2B5EF4-FFF2-40B4-BE49-F238E27FC236}">
                <a16:creationId xmlns:a16="http://schemas.microsoft.com/office/drawing/2014/main" id="{7CF48D50-0E14-4DAB-8979-A60AD6AE15C8}"/>
              </a:ext>
            </a:extLst>
          </p:cNvPr>
          <p:cNvSpPr>
            <a:spLocks noGrp="1"/>
          </p:cNvSpPr>
          <p:nvPr>
            <p:ph type="body" sz="quarter" idx="16"/>
          </p:nvPr>
        </p:nvSpPr>
        <p:spPr>
          <a:xfrm>
            <a:off x="6324600" y="4648200"/>
            <a:ext cx="1600200" cy="838200"/>
          </a:xfrm>
        </p:spPr>
        <p:txBody>
          <a:bodyPr/>
          <a:lstStyle/>
          <a:p>
            <a:pPr lvl="0"/>
            <a:r>
              <a:rPr lang="en-US" dirty="0"/>
              <a:t>Edit</a:t>
            </a:r>
          </a:p>
        </p:txBody>
      </p:sp>
      <p:sp>
        <p:nvSpPr>
          <p:cNvPr id="16" name="Text Placeholder 15">
            <a:extLst>
              <a:ext uri="{FF2B5EF4-FFF2-40B4-BE49-F238E27FC236}">
                <a16:creationId xmlns:a16="http://schemas.microsoft.com/office/drawing/2014/main" id="{6215B7C8-2FAD-4B46-B131-0589E6A3C5E8}"/>
              </a:ext>
            </a:extLst>
          </p:cNvPr>
          <p:cNvSpPr>
            <a:spLocks noGrp="1"/>
          </p:cNvSpPr>
          <p:nvPr>
            <p:ph type="body" sz="quarter" idx="17"/>
          </p:nvPr>
        </p:nvSpPr>
        <p:spPr>
          <a:xfrm>
            <a:off x="8153400" y="3581400"/>
            <a:ext cx="533400" cy="685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AutoShape 3">
            <a:extLst>
              <a:ext uri="{FF2B5EF4-FFF2-40B4-BE49-F238E27FC236}">
                <a16:creationId xmlns:a16="http://schemas.microsoft.com/office/drawing/2014/main" id="{DDE5F88A-E29D-4DCD-AA9D-192D57B1C9AD}"/>
              </a:ext>
            </a:extLst>
          </p:cNvPr>
          <p:cNvSpPr>
            <a:spLocks noChangeArrowheads="1"/>
          </p:cNvSpPr>
          <p:nvPr userDrawn="1"/>
        </p:nvSpPr>
        <p:spPr bwMode="auto">
          <a:xfrm>
            <a:off x="893763" y="1471613"/>
            <a:ext cx="7356475"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HOW TO Name an Ester Using the IUPAC System</a:t>
            </a:r>
          </a:p>
        </p:txBody>
      </p:sp>
      <p:sp>
        <p:nvSpPr>
          <p:cNvPr id="18" name="AutoShape 3">
            <a:extLst>
              <a:ext uri="{FF2B5EF4-FFF2-40B4-BE49-F238E27FC236}">
                <a16:creationId xmlns:a16="http://schemas.microsoft.com/office/drawing/2014/main" id="{8C84C7A6-D478-4A1F-BFB0-113CE1BF5C96}"/>
              </a:ext>
            </a:extLst>
          </p:cNvPr>
          <p:cNvSpPr>
            <a:spLocks noChangeArrowheads="1"/>
          </p:cNvSpPr>
          <p:nvPr userDrawn="1"/>
        </p:nvSpPr>
        <p:spPr bwMode="auto">
          <a:xfrm>
            <a:off x="873125" y="2232025"/>
            <a:ext cx="1350963" cy="511175"/>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spAutoFit/>
          </a:bodyPr>
          <a:lstStyle/>
          <a:p>
            <a:pPr eaLnBrk="1" hangingPunct="1">
              <a:defRPr/>
            </a:pPr>
            <a:r>
              <a:rPr lang="en-US" sz="2400" b="1" dirty="0">
                <a:solidFill>
                  <a:srgbClr val="008080"/>
                </a:solidFill>
              </a:rPr>
              <a:t>Step [2]</a:t>
            </a:r>
          </a:p>
        </p:txBody>
      </p:sp>
    </p:spTree>
    <p:extLst>
      <p:ext uri="{BB962C8B-B14F-4D97-AF65-F5344CB8AC3E}">
        <p14:creationId xmlns:p14="http://schemas.microsoft.com/office/powerpoint/2010/main" val="1767474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fld id="{BB6BA652-3B6A-4F11-9ED8-1688CB6C1B5C}" type="datetime1">
              <a:rPr lang="en-US" altLang="en-US"/>
              <a:pPr>
                <a:defRPr/>
              </a:pPr>
              <a:t>8/1/2018</a:t>
            </a:fld>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58D47806-CBBE-4ECB-85FC-38CF6862F83B}" type="slidenum">
              <a:rPr lang="en-US" altLang="en-US"/>
              <a:pPr>
                <a:defRPr/>
              </a:pPr>
              <a:t>‹#›</a:t>
            </a:fld>
            <a:endParaRPr lang="en-US" altLang="en-US"/>
          </a:p>
        </p:txBody>
      </p:sp>
      <p:sp>
        <p:nvSpPr>
          <p:cNvPr id="7" name="TextBox 6">
            <a:extLst>
              <a:ext uri="{FF2B5EF4-FFF2-40B4-BE49-F238E27FC236}">
                <a16:creationId xmlns:a16="http://schemas.microsoft.com/office/drawing/2014/main" id="{2533D656-EE7F-451D-9A28-1F577275FA1F}"/>
              </a:ext>
            </a:extLst>
          </p:cNvPr>
          <p:cNvSpPr txBox="1"/>
          <p:nvPr userDrawn="1"/>
        </p:nvSpPr>
        <p:spPr bwMode="auto">
          <a:xfrm>
            <a:off x="8229600" y="62452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r" eaLnBrk="1" hangingPunct="1">
              <a:buFont typeface="Arial" charset="0"/>
              <a:buNone/>
            </a:pPr>
            <a:fld id="{321AA05C-EF56-4D2F-A5CB-83DCCDCF760E}" type="slidenum">
              <a:rPr kumimoji="0" lang="en-US" altLang="en-US" sz="1400" b="0" i="0" u="none" strike="noStrike" kern="1200" cap="none" spc="0" normalizeH="0" baseline="0" noProof="0" smtClean="0">
                <a:ln>
                  <a:noFill/>
                </a:ln>
                <a:solidFill>
                  <a:prstClr val="black"/>
                </a:solidFill>
                <a:effectLst/>
                <a:uLnTx/>
                <a:uFillTx/>
                <a:latin typeface="Arial" charset="0"/>
                <a:ea typeface="MS PGothic" pitchFamily="34" charset="-128"/>
                <a:cs typeface="+mn-cs"/>
              </a:rPr>
              <a:pPr algn="r" eaLnBrk="1" hangingPunct="1">
                <a:buFont typeface="Arial" charset="0"/>
                <a:buNone/>
              </a:pPr>
              <a:t>‹#›</a:t>
            </a:fld>
            <a:endParaRPr lang="en-US" sz="2400" b="1" dirty="0"/>
          </a:p>
        </p:txBody>
      </p:sp>
    </p:spTree>
  </p:cSld>
  <p:clrMap bg1="lt1" tx1="dk1" bg2="lt2" tx2="dk2" accent1="accent1" accent2="accent2" accent3="accent3" accent4="accent4" accent5="accent5" accent6="accent6" hlink="hlink" folHlink="folHlink"/>
  <p:sldLayoutIdLst>
    <p:sldLayoutId id="2147483959" r:id="rId1"/>
    <p:sldLayoutId id="2147483960" r:id="rId2"/>
    <p:sldLayoutId id="2147483988" r:id="rId3"/>
    <p:sldLayoutId id="2147483987" r:id="rId4"/>
    <p:sldLayoutId id="2147483986" r:id="rId5"/>
    <p:sldLayoutId id="2147483985" r:id="rId6"/>
    <p:sldLayoutId id="2147483984" r:id="rId7"/>
    <p:sldLayoutId id="2147483983" r:id="rId8"/>
    <p:sldLayoutId id="2147483982" r:id="rId9"/>
    <p:sldLayoutId id="2147483961" r:id="rId10"/>
    <p:sldLayoutId id="2147483962" r:id="rId11"/>
    <p:sldLayoutId id="2147483963" r:id="rId12"/>
    <p:sldLayoutId id="2147483964" r:id="rId13"/>
    <p:sldLayoutId id="2147483965" r:id="rId14"/>
    <p:sldLayoutId id="2147483981" r:id="rId15"/>
    <p:sldLayoutId id="2147483966" r:id="rId16"/>
    <p:sldLayoutId id="2147483967" r:id="rId17"/>
    <p:sldLayoutId id="2147483968" r:id="rId18"/>
    <p:sldLayoutId id="2147483969" r:id="rId19"/>
  </p:sldLayoutIdLst>
  <p:hf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pitchFamily="34" charset="-128"/>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914400" eaLnBrk="1" hangingPunct="1">
              <a:defRPr sz="1200" smtClean="0">
                <a:solidFill>
                  <a:srgbClr val="898989"/>
                </a:solidFill>
                <a:latin typeface="Calibri" pitchFamily="34" charset="0"/>
              </a:defRPr>
            </a:lvl1pPr>
          </a:lstStyle>
          <a:p>
            <a:pPr>
              <a:defRPr/>
            </a:pPr>
            <a:fld id="{AF21DE07-93DB-455A-A9CA-578AC117D277}" type="datetime1">
              <a:rPr lang="en-US" altLang="en-US"/>
              <a:pPr>
                <a:defRPr/>
              </a:pPr>
              <a:t>8/1/2018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914400" eaLnBrk="1" hangingPunct="1">
              <a:defRPr sz="1200" smtClean="0">
                <a:solidFill>
                  <a:srgbClr val="898989"/>
                </a:solidFill>
                <a:latin typeface="Calibri" pitchFamily="34" charset="0"/>
              </a:defRPr>
            </a:lvl1pPr>
          </a:lstStyle>
          <a:p>
            <a:pPr>
              <a:defRPr/>
            </a:pPr>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eaLnBrk="1" hangingPunct="1">
              <a:defRPr sz="1200" smtClean="0">
                <a:solidFill>
                  <a:srgbClr val="898989"/>
                </a:solidFill>
                <a:latin typeface="Calibri" pitchFamily="34" charset="0"/>
              </a:defRPr>
            </a:lvl1pPr>
          </a:lstStyle>
          <a:p>
            <a:pPr>
              <a:defRPr/>
            </a:pPr>
            <a:fld id="{1F0CEA3A-9233-40BD-B7D4-3ED643B142FE}" type="slidenum">
              <a:rPr lang="en-US" altLang="en-US"/>
              <a:pPr>
                <a:defRPr/>
              </a:pPr>
              <a:t>‹#›</a:t>
            </a:fld>
            <a:endParaRPr lang="en-US" altLang="en-US"/>
          </a:p>
        </p:txBody>
      </p:sp>
      <p:sp>
        <p:nvSpPr>
          <p:cNvPr id="7" name="TextBox 6">
            <a:extLst>
              <a:ext uri="{FF2B5EF4-FFF2-40B4-BE49-F238E27FC236}">
                <a16:creationId xmlns:a16="http://schemas.microsoft.com/office/drawing/2014/main" id="{7DCBED93-2634-40DA-ADDC-435B41697C5B}"/>
              </a:ext>
            </a:extLst>
          </p:cNvPr>
          <p:cNvSpPr txBox="1"/>
          <p:nvPr userDrawn="1"/>
        </p:nvSpPr>
        <p:spPr bwMode="auto">
          <a:xfrm>
            <a:off x="8229600" y="62452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r" eaLnBrk="1" hangingPunct="1">
              <a:buFont typeface="Arial" charset="0"/>
              <a:buNone/>
            </a:pPr>
            <a:fld id="{321AA05C-EF56-4D2F-A5CB-83DCCDCF760E}" type="slidenum">
              <a:rPr kumimoji="0" lang="en-US" altLang="en-US" sz="1400" b="0" i="0" u="none" strike="noStrike" kern="1200" cap="none" spc="0" normalizeH="0" baseline="0" noProof="0" smtClean="0">
                <a:ln>
                  <a:noFill/>
                </a:ln>
                <a:solidFill>
                  <a:prstClr val="black"/>
                </a:solidFill>
                <a:effectLst/>
                <a:uLnTx/>
                <a:uFillTx/>
                <a:latin typeface="Arial" charset="0"/>
                <a:ea typeface="MS PGothic" pitchFamily="34" charset="-128"/>
                <a:cs typeface="+mn-cs"/>
              </a:rPr>
              <a:pPr algn="r" eaLnBrk="1" hangingPunct="1">
                <a:buFont typeface="Arial" charset="0"/>
                <a:buNone/>
              </a:pPr>
              <a:t>‹#›</a:t>
            </a:fld>
            <a:endParaRPr lang="en-US" sz="2400" b="1" dirty="0"/>
          </a:p>
        </p:txBody>
      </p:sp>
    </p:spTree>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fld id="{BB6BA652-3B6A-4F11-9ED8-1688CB6C1B5C}" type="datetime1">
              <a:rPr lang="en-US" altLang="en-US"/>
              <a:pPr>
                <a:defRPr/>
              </a:pPr>
              <a:t>8/1/2018</a:t>
            </a:fld>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58D47806-CBBE-4ECB-85FC-38CF6862F83B}" type="slidenum">
              <a:rPr lang="en-US" altLang="en-US"/>
              <a:pPr>
                <a:defRPr/>
              </a:pPr>
              <a:t>‹#›</a:t>
            </a:fld>
            <a:endParaRPr lang="en-US" altLang="en-US"/>
          </a:p>
        </p:txBody>
      </p:sp>
      <p:sp>
        <p:nvSpPr>
          <p:cNvPr id="7" name="TextBox 6">
            <a:extLst>
              <a:ext uri="{FF2B5EF4-FFF2-40B4-BE49-F238E27FC236}">
                <a16:creationId xmlns:a16="http://schemas.microsoft.com/office/drawing/2014/main" id="{2533D656-EE7F-451D-9A28-1F577275FA1F}"/>
              </a:ext>
            </a:extLst>
          </p:cNvPr>
          <p:cNvSpPr txBox="1"/>
          <p:nvPr userDrawn="1"/>
        </p:nvSpPr>
        <p:spPr bwMode="auto">
          <a:xfrm>
            <a:off x="8229600" y="62452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r" eaLnBrk="1" hangingPunct="1">
              <a:buFont typeface="Arial" charset="0"/>
              <a:buNone/>
            </a:pPr>
            <a:fld id="{321AA05C-EF56-4D2F-A5CB-83DCCDCF760E}" type="slidenum">
              <a:rPr kumimoji="0" lang="en-US" altLang="en-US" sz="1400" b="0" i="0" u="none" strike="noStrike" kern="1200" cap="none" spc="0" normalizeH="0" baseline="0" noProof="0" smtClean="0">
                <a:ln>
                  <a:noFill/>
                </a:ln>
                <a:solidFill>
                  <a:prstClr val="black"/>
                </a:solidFill>
                <a:effectLst/>
                <a:uLnTx/>
                <a:uFillTx/>
                <a:latin typeface="Arial" charset="0"/>
                <a:ea typeface="MS PGothic" pitchFamily="34" charset="-128"/>
                <a:cs typeface="+mn-cs"/>
              </a:rPr>
              <a:pPr algn="r" eaLnBrk="1" hangingPunct="1">
                <a:buFont typeface="Arial" charset="0"/>
                <a:buNone/>
              </a:pPr>
              <a:t>‹#›</a:t>
            </a:fld>
            <a:endParaRPr lang="en-US" sz="2400" b="1" dirty="0"/>
          </a:p>
        </p:txBody>
      </p:sp>
    </p:spTree>
    <p:extLst>
      <p:ext uri="{BB962C8B-B14F-4D97-AF65-F5344CB8AC3E}">
        <p14:creationId xmlns:p14="http://schemas.microsoft.com/office/powerpoint/2010/main" val="225053604"/>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8" r:id="rId19"/>
  </p:sldLayoutIdLst>
  <p:hf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pitchFamily="34" charset="-128"/>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pitchFamily="34" charset="-128"/>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5.xml"/><Relationship Id="rId7" Type="http://schemas.openxmlformats.org/officeDocument/2006/relationships/image" Target="../media/image25.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24.wmf"/><Relationship Id="rId10" Type="http://schemas.openxmlformats.org/officeDocument/2006/relationships/image" Target="../media/image27.jpeg"/><Relationship Id="rId4" Type="http://schemas.openxmlformats.org/officeDocument/2006/relationships/oleObject" Target="../embeddings/oleObject7.bin"/><Relationship Id="rId9" Type="http://schemas.openxmlformats.org/officeDocument/2006/relationships/image" Target="../media/image26.wmf"/></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1.emf"/><Relationship Id="rId5" Type="http://schemas.openxmlformats.org/officeDocument/2006/relationships/image" Target="../media/image30.wmf"/><Relationship Id="rId4" Type="http://schemas.openxmlformats.org/officeDocument/2006/relationships/oleObject" Target="../embeddings/oleObject10.bin"/></Relationships>
</file>

<file path=ppt/slides/_rels/slide1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notesSlide" Target="../notesSlides/notesSlide19.xml"/><Relationship Id="rId7" Type="http://schemas.openxmlformats.org/officeDocument/2006/relationships/image" Target="../media/image33.wmf"/><Relationship Id="rId2" Type="http://schemas.openxmlformats.org/officeDocument/2006/relationships/slideLayout" Target="../slideLayouts/slideLayout8.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32.wmf"/><Relationship Id="rId4" Type="http://schemas.openxmlformats.org/officeDocument/2006/relationships/oleObject" Target="../embeddings/oleObject11.bin"/><Relationship Id="rId9"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notesSlide" Target="../notesSlides/notesSlide20.xml"/><Relationship Id="rId7" Type="http://schemas.openxmlformats.org/officeDocument/2006/relationships/image" Target="../media/image37.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image" Target="../media/image36.wmf"/><Relationship Id="rId4" Type="http://schemas.openxmlformats.org/officeDocument/2006/relationships/oleObject" Target="../embeddings/oleObject13.bin"/><Relationship Id="rId9" Type="http://schemas.openxmlformats.org/officeDocument/2006/relationships/image" Target="../media/image39.emf"/></Relationships>
</file>

<file path=ppt/slides/_rels/slide21.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notesSlide" Target="../notesSlides/notesSlide21.xml"/><Relationship Id="rId7" Type="http://schemas.openxmlformats.org/officeDocument/2006/relationships/image" Target="../media/image41.wmf"/><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oleObject" Target="../embeddings/oleObject16.bin"/><Relationship Id="rId5" Type="http://schemas.openxmlformats.org/officeDocument/2006/relationships/image" Target="../media/image40.wmf"/><Relationship Id="rId4" Type="http://schemas.openxmlformats.org/officeDocument/2006/relationships/oleObject" Target="../embeddings/oleObject15.bin"/><Relationship Id="rId9" Type="http://schemas.openxmlformats.org/officeDocument/2006/relationships/image" Target="../media/image43.emf"/></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22.xml"/><Relationship Id="rId7" Type="http://schemas.openxmlformats.org/officeDocument/2006/relationships/image" Target="../media/image45.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8.bin"/><Relationship Id="rId5" Type="http://schemas.openxmlformats.org/officeDocument/2006/relationships/image" Target="../media/image44.wmf"/><Relationship Id="rId4" Type="http://schemas.openxmlformats.org/officeDocument/2006/relationships/oleObject" Target="../embeddings/oleObject17.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2.xml"/><Relationship Id="rId1" Type="http://schemas.openxmlformats.org/officeDocument/2006/relationships/vmlDrawing" Target="../drawings/vmlDrawing10.vml"/><Relationship Id="rId6" Type="http://schemas.openxmlformats.org/officeDocument/2006/relationships/image" Target="../media/image48.jpg"/><Relationship Id="rId5" Type="http://schemas.openxmlformats.org/officeDocument/2006/relationships/image" Target="../media/image47.wmf"/><Relationship Id="rId4" Type="http://schemas.openxmlformats.org/officeDocument/2006/relationships/oleObject" Target="../embeddings/oleObject19.bin"/></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25.xml"/><Relationship Id="rId7"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1.bin"/><Relationship Id="rId5" Type="http://schemas.openxmlformats.org/officeDocument/2006/relationships/image" Target="../media/image50.wmf"/><Relationship Id="rId10" Type="http://schemas.openxmlformats.org/officeDocument/2006/relationships/image" Target="../media/image53.emf"/><Relationship Id="rId4" Type="http://schemas.openxmlformats.org/officeDocument/2006/relationships/oleObject" Target="../embeddings/oleObject20.bin"/><Relationship Id="rId9" Type="http://schemas.openxmlformats.org/officeDocument/2006/relationships/image" Target="../media/image52.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55.jpeg"/><Relationship Id="rId5" Type="http://schemas.openxmlformats.org/officeDocument/2006/relationships/image" Target="../media/image54.wmf"/><Relationship Id="rId4" Type="http://schemas.openxmlformats.org/officeDocument/2006/relationships/oleObject" Target="../embeddings/oleObject23.bin"/></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64.jpeg"/><Relationship Id="rId5" Type="http://schemas.openxmlformats.org/officeDocument/2006/relationships/image" Target="../media/image63.wmf"/><Relationship Id="rId4" Type="http://schemas.openxmlformats.org/officeDocument/2006/relationships/oleObject" Target="../embeddings/oleObject24.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1.xml"/><Relationship Id="rId1" Type="http://schemas.openxmlformats.org/officeDocument/2006/relationships/vmlDrawing" Target="../drawings/vmlDrawing14.vml"/><Relationship Id="rId6" Type="http://schemas.openxmlformats.org/officeDocument/2006/relationships/image" Target="../media/image65.wmf"/><Relationship Id="rId5" Type="http://schemas.openxmlformats.org/officeDocument/2006/relationships/oleObject" Target="../embeddings/oleObject25.bin"/><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21.xml"/><Relationship Id="rId4" Type="http://schemas.openxmlformats.org/officeDocument/2006/relationships/hyperlink" Target="http://www.biopix.dk/"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1.xml"/><Relationship Id="rId1" Type="http://schemas.openxmlformats.org/officeDocument/2006/relationships/vmlDrawing" Target="../drawings/vmlDrawing15.vml"/><Relationship Id="rId6" Type="http://schemas.openxmlformats.org/officeDocument/2006/relationships/image" Target="../media/image80.jpeg"/><Relationship Id="rId5" Type="http://schemas.openxmlformats.org/officeDocument/2006/relationships/image" Target="../media/image79.wmf"/><Relationship Id="rId4" Type="http://schemas.openxmlformats.org/officeDocument/2006/relationships/oleObject" Target="../embeddings/oleObject26.bin"/></Relationships>
</file>

<file path=ppt/slides/_rels/slide49.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notesSlide" Target="../notesSlides/notesSlide49.xml"/><Relationship Id="rId7" Type="http://schemas.openxmlformats.org/officeDocument/2006/relationships/oleObject" Target="../embeddings/oleObject28.bin"/><Relationship Id="rId2" Type="http://schemas.openxmlformats.org/officeDocument/2006/relationships/slideLayout" Target="../slideLayouts/slideLayout21.xml"/><Relationship Id="rId1" Type="http://schemas.openxmlformats.org/officeDocument/2006/relationships/vmlDrawing" Target="../drawings/vmlDrawing16.vml"/><Relationship Id="rId6" Type="http://schemas.openxmlformats.org/officeDocument/2006/relationships/image" Target="../media/image83.jpeg"/><Relationship Id="rId5" Type="http://schemas.openxmlformats.org/officeDocument/2006/relationships/image" Target="../media/image81.wmf"/><Relationship Id="rId4" Type="http://schemas.openxmlformats.org/officeDocument/2006/relationships/oleObject" Target="../embeddings/oleObject27.bin"/><Relationship Id="rId9"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jpeg"/><Relationship Id="rId5" Type="http://schemas.openxmlformats.org/officeDocument/2006/relationships/image" Target="../media/image8.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6.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jpeg"/><Relationship Id="rId5" Type="http://schemas.openxmlformats.org/officeDocument/2006/relationships/image" Target="../media/image10.wmf"/><Relationship Id="rId4" Type="http://schemas.openxmlformats.org/officeDocument/2006/relationships/oleObject" Target="../embeddings/oleObject2.bin"/><Relationship Id="rId9"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3.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1.xml"/><Relationship Id="rId1" Type="http://schemas.openxmlformats.org/officeDocument/2006/relationships/vmlDrawing" Target="../drawings/vmlDrawing17.vml"/><Relationship Id="rId6" Type="http://schemas.openxmlformats.org/officeDocument/2006/relationships/image" Target="../media/image99.jpeg"/><Relationship Id="rId5" Type="http://schemas.openxmlformats.org/officeDocument/2006/relationships/image" Target="../media/image98.wmf"/><Relationship Id="rId4" Type="http://schemas.openxmlformats.org/officeDocument/2006/relationships/oleObject" Target="../embeddings/oleObject29.bin"/></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notesSlide" Target="../notesSlides/notesSlide9.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9.jpeg"/><Relationship Id="rId5" Type="http://schemas.openxmlformats.org/officeDocument/2006/relationships/image" Target="../media/image16.wmf"/><Relationship Id="rId10" Type="http://schemas.openxmlformats.org/officeDocument/2006/relationships/image" Target="../media/image18.wmf"/><Relationship Id="rId4" Type="http://schemas.openxmlformats.org/officeDocument/2006/relationships/oleObject" Target="../embeddings/oleObject4.bin"/><Relationship Id="rId9"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23FD05-55F2-43A2-9FFD-470FFED34EFB}"/>
              </a:ext>
            </a:extLst>
          </p:cNvPr>
          <p:cNvSpPr>
            <a:spLocks noGrp="1"/>
          </p:cNvSpPr>
          <p:nvPr>
            <p:ph type="title"/>
          </p:nvPr>
        </p:nvSpPr>
        <p:spPr>
          <a:xfrm>
            <a:off x="106902" y="1317329"/>
            <a:ext cx="3839169" cy="858753"/>
          </a:xfrm>
        </p:spPr>
        <p:txBody>
          <a:bodyPr/>
          <a:lstStyle/>
          <a:p>
            <a:pPr lvl="0" defTabSz="457200" eaLnBrk="1" hangingPunct="1">
              <a:defRPr/>
            </a:pPr>
            <a:r>
              <a:rPr lang="en-US" altLang="en-US" sz="4800" b="1" kern="1200" dirty="0">
                <a:solidFill>
                  <a:prstClr val="black"/>
                </a:solidFill>
                <a:cs typeface="+mn-cs"/>
              </a:rPr>
              <a:t>Chapter 17</a:t>
            </a:r>
          </a:p>
        </p:txBody>
      </p:sp>
      <p:sp>
        <p:nvSpPr>
          <p:cNvPr id="4" name="Content Placeholder 3">
            <a:extLst>
              <a:ext uri="{FF2B5EF4-FFF2-40B4-BE49-F238E27FC236}">
                <a16:creationId xmlns:a16="http://schemas.microsoft.com/office/drawing/2014/main" id="{232D2FAC-5DE8-4A91-8ED8-EA7041ACA3FC}"/>
              </a:ext>
            </a:extLst>
          </p:cNvPr>
          <p:cNvSpPr>
            <a:spLocks noGrp="1"/>
          </p:cNvSpPr>
          <p:nvPr>
            <p:ph sz="quarter" idx="13"/>
          </p:nvPr>
        </p:nvSpPr>
        <p:spPr>
          <a:xfrm>
            <a:off x="206826" y="2080918"/>
            <a:ext cx="3657600" cy="1676400"/>
          </a:xfrm>
        </p:spPr>
        <p:txBody>
          <a:bodyPr/>
          <a:lstStyle/>
          <a:p>
            <a:pPr marL="0" lvl="0" indent="0" algn="ctr" defTabSz="457200" eaLnBrk="1" hangingPunct="1">
              <a:spcBef>
                <a:spcPct val="0"/>
              </a:spcBef>
              <a:buNone/>
              <a:defRPr/>
            </a:pPr>
            <a:r>
              <a:rPr lang="en-US" altLang="en-US" sz="4800" b="1" kern="1200" dirty="0">
                <a:solidFill>
                  <a:prstClr val="black"/>
                </a:solidFill>
                <a:cs typeface="+mn-cs"/>
              </a:rPr>
              <a:t>Lecture</a:t>
            </a:r>
          </a:p>
          <a:p>
            <a:pPr marL="0" lvl="0" indent="0" algn="ctr" defTabSz="457200" eaLnBrk="1" hangingPunct="1">
              <a:spcBef>
                <a:spcPct val="0"/>
              </a:spcBef>
              <a:buNone/>
              <a:defRPr/>
            </a:pPr>
            <a:r>
              <a:rPr lang="en-US" altLang="en-US" sz="4800" b="1" kern="1200" dirty="0">
                <a:solidFill>
                  <a:prstClr val="black"/>
                </a:solidFill>
                <a:cs typeface="+mn-cs"/>
              </a:rPr>
              <a:t>Outline</a:t>
            </a:r>
          </a:p>
        </p:txBody>
      </p:sp>
      <p:sp>
        <p:nvSpPr>
          <p:cNvPr id="5" name="Content Placeholder 4">
            <a:extLst>
              <a:ext uri="{FF2B5EF4-FFF2-40B4-BE49-F238E27FC236}">
                <a16:creationId xmlns:a16="http://schemas.microsoft.com/office/drawing/2014/main" id="{47AC33DB-30C2-4C86-A3D2-084F30352EBD}"/>
              </a:ext>
            </a:extLst>
          </p:cNvPr>
          <p:cNvSpPr>
            <a:spLocks noGrp="1"/>
          </p:cNvSpPr>
          <p:nvPr>
            <p:ph sz="quarter" idx="14"/>
          </p:nvPr>
        </p:nvSpPr>
        <p:spPr>
          <a:xfrm>
            <a:off x="24743" y="4365174"/>
            <a:ext cx="4023360" cy="1524000"/>
          </a:xfrm>
        </p:spPr>
        <p:txBody>
          <a:bodyPr/>
          <a:lstStyle/>
          <a:p>
            <a:pPr marL="0" lvl="0" indent="0" algn="ctr" defTabSz="457200" eaLnBrk="1" hangingPunct="1">
              <a:spcBef>
                <a:spcPct val="0"/>
              </a:spcBef>
              <a:buNone/>
            </a:pPr>
            <a:r>
              <a:rPr lang="en-US" altLang="en-US" sz="2000" b="1" kern="1200" dirty="0">
                <a:solidFill>
                  <a:prstClr val="black"/>
                </a:solidFill>
                <a:latin typeface="Arial" charset="0"/>
                <a:cs typeface="+mn-cs"/>
              </a:rPr>
              <a:t>Prepared by</a:t>
            </a:r>
          </a:p>
          <a:p>
            <a:pPr marL="0" lvl="0" indent="0" algn="ctr" defTabSz="457200" eaLnBrk="1" hangingPunct="1">
              <a:spcBef>
                <a:spcPct val="0"/>
              </a:spcBef>
              <a:buNone/>
            </a:pPr>
            <a:r>
              <a:rPr lang="en-US" altLang="en-US" sz="2000" b="1" kern="1200" dirty="0">
                <a:solidFill>
                  <a:prstClr val="black"/>
                </a:solidFill>
                <a:latin typeface="Arial" charset="0"/>
                <a:cs typeface="+mn-cs"/>
              </a:rPr>
              <a:t>Harpreet Malhotra</a:t>
            </a:r>
          </a:p>
          <a:p>
            <a:pPr marL="0" lvl="0" indent="0" algn="ctr" defTabSz="457200" eaLnBrk="1" hangingPunct="1">
              <a:spcBef>
                <a:spcPct val="0"/>
              </a:spcBef>
              <a:buNone/>
            </a:pPr>
            <a:r>
              <a:rPr lang="en-US" altLang="en-US" sz="1600" b="1" i="1" kern="1200" dirty="0">
                <a:solidFill>
                  <a:prstClr val="black"/>
                </a:solidFill>
                <a:latin typeface="Arial" charset="0"/>
                <a:cs typeface="+mn-cs"/>
              </a:rPr>
              <a:t>Florida State College at Jacksonville</a:t>
            </a:r>
          </a:p>
        </p:txBody>
      </p:sp>
      <p:pic>
        <p:nvPicPr>
          <p:cNvPr id="143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0188" y="747713"/>
            <a:ext cx="444976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MH Logo" descr="Logo: McGraw-Hill Education">
            <a:extLst>
              <a:ext uri="{FF2B5EF4-FFF2-40B4-BE49-F238E27FC236}">
                <a16:creationId xmlns:a16="http://schemas.microsoft.com/office/drawing/2014/main" id="{06C512D5-AE8D-4307-B482-40AAEBD346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888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247218" y="382419"/>
            <a:ext cx="5259165" cy="500400"/>
          </a:xfrm>
        </p:spPr>
        <p:txBody>
          <a:bodyPr/>
          <a:lstStyle/>
          <a:p>
            <a:pPr eaLnBrk="1" hangingPunct="1"/>
            <a:r>
              <a:rPr lang="en-US" altLang="en-US" sz="3200" b="1" dirty="0"/>
              <a:t>17.2	Nomenclature (1)</a:t>
            </a:r>
            <a:endParaRPr lang="en-US" altLang="en-US" dirty="0">
              <a:latin typeface="Calibri" pitchFamily="34" charset="0"/>
            </a:endParaRPr>
          </a:p>
        </p:txBody>
      </p:sp>
      <p:sp>
        <p:nvSpPr>
          <p:cNvPr id="2" name="Content Placeholder 1">
            <a:extLst>
              <a:ext uri="{FF2B5EF4-FFF2-40B4-BE49-F238E27FC236}">
                <a16:creationId xmlns:a16="http://schemas.microsoft.com/office/drawing/2014/main" id="{65C5A97E-1E77-444B-95D7-6AB5AC6933EF}"/>
              </a:ext>
            </a:extLst>
          </p:cNvPr>
          <p:cNvSpPr>
            <a:spLocks noGrp="1"/>
          </p:cNvSpPr>
          <p:nvPr>
            <p:ph idx="1"/>
          </p:nvPr>
        </p:nvSpPr>
        <p:spPr>
          <a:xfrm>
            <a:off x="1219200" y="813483"/>
            <a:ext cx="6754587" cy="443817"/>
          </a:xfrm>
        </p:spPr>
        <p:txBody>
          <a:bodyPr/>
          <a:lstStyle/>
          <a:p>
            <a:pPr marL="457200" indent="-457200">
              <a:buFont typeface="+mj-lt"/>
              <a:buAutoNum type="alphaUcPeriod"/>
            </a:pPr>
            <a:r>
              <a:rPr lang="en-US" altLang="en-US" sz="2800" b="1" dirty="0">
                <a:solidFill>
                  <a:srgbClr val="000000"/>
                </a:solidFill>
              </a:rPr>
              <a:t>Naming a Carboxylic Acid (RCOOH)</a:t>
            </a:r>
            <a:endParaRPr lang="en-US" dirty="0"/>
          </a:p>
        </p:txBody>
      </p:sp>
      <p:sp>
        <p:nvSpPr>
          <p:cNvPr id="12" name="Text Placeholder 7">
            <a:extLst>
              <a:ext uri="{FF2B5EF4-FFF2-40B4-BE49-F238E27FC236}">
                <a16:creationId xmlns:a16="http://schemas.microsoft.com/office/drawing/2014/main" id="{B38A3DCE-555F-41B9-9FB9-82108BCCDBB8}"/>
              </a:ext>
            </a:extLst>
          </p:cNvPr>
          <p:cNvSpPr>
            <a:spLocks noGrp="1"/>
          </p:cNvSpPr>
          <p:nvPr>
            <p:ph type="body" sz="quarter" idx="13"/>
          </p:nvPr>
        </p:nvSpPr>
        <p:spPr>
          <a:xfrm>
            <a:off x="821869" y="1424547"/>
            <a:ext cx="8093531" cy="546782"/>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To name a </a:t>
            </a:r>
            <a:r>
              <a:rPr lang="en-US" altLang="en-US" sz="2400" b="1" kern="1200" dirty="0">
                <a:solidFill>
                  <a:srgbClr val="3366FF"/>
                </a:solidFill>
                <a:latin typeface="Arial" charset="0"/>
                <a:cs typeface="+mn-cs"/>
              </a:rPr>
              <a:t>carboxylic acid </a:t>
            </a:r>
            <a:r>
              <a:rPr lang="en-US" altLang="en-US" sz="2400" b="1" kern="1200" dirty="0">
                <a:solidFill>
                  <a:prstClr val="black"/>
                </a:solidFill>
                <a:latin typeface="Arial" charset="0"/>
                <a:cs typeface="+mn-cs"/>
              </a:rPr>
              <a:t>using the IUPAC system:</a:t>
            </a:r>
          </a:p>
        </p:txBody>
      </p:sp>
      <p:sp>
        <p:nvSpPr>
          <p:cNvPr id="13" name="Text Placeholder 9">
            <a:extLst>
              <a:ext uri="{FF2B5EF4-FFF2-40B4-BE49-F238E27FC236}">
                <a16:creationId xmlns:a16="http://schemas.microsoft.com/office/drawing/2014/main" id="{E3DB8DE9-B00F-4E4D-A171-DD0307D85709}"/>
              </a:ext>
            </a:extLst>
          </p:cNvPr>
          <p:cNvSpPr>
            <a:spLocks noGrp="1"/>
          </p:cNvSpPr>
          <p:nvPr>
            <p:ph type="body" sz="quarter" idx="14"/>
          </p:nvPr>
        </p:nvSpPr>
        <p:spPr>
          <a:xfrm>
            <a:off x="1066800" y="2054459"/>
            <a:ext cx="7912100" cy="3203342"/>
          </a:xfrm>
        </p:spPr>
        <p:txBody>
          <a:bodyPr/>
          <a:lstStyle/>
          <a:p>
            <a:pPr marL="228600" indent="-228600" defTabSz="457200" eaLnBrk="1" hangingPunct="1">
              <a:spcBef>
                <a:spcPct val="0"/>
              </a:spcBef>
              <a:spcAft>
                <a:spcPts val="2200"/>
              </a:spcAft>
            </a:pPr>
            <a:r>
              <a:rPr lang="en-US" altLang="en-US" sz="2400" b="1" kern="1200" dirty="0">
                <a:solidFill>
                  <a:prstClr val="black"/>
                </a:solidFill>
                <a:latin typeface="Arial" charset="0"/>
                <a:cs typeface="+mn-cs"/>
              </a:rPr>
              <a:t>Find the </a:t>
            </a:r>
            <a:r>
              <a:rPr lang="en-US" altLang="en-US" sz="2400" b="1" kern="1200" dirty="0">
                <a:solidFill>
                  <a:srgbClr val="3366FF"/>
                </a:solidFill>
                <a:latin typeface="Arial" charset="0"/>
                <a:cs typeface="+mn-cs"/>
              </a:rPr>
              <a:t>longest chain </a:t>
            </a:r>
            <a:r>
              <a:rPr lang="en-US" altLang="en-US" sz="2400" b="1" kern="1200" dirty="0">
                <a:solidFill>
                  <a:prstClr val="black"/>
                </a:solidFill>
                <a:latin typeface="Arial" charset="0"/>
                <a:cs typeface="+mn-cs"/>
              </a:rPr>
              <a:t>containing the </a:t>
            </a:r>
            <a:r>
              <a:rPr lang="en-US" altLang="en-US" sz="2400" b="1" kern="1200" dirty="0">
                <a:solidFill>
                  <a:srgbClr val="3366FF"/>
                </a:solidFill>
                <a:latin typeface="Arial" charset="0"/>
                <a:cs typeface="+mn-cs"/>
              </a:rPr>
              <a:t>COOH group</a:t>
            </a:r>
            <a:r>
              <a:rPr lang="en-US" altLang="en-US" sz="2400" b="1" kern="1200" dirty="0">
                <a:solidFill>
                  <a:prstClr val="black"/>
                </a:solidFill>
                <a:latin typeface="Arial" charset="0"/>
                <a:cs typeface="+mn-cs"/>
              </a:rPr>
              <a:t>.</a:t>
            </a:r>
          </a:p>
          <a:p>
            <a:pPr marL="228600" indent="-228600" defTabSz="457200" eaLnBrk="1" hangingPunct="1">
              <a:spcBef>
                <a:spcPct val="0"/>
              </a:spcBef>
              <a:spcAft>
                <a:spcPts val="2100"/>
              </a:spcAft>
            </a:pPr>
            <a:r>
              <a:rPr lang="en-US" altLang="en-US" sz="2400" b="1" dirty="0"/>
              <a:t>Change the </a:t>
            </a:r>
            <a:r>
              <a:rPr lang="ja-JP" altLang="en-US" sz="2400" b="1" dirty="0"/>
              <a:t>“</a:t>
            </a:r>
            <a:r>
              <a:rPr lang="en-US" altLang="ja-JP" sz="2400" b="1" dirty="0"/>
              <a:t>-</a:t>
            </a:r>
            <a:r>
              <a:rPr lang="en-US" altLang="ja-JP" sz="2400" b="1" dirty="0">
                <a:solidFill>
                  <a:srgbClr val="3366FF"/>
                </a:solidFill>
              </a:rPr>
              <a:t>e</a:t>
            </a:r>
            <a:r>
              <a:rPr lang="ja-JP" altLang="en-US" sz="2400" b="1" dirty="0"/>
              <a:t>”</a:t>
            </a:r>
            <a:r>
              <a:rPr lang="en-US" altLang="ja-JP" sz="2400" b="1" dirty="0"/>
              <a:t> ending of the parent alkane</a:t>
            </a:r>
            <a:br>
              <a:rPr lang="en-US" altLang="ja-JP" sz="2400" b="1" dirty="0"/>
            </a:br>
            <a:r>
              <a:rPr lang="en-US" altLang="ja-JP" sz="2400" b="1" dirty="0"/>
              <a:t>to </a:t>
            </a:r>
            <a:r>
              <a:rPr lang="ja-JP" altLang="en-US" sz="2400" b="1" dirty="0"/>
              <a:t>”</a:t>
            </a:r>
            <a:r>
              <a:rPr lang="en-US" altLang="ja-JP" sz="2400" b="1" dirty="0"/>
              <a:t>-</a:t>
            </a:r>
            <a:r>
              <a:rPr lang="en-US" altLang="ja-JP" sz="2400" b="1" dirty="0" err="1">
                <a:solidFill>
                  <a:srgbClr val="3366FF"/>
                </a:solidFill>
              </a:rPr>
              <a:t>oic</a:t>
            </a:r>
            <a:r>
              <a:rPr lang="en-US" altLang="ja-JP" sz="2400" b="1" dirty="0">
                <a:solidFill>
                  <a:srgbClr val="3366FF"/>
                </a:solidFill>
              </a:rPr>
              <a:t> acid</a:t>
            </a:r>
            <a:r>
              <a:rPr lang="ja-JP" altLang="en-US" sz="2400" b="1" dirty="0"/>
              <a:t>”</a:t>
            </a:r>
            <a:r>
              <a:rPr lang="en-US" altLang="ja-JP" sz="2400" b="1" dirty="0"/>
              <a:t>. </a:t>
            </a:r>
          </a:p>
          <a:p>
            <a:pPr marL="228600" indent="-228600" defTabSz="457200" eaLnBrk="1" hangingPunct="1">
              <a:spcBef>
                <a:spcPct val="0"/>
              </a:spcBef>
              <a:spcAft>
                <a:spcPts val="2200"/>
              </a:spcAft>
            </a:pPr>
            <a:r>
              <a:rPr lang="en-US" altLang="en-US" sz="2400" b="1" dirty="0"/>
              <a:t>Number the chain to put the COOH group at C1,</a:t>
            </a:r>
            <a:br>
              <a:rPr lang="en-US" altLang="en-US" sz="2400" b="1" dirty="0"/>
            </a:br>
            <a:r>
              <a:rPr lang="en-US" altLang="en-US" sz="2400" b="1" dirty="0"/>
              <a:t>but </a:t>
            </a:r>
            <a:r>
              <a:rPr lang="en-US" altLang="en-US" sz="2400" b="1" dirty="0">
                <a:solidFill>
                  <a:srgbClr val="3366FF"/>
                </a:solidFill>
              </a:rPr>
              <a:t>omit </a:t>
            </a:r>
            <a:r>
              <a:rPr lang="ja-JP" altLang="en-US" sz="2400" b="1" dirty="0">
                <a:solidFill>
                  <a:srgbClr val="3366FF"/>
                </a:solidFill>
              </a:rPr>
              <a:t>“</a:t>
            </a:r>
            <a:r>
              <a:rPr lang="en-US" altLang="ja-JP" sz="2400" b="1" dirty="0">
                <a:solidFill>
                  <a:srgbClr val="3366FF"/>
                </a:solidFill>
              </a:rPr>
              <a:t>1</a:t>
            </a:r>
            <a:r>
              <a:rPr lang="ja-JP" altLang="en-US" sz="2400" b="1" dirty="0">
                <a:solidFill>
                  <a:srgbClr val="3366FF"/>
                </a:solidFill>
              </a:rPr>
              <a:t>”</a:t>
            </a:r>
            <a:r>
              <a:rPr lang="en-US" altLang="ja-JP" sz="2400" b="1" dirty="0">
                <a:solidFill>
                  <a:srgbClr val="3366FF"/>
                </a:solidFill>
              </a:rPr>
              <a:t> </a:t>
            </a:r>
            <a:r>
              <a:rPr lang="en-US" altLang="ja-JP" sz="2400" b="1" dirty="0"/>
              <a:t>from the name.</a:t>
            </a:r>
            <a:endParaRPr lang="en-US" altLang="en-US" sz="2400" b="1" dirty="0"/>
          </a:p>
          <a:p>
            <a:pPr marL="228600" indent="-228600" defTabSz="457200" eaLnBrk="1" hangingPunct="1">
              <a:spcBef>
                <a:spcPct val="0"/>
              </a:spcBef>
              <a:spcAft>
                <a:spcPts val="2000"/>
              </a:spcAft>
            </a:pPr>
            <a:r>
              <a:rPr lang="en-US" altLang="en-US" sz="2400" b="1" dirty="0"/>
              <a:t>Apply all other nomenclature rules.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085445" y="402133"/>
            <a:ext cx="5582710" cy="452363"/>
          </a:xfrm>
        </p:spPr>
        <p:txBody>
          <a:bodyPr/>
          <a:lstStyle/>
          <a:p>
            <a:pPr eaLnBrk="1" hangingPunct="1"/>
            <a:r>
              <a:rPr lang="en-US" altLang="en-US" sz="3200" b="1" dirty="0"/>
              <a:t>17.2	Nomenclature (2)</a:t>
            </a:r>
            <a:endParaRPr lang="en-US" altLang="en-US" dirty="0">
              <a:latin typeface="Calibri" pitchFamily="34" charset="0"/>
            </a:endParaRPr>
          </a:p>
        </p:txBody>
      </p:sp>
      <p:sp>
        <p:nvSpPr>
          <p:cNvPr id="23" name="Content Placeholder 2">
            <a:extLst>
              <a:ext uri="{FF2B5EF4-FFF2-40B4-BE49-F238E27FC236}">
                <a16:creationId xmlns:a16="http://schemas.microsoft.com/office/drawing/2014/main" id="{F34B68D6-3922-4420-886D-85B6EF4640FC}"/>
              </a:ext>
            </a:extLst>
          </p:cNvPr>
          <p:cNvSpPr>
            <a:spLocks noGrp="1"/>
          </p:cNvSpPr>
          <p:nvPr>
            <p:ph idx="1"/>
          </p:nvPr>
        </p:nvSpPr>
        <p:spPr>
          <a:xfrm>
            <a:off x="1093677" y="808805"/>
            <a:ext cx="6948888" cy="484901"/>
          </a:xfrm>
        </p:spPr>
        <p:txBody>
          <a:bodyPr/>
          <a:lstStyle/>
          <a:p>
            <a:pPr marL="457200" indent="-457200" algn="ctr">
              <a:buFont typeface="+mj-lt"/>
              <a:buAutoNum type="alphaUcPeriod"/>
            </a:pPr>
            <a:r>
              <a:rPr lang="en-US" altLang="en-US" sz="2800" b="1" dirty="0">
                <a:solidFill>
                  <a:srgbClr val="000000"/>
                </a:solidFill>
              </a:rPr>
              <a:t>Naming a Carboxylic Acid (RCOOH)</a:t>
            </a:r>
            <a:endParaRPr lang="en-US" sz="2800" dirty="0"/>
          </a:p>
        </p:txBody>
      </p:sp>
      <p:sp>
        <p:nvSpPr>
          <p:cNvPr id="7" name="Text Placeholder 7">
            <a:extLst>
              <a:ext uri="{FF2B5EF4-FFF2-40B4-BE49-F238E27FC236}">
                <a16:creationId xmlns:a16="http://schemas.microsoft.com/office/drawing/2014/main" id="{0919C6FF-B01E-4984-A5BD-4353874E6BA9}"/>
              </a:ext>
            </a:extLst>
          </p:cNvPr>
          <p:cNvSpPr>
            <a:spLocks noGrp="1"/>
          </p:cNvSpPr>
          <p:nvPr>
            <p:ph type="body" sz="quarter" idx="4294967295"/>
          </p:nvPr>
        </p:nvSpPr>
        <p:spPr>
          <a:xfrm>
            <a:off x="640427" y="1600167"/>
            <a:ext cx="3453937" cy="473142"/>
          </a:xfrm>
          <a:noFill/>
        </p:spPr>
        <p:txBody>
          <a:bodyPr anchor="ctr"/>
          <a:lstStyle/>
          <a:p>
            <a:pPr marL="0" lvl="0" indent="0" algn="ctr" defTabSz="457200" eaLnBrk="1" hangingPunct="1">
              <a:spcBef>
                <a:spcPct val="0"/>
              </a:spcBef>
              <a:buNone/>
              <a:defRPr/>
            </a:pPr>
            <a:r>
              <a:rPr lang="en-US" sz="2400" b="1" kern="1200" dirty="0">
                <a:solidFill>
                  <a:prstClr val="white"/>
                </a:solidFill>
                <a:ea typeface="+mn-ea"/>
                <a:cs typeface="+mn-cs"/>
              </a:rPr>
              <a:t>Sample Problem 17.1</a:t>
            </a:r>
          </a:p>
        </p:txBody>
      </p:sp>
      <p:sp>
        <p:nvSpPr>
          <p:cNvPr id="8" name="Text Placeholder 9">
            <a:extLst>
              <a:ext uri="{FF2B5EF4-FFF2-40B4-BE49-F238E27FC236}">
                <a16:creationId xmlns:a16="http://schemas.microsoft.com/office/drawing/2014/main" id="{AB2832B5-009B-4B6E-96F5-85F47E7F9F6C}"/>
              </a:ext>
            </a:extLst>
          </p:cNvPr>
          <p:cNvSpPr>
            <a:spLocks noGrp="1"/>
          </p:cNvSpPr>
          <p:nvPr>
            <p:ph type="body" sz="quarter" idx="4294967295"/>
          </p:nvPr>
        </p:nvSpPr>
        <p:spPr>
          <a:xfrm>
            <a:off x="640427" y="2332704"/>
            <a:ext cx="8032518" cy="427071"/>
          </a:xfrm>
        </p:spPr>
        <p:txBody>
          <a:bodyPr/>
          <a:lstStyle/>
          <a:p>
            <a:pPr marL="0" lvl="0" indent="0" defTabSz="457200" eaLnBrk="1" hangingPunct="1">
              <a:spcBef>
                <a:spcPct val="0"/>
              </a:spcBef>
              <a:buNone/>
            </a:pPr>
            <a:r>
              <a:rPr lang="en-US" altLang="en-US" sz="2400" b="1" kern="1200">
                <a:solidFill>
                  <a:prstClr val="black"/>
                </a:solidFill>
                <a:latin typeface="Arial" charset="0"/>
                <a:cs typeface="+mn-cs"/>
              </a:rPr>
              <a:t>Write the IUPAC name of the following carboxylic acid</a:t>
            </a:r>
            <a:endParaRPr lang="en-US" altLang="en-US" sz="2400" b="1" kern="1200" dirty="0">
              <a:solidFill>
                <a:prstClr val="black"/>
              </a:solidFill>
              <a:latin typeface="Arial" charset="0"/>
              <a:cs typeface="+mn-cs"/>
            </a:endParaRPr>
          </a:p>
        </p:txBody>
      </p:sp>
      <p:pic>
        <p:nvPicPr>
          <p:cNvPr id="24582" name="Picture 2" descr="A chain of six carbons containing COOH group  with two methyl groups at C4 and C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3375" y="3162300"/>
            <a:ext cx="33972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525087" y="396385"/>
            <a:ext cx="4713913" cy="479399"/>
          </a:xfrm>
        </p:spPr>
        <p:txBody>
          <a:bodyPr/>
          <a:lstStyle/>
          <a:p>
            <a:pPr eaLnBrk="1" hangingPunct="1"/>
            <a:r>
              <a:rPr lang="en-US" altLang="en-US" sz="3200" b="1" dirty="0"/>
              <a:t>17.2	Nomenclature (3)</a:t>
            </a:r>
            <a:endParaRPr lang="en-US" altLang="en-US" dirty="0">
              <a:latin typeface="Calibri" pitchFamily="34" charset="0"/>
            </a:endParaRPr>
          </a:p>
        </p:txBody>
      </p:sp>
      <p:sp>
        <p:nvSpPr>
          <p:cNvPr id="11" name="Content Placeholder 8">
            <a:extLst>
              <a:ext uri="{FF2B5EF4-FFF2-40B4-BE49-F238E27FC236}">
                <a16:creationId xmlns:a16="http://schemas.microsoft.com/office/drawing/2014/main" id="{DDE5F2BA-136B-43D2-80D3-DF12E2DD69FE}"/>
              </a:ext>
            </a:extLst>
          </p:cNvPr>
          <p:cNvSpPr>
            <a:spLocks noGrp="1"/>
          </p:cNvSpPr>
          <p:nvPr>
            <p:ph sz="quarter" idx="10"/>
          </p:nvPr>
        </p:nvSpPr>
        <p:spPr>
          <a:xfrm>
            <a:off x="1156058" y="807854"/>
            <a:ext cx="6827923" cy="485062"/>
          </a:xfrm>
        </p:spPr>
        <p:txBody>
          <a:bodyPr/>
          <a:lstStyle/>
          <a:p>
            <a:pPr marL="457200" indent="-457200" algn="ctr">
              <a:buFont typeface="+mj-lt"/>
              <a:buAutoNum type="alphaUcPeriod"/>
            </a:pPr>
            <a:r>
              <a:rPr lang="en-US" altLang="en-US" sz="2800" b="1" dirty="0">
                <a:solidFill>
                  <a:srgbClr val="000000"/>
                </a:solidFill>
              </a:rPr>
              <a:t>Naming a Carboxylic Acid (RCOOH)</a:t>
            </a:r>
            <a:endParaRPr lang="en-US" sz="2800" dirty="0"/>
          </a:p>
        </p:txBody>
      </p:sp>
      <p:sp>
        <p:nvSpPr>
          <p:cNvPr id="7" name="Text Placeholder 7">
            <a:extLst>
              <a:ext uri="{FF2B5EF4-FFF2-40B4-BE49-F238E27FC236}">
                <a16:creationId xmlns:a16="http://schemas.microsoft.com/office/drawing/2014/main" id="{1763A755-A3FF-4302-B88E-4635AA3CD9D1}"/>
              </a:ext>
            </a:extLst>
          </p:cNvPr>
          <p:cNvSpPr>
            <a:spLocks noGrp="1"/>
          </p:cNvSpPr>
          <p:nvPr>
            <p:ph type="body" sz="quarter" idx="4294967295"/>
          </p:nvPr>
        </p:nvSpPr>
        <p:spPr>
          <a:xfrm>
            <a:off x="743086" y="1619414"/>
            <a:ext cx="3250304" cy="434649"/>
          </a:xfrm>
          <a:noFill/>
        </p:spPr>
        <p:txBody>
          <a:bodyPr anchor="ctr"/>
          <a:lstStyle/>
          <a:p>
            <a:pPr marL="0" lvl="0" indent="0" algn="ctr" defTabSz="457200" eaLnBrk="1" hangingPunct="1">
              <a:spcBef>
                <a:spcPct val="0"/>
              </a:spcBef>
              <a:buNone/>
              <a:defRPr/>
            </a:pPr>
            <a:r>
              <a:rPr lang="en-US" sz="2400" b="1" kern="1200" dirty="0">
                <a:solidFill>
                  <a:prstClr val="white"/>
                </a:solidFill>
                <a:ea typeface="+mn-ea"/>
                <a:cs typeface="+mn-cs"/>
              </a:rPr>
              <a:t>Sample Problem 17.1</a:t>
            </a:r>
          </a:p>
        </p:txBody>
      </p:sp>
      <p:sp>
        <p:nvSpPr>
          <p:cNvPr id="8" name="Text Placeholder 9">
            <a:extLst>
              <a:ext uri="{FF2B5EF4-FFF2-40B4-BE49-F238E27FC236}">
                <a16:creationId xmlns:a16="http://schemas.microsoft.com/office/drawing/2014/main" id="{D8D7A8A2-3E73-45C4-94F2-23FA100CF815}"/>
              </a:ext>
            </a:extLst>
          </p:cNvPr>
          <p:cNvSpPr>
            <a:spLocks noGrp="1"/>
          </p:cNvSpPr>
          <p:nvPr>
            <p:ph type="body" sz="quarter" idx="4294967295"/>
          </p:nvPr>
        </p:nvSpPr>
        <p:spPr>
          <a:xfrm>
            <a:off x="748150" y="2336521"/>
            <a:ext cx="7329050" cy="838200"/>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Find and name the longest chain containing COOH.</a:t>
            </a:r>
          </a:p>
        </p:txBody>
      </p:sp>
      <p:pic>
        <p:nvPicPr>
          <p:cNvPr id="25606" name="Picture 3" descr="A chain of six carbons containing COOH group  is called hexanoic acid."/>
          <p:cNvPicPr>
            <a:picLocks noChangeAspect="1"/>
          </p:cNvPicPr>
          <p:nvPr/>
        </p:nvPicPr>
        <p:blipFill rotWithShape="1">
          <a:blip r:embed="rId3">
            <a:extLst>
              <a:ext uri="{28A0092B-C50C-407E-A947-70E740481C1C}">
                <a14:useLocalDpi xmlns:a14="http://schemas.microsoft.com/office/drawing/2010/main" val="0"/>
              </a:ext>
            </a:extLst>
          </a:blip>
          <a:srcRect t="3069" b="30079"/>
          <a:stretch/>
        </p:blipFill>
        <p:spPr bwMode="auto">
          <a:xfrm>
            <a:off x="2609850" y="3508375"/>
            <a:ext cx="3924300" cy="171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855E3E52-0FF5-426E-AD19-595B240C99FD}"/>
              </a:ext>
            </a:extLst>
          </p:cNvPr>
          <p:cNvSpPr>
            <a:spLocks noGrp="1"/>
          </p:cNvSpPr>
          <p:nvPr>
            <p:ph idx="1"/>
          </p:nvPr>
        </p:nvSpPr>
        <p:spPr>
          <a:xfrm>
            <a:off x="2553107" y="5298762"/>
            <a:ext cx="1104745" cy="617620"/>
          </a:xfrm>
        </p:spPr>
        <p:txBody>
          <a:bodyPr anchor="ctr"/>
          <a:lstStyle/>
          <a:p>
            <a:pPr marL="0" lvl="0" indent="0" algn="ctr">
              <a:buNone/>
            </a:pPr>
            <a:r>
              <a:rPr lang="en-US" sz="2200" dirty="0"/>
              <a:t>hexane (6C’s)</a:t>
            </a:r>
          </a:p>
        </p:txBody>
      </p:sp>
      <p:sp>
        <p:nvSpPr>
          <p:cNvPr id="12" name="Content Placeholder 14">
            <a:extLst>
              <a:ext uri="{FF2B5EF4-FFF2-40B4-BE49-F238E27FC236}">
                <a16:creationId xmlns:a16="http://schemas.microsoft.com/office/drawing/2014/main" id="{0C3A5FA1-954C-4884-B655-85111F504375}"/>
              </a:ext>
            </a:extLst>
          </p:cNvPr>
          <p:cNvSpPr>
            <a:spLocks noGrp="1"/>
          </p:cNvSpPr>
          <p:nvPr>
            <p:ph sz="quarter" idx="11"/>
          </p:nvPr>
        </p:nvSpPr>
        <p:spPr>
          <a:xfrm>
            <a:off x="3492806" y="5225142"/>
            <a:ext cx="3272665" cy="404199"/>
          </a:xfrm>
        </p:spPr>
        <p:txBody>
          <a:bodyPr anchor="ctr"/>
          <a:lstStyle/>
          <a:p>
            <a:pPr marL="0" lvl="0" indent="0" algn="ctr">
              <a:buNone/>
            </a:pPr>
            <a:r>
              <a:rPr lang="en-US" sz="2200" dirty="0">
                <a:solidFill>
                  <a:prstClr val="black"/>
                </a:solidFill>
                <a:ea typeface="Cambria Math" panose="02040503050406030204" pitchFamily="18" charset="0"/>
              </a:rPr>
              <a:t>---→ </a:t>
            </a:r>
            <a:r>
              <a:rPr lang="en-US" sz="2200" dirty="0"/>
              <a:t>hexan</a:t>
            </a:r>
            <a:r>
              <a:rPr lang="en-US" sz="2200" i="1" dirty="0"/>
              <a:t>oic acid</a:t>
            </a:r>
          </a:p>
        </p:txBody>
      </p:sp>
    </p:spTree>
    <p:extLst>
      <p:ext uri="{BB962C8B-B14F-4D97-AF65-F5344CB8AC3E}">
        <p14:creationId xmlns:p14="http://schemas.microsoft.com/office/powerpoint/2010/main" val="3892499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299035" y="401108"/>
            <a:ext cx="5155539" cy="469952"/>
          </a:xfrm>
        </p:spPr>
        <p:txBody>
          <a:bodyPr/>
          <a:lstStyle/>
          <a:p>
            <a:pPr eaLnBrk="1" hangingPunct="1"/>
            <a:r>
              <a:rPr lang="en-US" altLang="en-US" sz="3200" b="1" dirty="0"/>
              <a:t>17.2	Nomenclature (4)</a:t>
            </a:r>
            <a:endParaRPr lang="en-US" altLang="en-US" dirty="0">
              <a:latin typeface="Calibri" pitchFamily="34" charset="0"/>
            </a:endParaRPr>
          </a:p>
        </p:txBody>
      </p:sp>
      <p:sp>
        <p:nvSpPr>
          <p:cNvPr id="9" name="Content Placeholder 8">
            <a:extLst>
              <a:ext uri="{FF2B5EF4-FFF2-40B4-BE49-F238E27FC236}">
                <a16:creationId xmlns:a16="http://schemas.microsoft.com/office/drawing/2014/main" id="{0EC989E6-7F25-494B-AD89-A38F64FE5F09}"/>
              </a:ext>
            </a:extLst>
          </p:cNvPr>
          <p:cNvSpPr>
            <a:spLocks noGrp="1"/>
          </p:cNvSpPr>
          <p:nvPr>
            <p:ph sz="quarter" idx="10"/>
          </p:nvPr>
        </p:nvSpPr>
        <p:spPr>
          <a:xfrm>
            <a:off x="1093845" y="806928"/>
            <a:ext cx="6943116" cy="510879"/>
          </a:xfrm>
        </p:spPr>
        <p:txBody>
          <a:bodyPr/>
          <a:lstStyle/>
          <a:p>
            <a:pPr marL="457200" lvl="0" indent="-457200" algn="ctr">
              <a:buFont typeface="+mj-lt"/>
              <a:buAutoNum type="alphaUcPeriod"/>
            </a:pPr>
            <a:r>
              <a:rPr lang="en-US" altLang="en-US" sz="2800" b="1" dirty="0">
                <a:solidFill>
                  <a:srgbClr val="000000"/>
                </a:solidFill>
              </a:rPr>
              <a:t>Naming a Carboxylic Acid (RCOOH)</a:t>
            </a:r>
            <a:endParaRPr lang="en-US" dirty="0">
              <a:solidFill>
                <a:prstClr val="black"/>
              </a:solidFill>
            </a:endParaRPr>
          </a:p>
        </p:txBody>
      </p:sp>
      <p:sp>
        <p:nvSpPr>
          <p:cNvPr id="7" name="Text Placeholder 7">
            <a:extLst>
              <a:ext uri="{FF2B5EF4-FFF2-40B4-BE49-F238E27FC236}">
                <a16:creationId xmlns:a16="http://schemas.microsoft.com/office/drawing/2014/main" id="{C9402C22-FA18-4268-BA68-C55C70F94ED6}"/>
              </a:ext>
            </a:extLst>
          </p:cNvPr>
          <p:cNvSpPr>
            <a:spLocks noGrp="1"/>
          </p:cNvSpPr>
          <p:nvPr>
            <p:ph type="body" sz="quarter" idx="4294967295"/>
          </p:nvPr>
        </p:nvSpPr>
        <p:spPr>
          <a:xfrm>
            <a:off x="746107" y="1618341"/>
            <a:ext cx="3253764" cy="417689"/>
          </a:xfrm>
          <a:noFill/>
        </p:spPr>
        <p:txBody>
          <a:bodyPr anchor="ctr"/>
          <a:lstStyle/>
          <a:p>
            <a:pPr marL="0" lvl="0" indent="0" defTabSz="457200" eaLnBrk="1" hangingPunct="1">
              <a:spcBef>
                <a:spcPct val="0"/>
              </a:spcBef>
              <a:buNone/>
              <a:defRPr/>
            </a:pPr>
            <a:r>
              <a:rPr lang="en-US" sz="2400" b="1" kern="1200" dirty="0">
                <a:solidFill>
                  <a:prstClr val="white"/>
                </a:solidFill>
                <a:ea typeface="+mn-ea"/>
                <a:cs typeface="+mn-cs"/>
              </a:rPr>
              <a:t>Sample Problem 17.1</a:t>
            </a:r>
          </a:p>
        </p:txBody>
      </p:sp>
      <p:sp>
        <p:nvSpPr>
          <p:cNvPr id="8" name="Text Placeholder 9">
            <a:extLst>
              <a:ext uri="{FF2B5EF4-FFF2-40B4-BE49-F238E27FC236}">
                <a16:creationId xmlns:a16="http://schemas.microsoft.com/office/drawing/2014/main" id="{8E6D0D48-81B7-40B4-AA2A-D4ED82975DFD}"/>
              </a:ext>
            </a:extLst>
          </p:cNvPr>
          <p:cNvSpPr>
            <a:spLocks noGrp="1"/>
          </p:cNvSpPr>
          <p:nvPr>
            <p:ph type="body" sz="quarter" idx="4294967295"/>
          </p:nvPr>
        </p:nvSpPr>
        <p:spPr>
          <a:xfrm>
            <a:off x="700810" y="2335504"/>
            <a:ext cx="7480300" cy="830262"/>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Number and name the substituents, making sure the COOH group is at C1.</a:t>
            </a:r>
          </a:p>
        </p:txBody>
      </p:sp>
      <p:pic>
        <p:nvPicPr>
          <p:cNvPr id="26630" name="Picture 2" descr="A chain of six carbons containing COOH group  with two methyl groups at C4 and C5 is 4,5-dimethylhexanoic acid."/>
          <p:cNvPicPr>
            <a:picLocks noChangeAspect="1"/>
          </p:cNvPicPr>
          <p:nvPr/>
        </p:nvPicPr>
        <p:blipFill>
          <a:blip r:embed="rId3">
            <a:extLst>
              <a:ext uri="{28A0092B-C50C-407E-A947-70E740481C1C}">
                <a14:useLocalDpi xmlns:a14="http://schemas.microsoft.com/office/drawing/2010/main" val="0"/>
              </a:ext>
            </a:extLst>
          </a:blip>
          <a:srcRect r="-6604" b="-5344"/>
          <a:stretch>
            <a:fillRect/>
          </a:stretch>
        </p:blipFill>
        <p:spPr bwMode="auto">
          <a:xfrm>
            <a:off x="2216150" y="3333750"/>
            <a:ext cx="50228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444595" y="361688"/>
            <a:ext cx="4856750" cy="541862"/>
          </a:xfrm>
        </p:spPr>
        <p:txBody>
          <a:bodyPr/>
          <a:lstStyle/>
          <a:p>
            <a:pPr eaLnBrk="1" hangingPunct="1"/>
            <a:r>
              <a:rPr lang="en-US" altLang="en-US" sz="3200" b="1" dirty="0"/>
              <a:t>17.2	Nomenclature (5)</a:t>
            </a:r>
            <a:endParaRPr lang="en-US" altLang="en-US" sz="2800" dirty="0">
              <a:latin typeface="Calibri" pitchFamily="34" charset="0"/>
            </a:endParaRPr>
          </a:p>
        </p:txBody>
      </p:sp>
      <p:sp>
        <p:nvSpPr>
          <p:cNvPr id="8" name="Content Placeholder 2">
            <a:extLst>
              <a:ext uri="{FF2B5EF4-FFF2-40B4-BE49-F238E27FC236}">
                <a16:creationId xmlns:a16="http://schemas.microsoft.com/office/drawing/2014/main" id="{15E59251-6492-4D7D-8332-1618C9E2B3B8}"/>
              </a:ext>
            </a:extLst>
          </p:cNvPr>
          <p:cNvSpPr>
            <a:spLocks noGrp="1"/>
          </p:cNvSpPr>
          <p:nvPr>
            <p:ph idx="1"/>
          </p:nvPr>
        </p:nvSpPr>
        <p:spPr>
          <a:xfrm>
            <a:off x="1140817" y="806807"/>
            <a:ext cx="6862863" cy="533399"/>
          </a:xfrm>
        </p:spPr>
        <p:txBody>
          <a:bodyPr/>
          <a:lstStyle/>
          <a:p>
            <a:pPr marL="457200" indent="-457200" algn="ctr">
              <a:buFont typeface="+mj-lt"/>
              <a:buAutoNum type="alphaUcPeriod"/>
            </a:pPr>
            <a:r>
              <a:rPr lang="en-US" altLang="en-US" sz="2800" b="1" dirty="0">
                <a:solidFill>
                  <a:srgbClr val="000000"/>
                </a:solidFill>
              </a:rPr>
              <a:t>Naming a Carboxylic Acid (RCOOH)</a:t>
            </a:r>
            <a:endParaRPr lang="en-US" sz="2800" dirty="0"/>
          </a:p>
        </p:txBody>
      </p:sp>
      <p:sp>
        <p:nvSpPr>
          <p:cNvPr id="9" name="Text Placeholder 7">
            <a:extLst>
              <a:ext uri="{FF2B5EF4-FFF2-40B4-BE49-F238E27FC236}">
                <a16:creationId xmlns:a16="http://schemas.microsoft.com/office/drawing/2014/main" id="{D1529BF8-5A6B-4285-A1D5-FE559CF51F46}"/>
              </a:ext>
            </a:extLst>
          </p:cNvPr>
          <p:cNvSpPr>
            <a:spLocks noGrp="1"/>
          </p:cNvSpPr>
          <p:nvPr>
            <p:ph type="body" sz="quarter" idx="13"/>
          </p:nvPr>
        </p:nvSpPr>
        <p:spPr>
          <a:xfrm>
            <a:off x="1082674" y="1533164"/>
            <a:ext cx="7527925" cy="838200"/>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Many simple carboxylic acids are referred to by their </a:t>
            </a:r>
            <a:r>
              <a:rPr lang="en-US" altLang="en-US" sz="2400" b="1" kern="1200" dirty="0">
                <a:solidFill>
                  <a:srgbClr val="3366FF"/>
                </a:solidFill>
                <a:latin typeface="Arial" charset="0"/>
                <a:cs typeface="+mn-cs"/>
              </a:rPr>
              <a:t>common names</a:t>
            </a:r>
            <a:r>
              <a:rPr lang="en-US" altLang="en-US" sz="2400" b="1" kern="1200" dirty="0">
                <a:solidFill>
                  <a:prstClr val="black"/>
                </a:solidFill>
                <a:latin typeface="Arial" charset="0"/>
                <a:cs typeface="+mn-cs"/>
              </a:rPr>
              <a:t>:</a:t>
            </a:r>
          </a:p>
        </p:txBody>
      </p:sp>
      <p:sp>
        <p:nvSpPr>
          <p:cNvPr id="10" name="Text Placeholder 9">
            <a:extLst>
              <a:ext uri="{FF2B5EF4-FFF2-40B4-BE49-F238E27FC236}">
                <a16:creationId xmlns:a16="http://schemas.microsoft.com/office/drawing/2014/main" id="{7C3C50DF-26F2-4B4E-83FA-AD33AEAA0429}"/>
              </a:ext>
            </a:extLst>
          </p:cNvPr>
          <p:cNvSpPr>
            <a:spLocks noGrp="1"/>
          </p:cNvSpPr>
          <p:nvPr>
            <p:ph type="body" sz="quarter" idx="14"/>
          </p:nvPr>
        </p:nvSpPr>
        <p:spPr>
          <a:xfrm>
            <a:off x="571499" y="4190568"/>
            <a:ext cx="2055813" cy="533400"/>
          </a:xfrm>
        </p:spPr>
        <p:txBody>
          <a:bodyPr/>
          <a:lstStyle/>
          <a:p>
            <a:pPr marL="0" lvl="0" indent="0" algn="ctr" defTabSz="457200" eaLnBrk="1" hangingPunct="1">
              <a:spcBef>
                <a:spcPct val="0"/>
              </a:spcBef>
              <a:buNone/>
            </a:pPr>
            <a:r>
              <a:rPr lang="en-US" altLang="en-US" sz="2400" b="1" kern="1200" dirty="0">
                <a:solidFill>
                  <a:srgbClr val="3366FF"/>
                </a:solidFill>
                <a:latin typeface="Arial" charset="0"/>
                <a:cs typeface="+mn-cs"/>
              </a:rPr>
              <a:t>formic acid</a:t>
            </a:r>
          </a:p>
        </p:txBody>
      </p:sp>
      <p:sp>
        <p:nvSpPr>
          <p:cNvPr id="11" name="Text Placeholder 11">
            <a:extLst>
              <a:ext uri="{FF2B5EF4-FFF2-40B4-BE49-F238E27FC236}">
                <a16:creationId xmlns:a16="http://schemas.microsoft.com/office/drawing/2014/main" id="{076AC45A-149D-421C-8CB1-54077EE57A6E}"/>
              </a:ext>
            </a:extLst>
          </p:cNvPr>
          <p:cNvSpPr>
            <a:spLocks noGrp="1"/>
          </p:cNvSpPr>
          <p:nvPr>
            <p:ph type="body" sz="quarter" idx="15"/>
          </p:nvPr>
        </p:nvSpPr>
        <p:spPr>
          <a:xfrm>
            <a:off x="3346450" y="4191000"/>
            <a:ext cx="1925638" cy="491331"/>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acetic acid</a:t>
            </a:r>
          </a:p>
        </p:txBody>
      </p:sp>
      <p:sp>
        <p:nvSpPr>
          <p:cNvPr id="12" name="Text Placeholder 13">
            <a:extLst>
              <a:ext uri="{FF2B5EF4-FFF2-40B4-BE49-F238E27FC236}">
                <a16:creationId xmlns:a16="http://schemas.microsoft.com/office/drawing/2014/main" id="{2417C315-DC06-411B-9C43-6271E8BB1683}"/>
              </a:ext>
            </a:extLst>
          </p:cNvPr>
          <p:cNvSpPr>
            <a:spLocks noGrp="1"/>
          </p:cNvSpPr>
          <p:nvPr>
            <p:ph type="body" sz="quarter" idx="16"/>
          </p:nvPr>
        </p:nvSpPr>
        <p:spPr>
          <a:xfrm>
            <a:off x="6211888" y="4190532"/>
            <a:ext cx="2133600" cy="533400"/>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benzoic acid</a:t>
            </a:r>
          </a:p>
        </p:txBody>
      </p:sp>
      <p:pic>
        <p:nvPicPr>
          <p:cNvPr id="2" name="Picture 1" descr="Carboxyl group attached to H is formic acid, carboxyl group attached to CH3 group is acetic acid and carboxyl group attached to benzene ring is benzoic acid.">
            <a:extLst>
              <a:ext uri="{FF2B5EF4-FFF2-40B4-BE49-F238E27FC236}">
                <a16:creationId xmlns:a16="http://schemas.microsoft.com/office/drawing/2014/main" id="{23689412-7181-46DE-B37F-13D9EC7825A8}"/>
              </a:ext>
            </a:extLst>
          </p:cNvPr>
          <p:cNvPicPr>
            <a:picLocks noChangeAspect="1"/>
          </p:cNvPicPr>
          <p:nvPr/>
        </p:nvPicPr>
        <p:blipFill>
          <a:blip r:embed="rId3"/>
          <a:stretch>
            <a:fillRect/>
          </a:stretch>
        </p:blipFill>
        <p:spPr>
          <a:xfrm>
            <a:off x="1081737" y="2752285"/>
            <a:ext cx="6980525" cy="135342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351301" y="401949"/>
            <a:ext cx="5053954" cy="450481"/>
          </a:xfrm>
        </p:spPr>
        <p:txBody>
          <a:bodyPr/>
          <a:lstStyle/>
          <a:p>
            <a:pPr eaLnBrk="1" hangingPunct="1"/>
            <a:r>
              <a:rPr lang="en-US" altLang="en-US" sz="3200" b="1" dirty="0"/>
              <a:t>17.2	Nomenclature (6)</a:t>
            </a:r>
            <a:endParaRPr lang="en-US" altLang="en-US" sz="4000" dirty="0">
              <a:latin typeface="Calibri" pitchFamily="34" charset="0"/>
            </a:endParaRPr>
          </a:p>
        </p:txBody>
      </p:sp>
      <p:sp>
        <p:nvSpPr>
          <p:cNvPr id="5" name="Content Placeholder 2">
            <a:extLst>
              <a:ext uri="{FF2B5EF4-FFF2-40B4-BE49-F238E27FC236}">
                <a16:creationId xmlns:a16="http://schemas.microsoft.com/office/drawing/2014/main" id="{A5C614C2-FD44-40CE-B8DB-7FF7718C8B5A}"/>
              </a:ext>
            </a:extLst>
          </p:cNvPr>
          <p:cNvSpPr>
            <a:spLocks noGrp="1"/>
          </p:cNvSpPr>
          <p:nvPr>
            <p:ph idx="1"/>
          </p:nvPr>
        </p:nvSpPr>
        <p:spPr>
          <a:xfrm>
            <a:off x="964713" y="813480"/>
            <a:ext cx="7226453" cy="449262"/>
          </a:xfrm>
        </p:spPr>
        <p:txBody>
          <a:bodyPr/>
          <a:lstStyle/>
          <a:p>
            <a:pPr marL="457200" indent="-457200" algn="ctr">
              <a:buFont typeface="+mj-lt"/>
              <a:buAutoNum type="alphaUcPeriod"/>
            </a:pPr>
            <a:r>
              <a:rPr lang="en-US" altLang="en-US" sz="2800" b="1" dirty="0">
                <a:solidFill>
                  <a:srgbClr val="000000"/>
                </a:solidFill>
              </a:rPr>
              <a:t>Naming a Carboxylic Acid (RCOOH)</a:t>
            </a:r>
            <a:endParaRPr lang="en-US" sz="2800" dirty="0"/>
          </a:p>
        </p:txBody>
      </p:sp>
      <p:sp>
        <p:nvSpPr>
          <p:cNvPr id="7" name="Text Placeholder 7">
            <a:extLst>
              <a:ext uri="{FF2B5EF4-FFF2-40B4-BE49-F238E27FC236}">
                <a16:creationId xmlns:a16="http://schemas.microsoft.com/office/drawing/2014/main" id="{7543629A-FAAC-4569-AB8A-FD2B9FE52DBC}"/>
              </a:ext>
            </a:extLst>
          </p:cNvPr>
          <p:cNvSpPr>
            <a:spLocks noGrp="1"/>
          </p:cNvSpPr>
          <p:nvPr>
            <p:ph type="body" sz="quarter" idx="13"/>
          </p:nvPr>
        </p:nvSpPr>
        <p:spPr>
          <a:xfrm>
            <a:off x="1082674" y="1506177"/>
            <a:ext cx="7604126" cy="457900"/>
          </a:xfrm>
        </p:spPr>
        <p:txBody>
          <a:bodyPr/>
          <a:lstStyle/>
          <a:p>
            <a:pPr marL="0" indent="0" defTabSz="457200" eaLnBrk="1" hangingPunct="1">
              <a:spcBef>
                <a:spcPct val="0"/>
              </a:spcBef>
              <a:spcAft>
                <a:spcPts val="2100"/>
              </a:spcAft>
              <a:buNone/>
            </a:pPr>
            <a:r>
              <a:rPr lang="en-US" altLang="en-US" sz="2400" b="1" kern="1200" dirty="0">
                <a:solidFill>
                  <a:prstClr val="black"/>
                </a:solidFill>
                <a:latin typeface="Arial" charset="0"/>
                <a:cs typeface="+mn-cs"/>
              </a:rPr>
              <a:t>The carbon adjacent to the COOH is called the </a:t>
            </a:r>
            <a:endParaRPr lang="en-US" altLang="en-US" sz="2400" b="1" dirty="0"/>
          </a:p>
        </p:txBody>
      </p:sp>
      <p:graphicFrame>
        <p:nvGraphicFramePr>
          <p:cNvPr id="28" name="Object 27">
            <a:extLst>
              <a:ext uri="{FF2B5EF4-FFF2-40B4-BE49-F238E27FC236}">
                <a16:creationId xmlns:a16="http://schemas.microsoft.com/office/drawing/2014/main" id="{4544D682-48F0-4416-91EC-766EA87098E6}"/>
              </a:ext>
            </a:extLst>
          </p:cNvPr>
          <p:cNvGraphicFramePr>
            <a:graphicFrameLocks noChangeAspect="1"/>
          </p:cNvGraphicFramePr>
          <p:nvPr>
            <p:extLst>
              <p:ext uri="{D42A27DB-BD31-4B8C-83A1-F6EECF244321}">
                <p14:modId xmlns:p14="http://schemas.microsoft.com/office/powerpoint/2010/main" val="1934896273"/>
              </p:ext>
            </p:extLst>
          </p:nvPr>
        </p:nvGraphicFramePr>
        <p:xfrm>
          <a:off x="1165860" y="2042160"/>
          <a:ext cx="203200" cy="215900"/>
        </p:xfrm>
        <a:graphic>
          <a:graphicData uri="http://schemas.openxmlformats.org/presentationml/2006/ole">
            <mc:AlternateContent xmlns:mc="http://schemas.openxmlformats.org/markup-compatibility/2006">
              <mc:Choice xmlns:v="urn:schemas-microsoft-com:vml" Requires="v">
                <p:oleObj spid="_x0000_s2146" name="Equation" r:id="rId4" imgW="203040" imgH="215640" progId="Equation.DSMT4">
                  <p:embed/>
                </p:oleObj>
              </mc:Choice>
              <mc:Fallback>
                <p:oleObj name="Equation" r:id="rId4" imgW="203040" imgH="215640" progId="Equation.DSMT4">
                  <p:embed/>
                  <p:pic>
                    <p:nvPicPr>
                      <p:cNvPr id="0" name=""/>
                      <p:cNvPicPr/>
                      <p:nvPr/>
                    </p:nvPicPr>
                    <p:blipFill>
                      <a:blip r:embed="rId5"/>
                      <a:stretch>
                        <a:fillRect/>
                      </a:stretch>
                    </p:blipFill>
                    <p:spPr>
                      <a:xfrm>
                        <a:off x="1165860" y="2042160"/>
                        <a:ext cx="203200" cy="215900"/>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31C77A11-1459-463A-93A7-3C79A1206FE0}"/>
              </a:ext>
            </a:extLst>
          </p:cNvPr>
          <p:cNvSpPr>
            <a:spLocks noGrp="1"/>
          </p:cNvSpPr>
          <p:nvPr>
            <p:ph type="body" sz="quarter" idx="14"/>
          </p:nvPr>
        </p:nvSpPr>
        <p:spPr>
          <a:xfrm>
            <a:off x="1356852" y="1876207"/>
            <a:ext cx="2459038" cy="449262"/>
          </a:xfrm>
        </p:spPr>
        <p:txBody>
          <a:bodyPr/>
          <a:lstStyle/>
          <a:p>
            <a:pPr marL="0" lvl="0" indent="0" defTabSz="457200" eaLnBrk="1" hangingPunct="1">
              <a:spcBef>
                <a:spcPct val="0"/>
              </a:spcBef>
              <a:spcAft>
                <a:spcPts val="2100"/>
              </a:spcAft>
              <a:buNone/>
            </a:pPr>
            <a:r>
              <a:rPr lang="en-US" altLang="en-US" sz="2400" b="1" kern="1200" dirty="0">
                <a:solidFill>
                  <a:srgbClr val="3366FF"/>
                </a:solidFill>
                <a:latin typeface="Arial" charset="0"/>
                <a:cs typeface="+mn-cs"/>
              </a:rPr>
              <a:t>(alpha) carbon</a:t>
            </a:r>
            <a:r>
              <a:rPr lang="en-US" altLang="en-US" sz="2400" b="1" kern="1200" dirty="0">
                <a:solidFill>
                  <a:prstClr val="black"/>
                </a:solidFill>
                <a:latin typeface="Arial" charset="0"/>
                <a:cs typeface="+mn-cs"/>
              </a:rPr>
              <a:t>.</a:t>
            </a:r>
          </a:p>
        </p:txBody>
      </p:sp>
      <p:sp>
        <p:nvSpPr>
          <p:cNvPr id="19" name="Text Placeholder 18">
            <a:extLst>
              <a:ext uri="{FF2B5EF4-FFF2-40B4-BE49-F238E27FC236}">
                <a16:creationId xmlns:a16="http://schemas.microsoft.com/office/drawing/2014/main" id="{7D96F7CB-038E-462C-AB61-063BA39D895B}"/>
              </a:ext>
            </a:extLst>
          </p:cNvPr>
          <p:cNvSpPr>
            <a:spLocks noGrp="1"/>
          </p:cNvSpPr>
          <p:nvPr>
            <p:ph type="body" sz="quarter" idx="15"/>
          </p:nvPr>
        </p:nvSpPr>
        <p:spPr>
          <a:xfrm>
            <a:off x="1082674" y="2507787"/>
            <a:ext cx="4022726" cy="353665"/>
          </a:xfrm>
        </p:spPr>
        <p:txBody>
          <a:bodyPr/>
          <a:lstStyle/>
          <a:p>
            <a:pPr marL="0" indent="0">
              <a:buNone/>
            </a:pPr>
            <a:r>
              <a:rPr lang="en-US" altLang="en-US" sz="2400" b="1" dirty="0">
                <a:solidFill>
                  <a:prstClr val="black"/>
                </a:solidFill>
              </a:rPr>
              <a:t>The carbon bonded to the </a:t>
            </a:r>
            <a:endParaRPr lang="en-US" dirty="0"/>
          </a:p>
        </p:txBody>
      </p:sp>
      <p:graphicFrame>
        <p:nvGraphicFramePr>
          <p:cNvPr id="29" name="Object 28">
            <a:extLst>
              <a:ext uri="{FF2B5EF4-FFF2-40B4-BE49-F238E27FC236}">
                <a16:creationId xmlns:a16="http://schemas.microsoft.com/office/drawing/2014/main" id="{07CF0CA9-923B-409C-A95E-503751DADF7A}"/>
              </a:ext>
            </a:extLst>
          </p:cNvPr>
          <p:cNvGraphicFramePr>
            <a:graphicFrameLocks noChangeAspect="1"/>
          </p:cNvGraphicFramePr>
          <p:nvPr>
            <p:extLst>
              <p:ext uri="{D42A27DB-BD31-4B8C-83A1-F6EECF244321}">
                <p14:modId xmlns:p14="http://schemas.microsoft.com/office/powerpoint/2010/main" val="1125607161"/>
              </p:ext>
            </p:extLst>
          </p:nvPr>
        </p:nvGraphicFramePr>
        <p:xfrm>
          <a:off x="4991097" y="2637516"/>
          <a:ext cx="203200" cy="215900"/>
        </p:xfrm>
        <a:graphic>
          <a:graphicData uri="http://schemas.openxmlformats.org/presentationml/2006/ole">
            <mc:AlternateContent xmlns:mc="http://schemas.openxmlformats.org/markup-compatibility/2006">
              <mc:Choice xmlns:v="urn:schemas-microsoft-com:vml" Requires="v">
                <p:oleObj spid="_x0000_s2147" name="Equation" r:id="rId6" imgW="203040" imgH="215640" progId="Equation.DSMT4">
                  <p:embed/>
                </p:oleObj>
              </mc:Choice>
              <mc:Fallback>
                <p:oleObj name="Equation" r:id="rId6" imgW="203040" imgH="215640" progId="Equation.DSMT4">
                  <p:embed/>
                  <p:pic>
                    <p:nvPicPr>
                      <p:cNvPr id="0" name=""/>
                      <p:cNvPicPr/>
                      <p:nvPr/>
                    </p:nvPicPr>
                    <p:blipFill>
                      <a:blip r:embed="rId7"/>
                      <a:stretch>
                        <a:fillRect/>
                      </a:stretch>
                    </p:blipFill>
                    <p:spPr>
                      <a:xfrm>
                        <a:off x="4991097" y="2637516"/>
                        <a:ext cx="203200" cy="215900"/>
                      </a:xfrm>
                      <a:prstGeom prst="rect">
                        <a:avLst/>
                      </a:prstGeom>
                    </p:spPr>
                  </p:pic>
                </p:oleObj>
              </mc:Fallback>
            </mc:AlternateContent>
          </a:graphicData>
        </a:graphic>
      </p:graphicFrame>
      <p:sp>
        <p:nvSpPr>
          <p:cNvPr id="23" name="Text Placeholder 22">
            <a:extLst>
              <a:ext uri="{FF2B5EF4-FFF2-40B4-BE49-F238E27FC236}">
                <a16:creationId xmlns:a16="http://schemas.microsoft.com/office/drawing/2014/main" id="{01C65980-0C58-48F8-A3F3-3E03D7940CF1}"/>
              </a:ext>
            </a:extLst>
          </p:cNvPr>
          <p:cNvSpPr>
            <a:spLocks noGrp="1"/>
          </p:cNvSpPr>
          <p:nvPr>
            <p:ph type="body" sz="quarter" idx="17"/>
          </p:nvPr>
        </p:nvSpPr>
        <p:spPr>
          <a:xfrm>
            <a:off x="5177064" y="2503191"/>
            <a:ext cx="2362200" cy="304800"/>
          </a:xfrm>
        </p:spPr>
        <p:txBody>
          <a:bodyPr/>
          <a:lstStyle/>
          <a:p>
            <a:pPr marL="0" indent="0">
              <a:buNone/>
            </a:pPr>
            <a:r>
              <a:rPr lang="en-US" altLang="en-US" sz="2400" b="1" dirty="0">
                <a:solidFill>
                  <a:prstClr val="black"/>
                </a:solidFill>
              </a:rPr>
              <a:t>carbon is the </a:t>
            </a:r>
            <a:endParaRPr lang="en-US" dirty="0"/>
          </a:p>
        </p:txBody>
      </p:sp>
      <p:graphicFrame>
        <p:nvGraphicFramePr>
          <p:cNvPr id="30" name="Object 29">
            <a:extLst>
              <a:ext uri="{FF2B5EF4-FFF2-40B4-BE49-F238E27FC236}">
                <a16:creationId xmlns:a16="http://schemas.microsoft.com/office/drawing/2014/main" id="{15CE5BD9-D4CE-4C58-975E-0DBDFFBE497B}"/>
              </a:ext>
            </a:extLst>
          </p:cNvPr>
          <p:cNvGraphicFramePr>
            <a:graphicFrameLocks noChangeAspect="1"/>
          </p:cNvGraphicFramePr>
          <p:nvPr>
            <p:extLst>
              <p:ext uri="{D42A27DB-BD31-4B8C-83A1-F6EECF244321}">
                <p14:modId xmlns:p14="http://schemas.microsoft.com/office/powerpoint/2010/main" val="2510177677"/>
              </p:ext>
            </p:extLst>
          </p:nvPr>
        </p:nvGraphicFramePr>
        <p:xfrm>
          <a:off x="7254966" y="2612934"/>
          <a:ext cx="190500" cy="342900"/>
        </p:xfrm>
        <a:graphic>
          <a:graphicData uri="http://schemas.openxmlformats.org/presentationml/2006/ole">
            <mc:AlternateContent xmlns:mc="http://schemas.openxmlformats.org/markup-compatibility/2006">
              <mc:Choice xmlns:v="urn:schemas-microsoft-com:vml" Requires="v">
                <p:oleObj spid="_x0000_s2148" name="Equation" r:id="rId8" imgW="190440" imgH="342720" progId="Equation.DSMT4">
                  <p:embed/>
                </p:oleObj>
              </mc:Choice>
              <mc:Fallback>
                <p:oleObj name="Equation" r:id="rId8" imgW="190440" imgH="342720" progId="Equation.DSMT4">
                  <p:embed/>
                  <p:pic>
                    <p:nvPicPr>
                      <p:cNvPr id="0" name=""/>
                      <p:cNvPicPr/>
                      <p:nvPr/>
                    </p:nvPicPr>
                    <p:blipFill>
                      <a:blip r:embed="rId9"/>
                      <a:stretch>
                        <a:fillRect/>
                      </a:stretch>
                    </p:blipFill>
                    <p:spPr>
                      <a:xfrm>
                        <a:off x="7254966" y="2612934"/>
                        <a:ext cx="190500" cy="342900"/>
                      </a:xfrm>
                      <a:prstGeom prst="rect">
                        <a:avLst/>
                      </a:prstGeom>
                    </p:spPr>
                  </p:pic>
                </p:oleObj>
              </mc:Fallback>
            </mc:AlternateContent>
          </a:graphicData>
        </a:graphic>
      </p:graphicFrame>
      <p:sp>
        <p:nvSpPr>
          <p:cNvPr id="25" name="Text Placeholder 24">
            <a:extLst>
              <a:ext uri="{FF2B5EF4-FFF2-40B4-BE49-F238E27FC236}">
                <a16:creationId xmlns:a16="http://schemas.microsoft.com/office/drawing/2014/main" id="{34FA3CE2-A7D6-41F0-BC20-15825BFDEA6B}"/>
              </a:ext>
            </a:extLst>
          </p:cNvPr>
          <p:cNvSpPr>
            <a:spLocks noGrp="1"/>
          </p:cNvSpPr>
          <p:nvPr>
            <p:ph type="body" sz="quarter" idx="18"/>
          </p:nvPr>
        </p:nvSpPr>
        <p:spPr>
          <a:xfrm>
            <a:off x="7419975" y="2511416"/>
            <a:ext cx="1143000" cy="381000"/>
          </a:xfrm>
        </p:spPr>
        <p:txBody>
          <a:bodyPr/>
          <a:lstStyle/>
          <a:p>
            <a:pPr marL="0" indent="0">
              <a:buNone/>
            </a:pPr>
            <a:r>
              <a:rPr lang="en-US" altLang="en-US" sz="2400" b="1" dirty="0">
                <a:solidFill>
                  <a:srgbClr val="3366FF"/>
                </a:solidFill>
              </a:rPr>
              <a:t>(beta)</a:t>
            </a:r>
            <a:endParaRPr lang="en-US" dirty="0"/>
          </a:p>
        </p:txBody>
      </p:sp>
      <p:sp>
        <p:nvSpPr>
          <p:cNvPr id="21" name="Text Placeholder 20">
            <a:extLst>
              <a:ext uri="{FF2B5EF4-FFF2-40B4-BE49-F238E27FC236}">
                <a16:creationId xmlns:a16="http://schemas.microsoft.com/office/drawing/2014/main" id="{2B08546A-C060-4C03-9756-77C56DA4D952}"/>
              </a:ext>
            </a:extLst>
          </p:cNvPr>
          <p:cNvSpPr>
            <a:spLocks noGrp="1"/>
          </p:cNvSpPr>
          <p:nvPr>
            <p:ph type="body" sz="quarter" idx="16"/>
          </p:nvPr>
        </p:nvSpPr>
        <p:spPr>
          <a:xfrm>
            <a:off x="1082674" y="2872353"/>
            <a:ext cx="1447800" cy="304800"/>
          </a:xfrm>
        </p:spPr>
        <p:txBody>
          <a:bodyPr/>
          <a:lstStyle/>
          <a:p>
            <a:pPr marL="0" indent="0">
              <a:buNone/>
            </a:pPr>
            <a:r>
              <a:rPr lang="en-US" altLang="en-US" sz="2400" b="1" dirty="0">
                <a:solidFill>
                  <a:srgbClr val="3366FF"/>
                </a:solidFill>
              </a:rPr>
              <a:t>carbon</a:t>
            </a:r>
            <a:r>
              <a:rPr lang="en-US" altLang="en-US" sz="2400" b="1" dirty="0">
                <a:solidFill>
                  <a:prstClr val="black"/>
                </a:solidFill>
              </a:rPr>
              <a:t>.</a:t>
            </a:r>
            <a:endParaRPr lang="en-US" dirty="0"/>
          </a:p>
        </p:txBody>
      </p:sp>
      <p:pic>
        <p:nvPicPr>
          <p:cNvPr id="28677" name="Picture 8" descr="Carbon attached to carbonyl group is alpha carbon and the carbon attached to alpha carbon is beta carb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00" y="3657600"/>
            <a:ext cx="3297238"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2471902" y="408017"/>
            <a:ext cx="4808663" cy="453481"/>
          </a:xfrm>
        </p:spPr>
        <p:txBody>
          <a:bodyPr/>
          <a:lstStyle/>
          <a:p>
            <a:pPr eaLnBrk="1" hangingPunct="1"/>
            <a:r>
              <a:rPr lang="en-US" altLang="en-US" sz="3200" b="1" dirty="0"/>
              <a:t>17.2	Nomenclature (7)</a:t>
            </a:r>
            <a:endParaRPr lang="en-US" altLang="en-US" dirty="0">
              <a:latin typeface="Calibri" pitchFamily="34" charset="0"/>
            </a:endParaRPr>
          </a:p>
        </p:txBody>
      </p:sp>
      <p:sp>
        <p:nvSpPr>
          <p:cNvPr id="10" name="Content Placeholder 2">
            <a:extLst>
              <a:ext uri="{FF2B5EF4-FFF2-40B4-BE49-F238E27FC236}">
                <a16:creationId xmlns:a16="http://schemas.microsoft.com/office/drawing/2014/main" id="{4569DB0E-0EB9-4004-AFD4-D55CEE420A48}"/>
              </a:ext>
            </a:extLst>
          </p:cNvPr>
          <p:cNvSpPr>
            <a:spLocks noGrp="1"/>
          </p:cNvSpPr>
          <p:nvPr>
            <p:ph idx="1"/>
          </p:nvPr>
        </p:nvSpPr>
        <p:spPr>
          <a:xfrm>
            <a:off x="1804823" y="812216"/>
            <a:ext cx="5527436" cy="457199"/>
          </a:xfrm>
        </p:spPr>
        <p:txBody>
          <a:bodyPr/>
          <a:lstStyle/>
          <a:p>
            <a:pPr marL="457200" indent="-457200" algn="ctr" defTabSz="914400">
              <a:buFont typeface="+mj-lt"/>
              <a:buAutoNum type="alphaUcPeriod" startAt="2"/>
            </a:pPr>
            <a:r>
              <a:rPr lang="en-US" altLang="en-US" sz="2800" b="1" dirty="0">
                <a:solidFill>
                  <a:srgbClr val="000000"/>
                </a:solidFill>
              </a:rPr>
              <a:t>Naming an Ester (RCOOR′)</a:t>
            </a:r>
            <a:endParaRPr lang="en-US" sz="2800" dirty="0"/>
          </a:p>
        </p:txBody>
      </p:sp>
      <p:sp>
        <p:nvSpPr>
          <p:cNvPr id="13" name="Text Placeholder 7">
            <a:extLst>
              <a:ext uri="{FF2B5EF4-FFF2-40B4-BE49-F238E27FC236}">
                <a16:creationId xmlns:a16="http://schemas.microsoft.com/office/drawing/2014/main" id="{A562C52C-9990-4AD2-BEB9-0455D7D4F62F}"/>
              </a:ext>
            </a:extLst>
          </p:cNvPr>
          <p:cNvSpPr>
            <a:spLocks noGrp="1"/>
          </p:cNvSpPr>
          <p:nvPr>
            <p:ph type="body" sz="quarter" idx="13"/>
          </p:nvPr>
        </p:nvSpPr>
        <p:spPr>
          <a:xfrm>
            <a:off x="914400" y="1493838"/>
            <a:ext cx="7467600" cy="449262"/>
          </a:xfrm>
          <a:noFill/>
        </p:spPr>
        <p:txBody>
          <a:bodyPr/>
          <a:lstStyle/>
          <a:p>
            <a:pPr marL="0" lvl="0" indent="0" defTabSz="457200" eaLnBrk="1" hangingPunct="1">
              <a:spcBef>
                <a:spcPct val="0"/>
              </a:spcBef>
              <a:buNone/>
              <a:defRPr/>
            </a:pPr>
            <a:r>
              <a:rPr lang="en-US" sz="2400" b="1" kern="1200" dirty="0">
                <a:solidFill>
                  <a:prstClr val="white"/>
                </a:solidFill>
                <a:ea typeface="+mn-ea"/>
                <a:cs typeface="+mn-cs"/>
              </a:rPr>
              <a:t>HOW TO Name an Ester Using the IUPAC System</a:t>
            </a:r>
          </a:p>
        </p:txBody>
      </p:sp>
      <p:sp>
        <p:nvSpPr>
          <p:cNvPr id="14" name="Text Placeholder 9">
            <a:extLst>
              <a:ext uri="{FF2B5EF4-FFF2-40B4-BE49-F238E27FC236}">
                <a16:creationId xmlns:a16="http://schemas.microsoft.com/office/drawing/2014/main" id="{4B6ADE1E-A37F-4B53-8782-3A2795912E2C}"/>
              </a:ext>
            </a:extLst>
          </p:cNvPr>
          <p:cNvSpPr>
            <a:spLocks noGrp="1"/>
          </p:cNvSpPr>
          <p:nvPr>
            <p:ph type="body" sz="quarter" idx="14"/>
          </p:nvPr>
        </p:nvSpPr>
        <p:spPr>
          <a:xfrm>
            <a:off x="896670" y="2255744"/>
            <a:ext cx="1585025" cy="517713"/>
          </a:xfrm>
          <a:noFill/>
        </p:spPr>
        <p:txBody>
          <a:bodyPr/>
          <a:lstStyle/>
          <a:p>
            <a:pPr marL="0" lvl="0" indent="0" defTabSz="457200" eaLnBrk="1" hangingPunct="1">
              <a:spcBef>
                <a:spcPct val="0"/>
              </a:spcBef>
              <a:buNone/>
              <a:defRPr/>
            </a:pPr>
            <a:r>
              <a:rPr lang="en-US" sz="2400" b="1" kern="1200" dirty="0">
                <a:solidFill>
                  <a:prstClr val="white"/>
                </a:solidFill>
                <a:ea typeface="+mn-ea"/>
                <a:cs typeface="+mn-cs"/>
              </a:rPr>
              <a:t>Example</a:t>
            </a:r>
          </a:p>
        </p:txBody>
      </p:sp>
      <p:sp>
        <p:nvSpPr>
          <p:cNvPr id="15" name="Text Placeholder 11">
            <a:extLst>
              <a:ext uri="{FF2B5EF4-FFF2-40B4-BE49-F238E27FC236}">
                <a16:creationId xmlns:a16="http://schemas.microsoft.com/office/drawing/2014/main" id="{9343A5AC-8B42-4048-9AD3-C90656E45E84}"/>
              </a:ext>
            </a:extLst>
          </p:cNvPr>
          <p:cNvSpPr>
            <a:spLocks noGrp="1"/>
          </p:cNvSpPr>
          <p:nvPr>
            <p:ph type="body" sz="quarter" idx="15"/>
          </p:nvPr>
        </p:nvSpPr>
        <p:spPr>
          <a:xfrm>
            <a:off x="2362200" y="2209800"/>
            <a:ext cx="4970059" cy="506507"/>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Give a IUPAC name for the ester:</a:t>
            </a:r>
          </a:p>
        </p:txBody>
      </p:sp>
      <p:pic>
        <p:nvPicPr>
          <p:cNvPr id="29707" name="Picture 30" descr="carbonyl group with CH3 attached on one side and OCH2CH3 attached on the other side."/>
          <p:cNvPicPr>
            <a:picLocks noChangeAspect="1"/>
          </p:cNvPicPr>
          <p:nvPr/>
        </p:nvPicPr>
        <p:blipFill>
          <a:blip r:embed="rId3">
            <a:extLst>
              <a:ext uri="{28A0092B-C50C-407E-A947-70E740481C1C}">
                <a14:useLocalDpi xmlns:a14="http://schemas.microsoft.com/office/drawing/2010/main" val="0"/>
              </a:ext>
            </a:extLst>
          </a:blip>
          <a:srcRect r="37978"/>
          <a:stretch>
            <a:fillRect/>
          </a:stretch>
        </p:blipFill>
        <p:spPr bwMode="auto">
          <a:xfrm>
            <a:off x="3200400" y="2667000"/>
            <a:ext cx="276478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3">
            <a:extLst>
              <a:ext uri="{FF2B5EF4-FFF2-40B4-BE49-F238E27FC236}">
                <a16:creationId xmlns:a16="http://schemas.microsoft.com/office/drawing/2014/main" id="{CD8DD6CB-E471-4275-BB9A-8186E0E781C8}"/>
              </a:ext>
            </a:extLst>
          </p:cNvPr>
          <p:cNvSpPr>
            <a:spLocks noGrp="1"/>
          </p:cNvSpPr>
          <p:nvPr>
            <p:ph type="body" sz="quarter" idx="16"/>
          </p:nvPr>
        </p:nvSpPr>
        <p:spPr>
          <a:xfrm>
            <a:off x="895350" y="4163979"/>
            <a:ext cx="1600200" cy="473142"/>
          </a:xfrm>
          <a:noFill/>
        </p:spPr>
        <p:txBody>
          <a:bodyPr/>
          <a:lstStyle/>
          <a:p>
            <a:pPr marL="0" lvl="0" indent="0" defTabSz="457200" eaLnBrk="1" hangingPunct="1">
              <a:spcBef>
                <a:spcPct val="0"/>
              </a:spcBef>
              <a:buNone/>
              <a:defRPr/>
            </a:pPr>
            <a:r>
              <a:rPr lang="en-US" sz="2400" b="1" kern="1200" dirty="0">
                <a:solidFill>
                  <a:prstClr val="white"/>
                </a:solidFill>
                <a:ea typeface="+mn-ea"/>
                <a:cs typeface="+mn-cs"/>
              </a:rPr>
              <a:t>Step [1]</a:t>
            </a:r>
          </a:p>
        </p:txBody>
      </p:sp>
      <p:sp>
        <p:nvSpPr>
          <p:cNvPr id="17" name="Text Placeholder 15">
            <a:extLst>
              <a:ext uri="{FF2B5EF4-FFF2-40B4-BE49-F238E27FC236}">
                <a16:creationId xmlns:a16="http://schemas.microsoft.com/office/drawing/2014/main" id="{2171D001-7547-48AC-8A21-49AC49AF2C8C}"/>
              </a:ext>
            </a:extLst>
          </p:cNvPr>
          <p:cNvSpPr>
            <a:spLocks noGrp="1"/>
          </p:cNvSpPr>
          <p:nvPr>
            <p:ph type="body" sz="quarter" idx="17"/>
          </p:nvPr>
        </p:nvSpPr>
        <p:spPr>
          <a:xfrm>
            <a:off x="2291195" y="4038600"/>
            <a:ext cx="6686550" cy="838200"/>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Name the R</a:t>
            </a:r>
            <a:r>
              <a:rPr lang="ja-JP" altLang="en-US" sz="2400" b="1" kern="1200" dirty="0">
                <a:solidFill>
                  <a:prstClr val="black"/>
                </a:solidFill>
                <a:latin typeface="Arial" charset="0"/>
                <a:cs typeface="+mn-cs"/>
              </a:rPr>
              <a:t>’</a:t>
            </a:r>
            <a:r>
              <a:rPr lang="en-US" altLang="ja-JP" sz="2400" b="1" kern="1200" dirty="0">
                <a:solidFill>
                  <a:prstClr val="black"/>
                </a:solidFill>
                <a:latin typeface="Arial" charset="0"/>
                <a:cs typeface="+mn-cs"/>
              </a:rPr>
              <a:t> group bonded to the O atom as </a:t>
            </a:r>
            <a:r>
              <a:rPr lang="en-US" altLang="en-US" sz="2400" b="1" kern="1200" dirty="0">
                <a:solidFill>
                  <a:prstClr val="black"/>
                </a:solidFill>
                <a:latin typeface="Arial" charset="0"/>
                <a:cs typeface="+mn-cs"/>
              </a:rPr>
              <a:t>an alkyl group.</a:t>
            </a:r>
          </a:p>
        </p:txBody>
      </p:sp>
      <p:pic>
        <p:nvPicPr>
          <p:cNvPr id="32775" name="Picture 1" descr="carbonyl group with CH3 attached on one side and OCH2CH3 attached on the other side. CH2CH3 is an ethyl grou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4953000"/>
            <a:ext cx="44577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491803" y="408710"/>
            <a:ext cx="4761052" cy="458286"/>
          </a:xfrm>
        </p:spPr>
        <p:txBody>
          <a:bodyPr/>
          <a:lstStyle/>
          <a:p>
            <a:pPr eaLnBrk="1" hangingPunct="1"/>
            <a:r>
              <a:rPr lang="en-US" altLang="en-US" sz="3200" b="1" dirty="0"/>
              <a:t>17.2	Nomenclature (8)</a:t>
            </a:r>
            <a:endParaRPr lang="en-US" altLang="en-US" sz="4000" dirty="0">
              <a:latin typeface="Calibri" pitchFamily="34" charset="0"/>
            </a:endParaRPr>
          </a:p>
        </p:txBody>
      </p:sp>
      <p:sp>
        <p:nvSpPr>
          <p:cNvPr id="14" name="Text Placeholder 13">
            <a:extLst>
              <a:ext uri="{FF2B5EF4-FFF2-40B4-BE49-F238E27FC236}">
                <a16:creationId xmlns:a16="http://schemas.microsoft.com/office/drawing/2014/main" id="{222CE5C8-D20C-41A3-BAA8-B54928E4DCB5}"/>
              </a:ext>
            </a:extLst>
          </p:cNvPr>
          <p:cNvSpPr>
            <a:spLocks noGrp="1"/>
          </p:cNvSpPr>
          <p:nvPr>
            <p:ph type="body" sz="quarter" idx="16"/>
          </p:nvPr>
        </p:nvSpPr>
        <p:spPr>
          <a:xfrm>
            <a:off x="1717901" y="816425"/>
            <a:ext cx="5700712" cy="457203"/>
          </a:xfrm>
        </p:spPr>
        <p:txBody>
          <a:bodyPr/>
          <a:lstStyle/>
          <a:p>
            <a:pPr marL="457200" lvl="0" indent="-457200" algn="ctr">
              <a:spcBef>
                <a:spcPct val="0"/>
              </a:spcBef>
              <a:buFont typeface="+mj-lt"/>
              <a:buAutoNum type="alphaUcPeriod" startAt="2"/>
            </a:pPr>
            <a:r>
              <a:rPr lang="en-US" altLang="en-US" sz="2800" b="1" dirty="0">
                <a:solidFill>
                  <a:srgbClr val="000000"/>
                </a:solidFill>
                <a:latin typeface="Arial" charset="0"/>
                <a:cs typeface="+mn-cs"/>
              </a:rPr>
              <a:t>Naming an Ester (RCOOR′)</a:t>
            </a:r>
            <a:endParaRPr lang="en-US" sz="1800" dirty="0">
              <a:solidFill>
                <a:prstClr val="black"/>
              </a:solidFill>
              <a:latin typeface="Arial" charset="0"/>
              <a:cs typeface="+mn-cs"/>
            </a:endParaRPr>
          </a:p>
        </p:txBody>
      </p:sp>
      <p:sp>
        <p:nvSpPr>
          <p:cNvPr id="2" name="Content Placeholder 1">
            <a:extLst>
              <a:ext uri="{FF2B5EF4-FFF2-40B4-BE49-F238E27FC236}">
                <a16:creationId xmlns:a16="http://schemas.microsoft.com/office/drawing/2014/main" id="{290AD7A7-8103-4528-A57B-5587C6660D4C}"/>
              </a:ext>
            </a:extLst>
          </p:cNvPr>
          <p:cNvSpPr>
            <a:spLocks noGrp="1"/>
          </p:cNvSpPr>
          <p:nvPr>
            <p:ph idx="1"/>
          </p:nvPr>
        </p:nvSpPr>
        <p:spPr>
          <a:xfrm>
            <a:off x="924790" y="1496290"/>
            <a:ext cx="7367155" cy="495518"/>
          </a:xfrm>
        </p:spPr>
        <p:txBody>
          <a:bodyPr/>
          <a:lstStyle/>
          <a:p>
            <a:pPr marL="0" lvl="0" indent="0" defTabSz="457200" eaLnBrk="1" hangingPunct="1">
              <a:spcBef>
                <a:spcPct val="0"/>
              </a:spcBef>
              <a:buNone/>
              <a:defRPr/>
            </a:pPr>
            <a:r>
              <a:rPr lang="en-US" sz="2400" b="1" kern="1200" dirty="0">
                <a:solidFill>
                  <a:prstClr val="white"/>
                </a:solidFill>
                <a:ea typeface="+mn-ea"/>
                <a:cs typeface="+mn-cs"/>
              </a:rPr>
              <a:t>HOW TO Name an Ester Using the IUPAC System</a:t>
            </a:r>
          </a:p>
        </p:txBody>
      </p:sp>
      <p:sp>
        <p:nvSpPr>
          <p:cNvPr id="3" name="Text Placeholder 2">
            <a:extLst>
              <a:ext uri="{FF2B5EF4-FFF2-40B4-BE49-F238E27FC236}">
                <a16:creationId xmlns:a16="http://schemas.microsoft.com/office/drawing/2014/main" id="{6FE1B1BE-5636-418F-A126-6B1C64AFE093}"/>
              </a:ext>
            </a:extLst>
          </p:cNvPr>
          <p:cNvSpPr>
            <a:spLocks noGrp="1"/>
          </p:cNvSpPr>
          <p:nvPr>
            <p:ph type="body" sz="quarter" idx="13"/>
          </p:nvPr>
        </p:nvSpPr>
        <p:spPr>
          <a:xfrm>
            <a:off x="904010" y="2259013"/>
            <a:ext cx="1385888" cy="520699"/>
          </a:xfrm>
        </p:spPr>
        <p:txBody>
          <a:bodyPr/>
          <a:lstStyle/>
          <a:p>
            <a:pPr marL="0" lvl="0" indent="0" defTabSz="457200" eaLnBrk="1" hangingPunct="1">
              <a:spcBef>
                <a:spcPct val="0"/>
              </a:spcBef>
              <a:buNone/>
              <a:defRPr/>
            </a:pPr>
            <a:r>
              <a:rPr lang="en-US" sz="2400" b="1" kern="1200" dirty="0">
                <a:solidFill>
                  <a:prstClr val="white"/>
                </a:solidFill>
                <a:ea typeface="+mn-ea"/>
                <a:cs typeface="+mn-cs"/>
              </a:rPr>
              <a:t>Step [2]</a:t>
            </a:r>
          </a:p>
        </p:txBody>
      </p:sp>
      <p:sp>
        <p:nvSpPr>
          <p:cNvPr id="4" name="Text Placeholder 3">
            <a:extLst>
              <a:ext uri="{FF2B5EF4-FFF2-40B4-BE49-F238E27FC236}">
                <a16:creationId xmlns:a16="http://schemas.microsoft.com/office/drawing/2014/main" id="{F51EB9BD-0D61-4404-B6A7-B6B34647500B}"/>
              </a:ext>
            </a:extLst>
          </p:cNvPr>
          <p:cNvSpPr>
            <a:spLocks noGrp="1"/>
          </p:cNvSpPr>
          <p:nvPr>
            <p:ph type="body" sz="quarter" idx="14"/>
          </p:nvPr>
        </p:nvSpPr>
        <p:spPr>
          <a:xfrm>
            <a:off x="2224088" y="2192770"/>
            <a:ext cx="4933950" cy="573088"/>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Name the acyl group (RCO-) by:</a:t>
            </a:r>
          </a:p>
        </p:txBody>
      </p:sp>
      <p:sp>
        <p:nvSpPr>
          <p:cNvPr id="5" name="Text Placeholder 4">
            <a:extLst>
              <a:ext uri="{FF2B5EF4-FFF2-40B4-BE49-F238E27FC236}">
                <a16:creationId xmlns:a16="http://schemas.microsoft.com/office/drawing/2014/main" id="{15A68A70-FE2E-4F22-976B-D9525DD0EF88}"/>
              </a:ext>
            </a:extLst>
          </p:cNvPr>
          <p:cNvSpPr>
            <a:spLocks noGrp="1"/>
          </p:cNvSpPr>
          <p:nvPr>
            <p:ph type="body" sz="quarter" idx="15"/>
          </p:nvPr>
        </p:nvSpPr>
        <p:spPr>
          <a:xfrm>
            <a:off x="909638" y="2816872"/>
            <a:ext cx="7277100" cy="1384300"/>
          </a:xfrm>
        </p:spPr>
        <p:txBody>
          <a:bodyPr/>
          <a:lstStyle/>
          <a:p>
            <a:pPr lvl="0" indent="-114300" defTabSz="457200" eaLnBrk="1" hangingPunct="1">
              <a:spcBef>
                <a:spcPct val="0"/>
              </a:spcBef>
              <a:spcAft>
                <a:spcPts val="1400"/>
              </a:spcAft>
              <a:buFont typeface="Arial" panose="020B0604020202020204" pitchFamily="34" charset="0"/>
              <a:buChar char="•"/>
            </a:pPr>
            <a:r>
              <a:rPr lang="en-US" altLang="en-US" sz="2400" b="1" kern="1200" dirty="0">
                <a:solidFill>
                  <a:prstClr val="black"/>
                </a:solidFill>
                <a:latin typeface="Arial" charset="0"/>
                <a:cs typeface="+mn-cs"/>
              </a:rPr>
              <a:t>changing the </a:t>
            </a:r>
            <a:r>
              <a:rPr lang="ja-JP" altLang="en-US" sz="2400" b="1" kern="1200" dirty="0">
                <a:solidFill>
                  <a:prstClr val="black"/>
                </a:solidFill>
                <a:latin typeface="Arial" charset="0"/>
                <a:cs typeface="+mn-cs"/>
              </a:rPr>
              <a:t>“</a:t>
            </a:r>
            <a:r>
              <a:rPr lang="en-US" altLang="ja-JP" sz="2400" b="1" kern="1200" dirty="0">
                <a:solidFill>
                  <a:srgbClr val="3366FF"/>
                </a:solidFill>
                <a:latin typeface="Arial" charset="0"/>
                <a:cs typeface="+mn-cs"/>
              </a:rPr>
              <a:t>-</a:t>
            </a:r>
            <a:r>
              <a:rPr lang="en-US" altLang="ja-JP" sz="2400" b="1" kern="1200" dirty="0" err="1">
                <a:solidFill>
                  <a:srgbClr val="3366FF"/>
                </a:solidFill>
                <a:latin typeface="Arial" charset="0"/>
                <a:cs typeface="+mn-cs"/>
              </a:rPr>
              <a:t>ic</a:t>
            </a:r>
            <a:r>
              <a:rPr lang="en-US" altLang="ja-JP" sz="2400" b="1" kern="1200" dirty="0">
                <a:solidFill>
                  <a:srgbClr val="3366FF"/>
                </a:solidFill>
                <a:latin typeface="Arial" charset="0"/>
                <a:cs typeface="+mn-cs"/>
              </a:rPr>
              <a:t> acid</a:t>
            </a:r>
            <a:r>
              <a:rPr lang="ja-JP" altLang="en-US" sz="2400" b="1" kern="1200" dirty="0">
                <a:solidFill>
                  <a:prstClr val="black"/>
                </a:solidFill>
                <a:latin typeface="Arial" charset="0"/>
                <a:cs typeface="+mn-cs"/>
              </a:rPr>
              <a:t>”</a:t>
            </a:r>
            <a:r>
              <a:rPr lang="en-US" altLang="ja-JP" sz="2400" b="1" kern="1200" dirty="0">
                <a:solidFill>
                  <a:prstClr val="black"/>
                </a:solidFill>
                <a:latin typeface="Arial" charset="0"/>
                <a:cs typeface="+mn-cs"/>
              </a:rPr>
              <a:t> ending of the parent </a:t>
            </a:r>
            <a:br>
              <a:rPr lang="en-US" altLang="ja-JP" sz="2400" b="1" kern="1200" dirty="0">
                <a:solidFill>
                  <a:prstClr val="black"/>
                </a:solidFill>
                <a:latin typeface="Arial" charset="0"/>
                <a:cs typeface="+mn-cs"/>
              </a:rPr>
            </a:br>
            <a:r>
              <a:rPr lang="en-US" altLang="ja-JP" sz="2400" b="1" kern="1200" dirty="0">
                <a:solidFill>
                  <a:prstClr val="black"/>
                </a:solidFill>
                <a:latin typeface="Arial" charset="0"/>
                <a:cs typeface="+mn-cs"/>
              </a:rPr>
              <a:t>carboxylic acid to </a:t>
            </a:r>
            <a:r>
              <a:rPr lang="ja-JP" altLang="en-US" sz="2400" b="1" kern="1200" dirty="0">
                <a:solidFill>
                  <a:prstClr val="black"/>
                </a:solidFill>
                <a:latin typeface="Arial" charset="0"/>
                <a:cs typeface="+mn-cs"/>
              </a:rPr>
              <a:t>“</a:t>
            </a:r>
            <a:r>
              <a:rPr lang="en-US" altLang="ja-JP" sz="2400" b="1" kern="1200" dirty="0">
                <a:solidFill>
                  <a:srgbClr val="3366FF"/>
                </a:solidFill>
                <a:latin typeface="Arial" charset="0"/>
                <a:cs typeface="+mn-cs"/>
              </a:rPr>
              <a:t>-ate</a:t>
            </a:r>
            <a:r>
              <a:rPr lang="ja-JP" altLang="en-US" sz="2400" b="1" kern="1200" dirty="0">
                <a:solidFill>
                  <a:prstClr val="black"/>
                </a:solidFill>
                <a:latin typeface="Arial" charset="0"/>
                <a:cs typeface="+mn-cs"/>
              </a:rPr>
              <a:t>”</a:t>
            </a:r>
            <a:r>
              <a:rPr lang="en-US" altLang="ja-JP" sz="2400" b="1" kern="1200" dirty="0">
                <a:solidFill>
                  <a:prstClr val="black"/>
                </a:solidFill>
                <a:latin typeface="Arial" charset="0"/>
                <a:cs typeface="+mn-cs"/>
              </a:rPr>
              <a:t>. </a:t>
            </a:r>
            <a:endParaRPr lang="en-US" altLang="en-US" sz="2400" b="1" kern="1200" dirty="0">
              <a:solidFill>
                <a:prstClr val="black"/>
              </a:solidFill>
              <a:latin typeface="Arial" charset="0"/>
              <a:cs typeface="+mn-cs"/>
            </a:endParaRPr>
          </a:p>
          <a:p>
            <a:pPr lvl="0" indent="-114300" defTabSz="457200" eaLnBrk="1" hangingPunct="1">
              <a:spcBef>
                <a:spcPct val="0"/>
              </a:spcBef>
              <a:buFont typeface="Arial" panose="020B0604020202020204" pitchFamily="34" charset="0"/>
              <a:buChar char="•"/>
            </a:pPr>
            <a:r>
              <a:rPr lang="en-US" altLang="en-US" sz="2400" b="1" kern="1200" dirty="0">
                <a:solidFill>
                  <a:prstClr val="black"/>
                </a:solidFill>
                <a:latin typeface="Arial" charset="0"/>
                <a:cs typeface="+mn-cs"/>
              </a:rPr>
              <a:t>this becomes the </a:t>
            </a:r>
            <a:r>
              <a:rPr lang="en-US" altLang="en-US" sz="2400" b="1" kern="1200" dirty="0">
                <a:solidFill>
                  <a:srgbClr val="3366FF"/>
                </a:solidFill>
                <a:latin typeface="Arial" charset="0"/>
                <a:cs typeface="+mn-cs"/>
              </a:rPr>
              <a:t>second</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part of the name</a:t>
            </a:r>
          </a:p>
        </p:txBody>
      </p:sp>
      <p:pic>
        <p:nvPicPr>
          <p:cNvPr id="34823" name="Picture 1" descr="carbonyl group with CH3 attached on one side and OCH2CH3 attached on the other side. CH3CO is an acetate group derived from its parent two -carbon carboxylic acid."/>
          <p:cNvPicPr>
            <a:picLocks noChangeAspect="1"/>
          </p:cNvPicPr>
          <p:nvPr/>
        </p:nvPicPr>
        <p:blipFill rotWithShape="1">
          <a:blip r:embed="rId3">
            <a:extLst>
              <a:ext uri="{28A0092B-C50C-407E-A947-70E740481C1C}">
                <a14:useLocalDpi xmlns:a14="http://schemas.microsoft.com/office/drawing/2010/main" val="0"/>
              </a:ext>
            </a:extLst>
          </a:blip>
          <a:srcRect r="34146" b="13330"/>
          <a:stretch/>
        </p:blipFill>
        <p:spPr bwMode="auto">
          <a:xfrm>
            <a:off x="2514600" y="4267200"/>
            <a:ext cx="4114800" cy="20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8">
            <a:extLst>
              <a:ext uri="{FF2B5EF4-FFF2-40B4-BE49-F238E27FC236}">
                <a16:creationId xmlns:a16="http://schemas.microsoft.com/office/drawing/2014/main" id="{9594AE67-8EE7-440C-8436-0655E184C2D8}"/>
              </a:ext>
            </a:extLst>
          </p:cNvPr>
          <p:cNvSpPr>
            <a:spLocks noGrp="1"/>
          </p:cNvSpPr>
          <p:nvPr>
            <p:ph sz="quarter" idx="18"/>
          </p:nvPr>
        </p:nvSpPr>
        <p:spPr>
          <a:xfrm>
            <a:off x="2542310" y="6262255"/>
            <a:ext cx="1722813" cy="381000"/>
          </a:xfrm>
        </p:spPr>
        <p:txBody>
          <a:bodyPr anchor="ctr"/>
          <a:lstStyle/>
          <a:p>
            <a:pPr marL="0" lvl="0" indent="0" algn="ctr">
              <a:buNone/>
            </a:pPr>
            <a:r>
              <a:rPr lang="en-US" sz="2400" dirty="0"/>
              <a:t>acet</a:t>
            </a:r>
            <a:r>
              <a:rPr lang="en-US" sz="2400" i="1" dirty="0"/>
              <a:t>ic acid</a:t>
            </a:r>
          </a:p>
        </p:txBody>
      </p:sp>
      <p:sp>
        <p:nvSpPr>
          <p:cNvPr id="10" name="Content Placeholder 12">
            <a:extLst>
              <a:ext uri="{FF2B5EF4-FFF2-40B4-BE49-F238E27FC236}">
                <a16:creationId xmlns:a16="http://schemas.microsoft.com/office/drawing/2014/main" id="{2E940602-87FA-4945-8AD2-8907C31530C2}"/>
              </a:ext>
            </a:extLst>
          </p:cNvPr>
          <p:cNvSpPr>
            <a:spLocks noGrp="1"/>
          </p:cNvSpPr>
          <p:nvPr>
            <p:ph sz="quarter" idx="19"/>
          </p:nvPr>
        </p:nvSpPr>
        <p:spPr>
          <a:xfrm>
            <a:off x="4232569" y="6281512"/>
            <a:ext cx="2133600" cy="313253"/>
          </a:xfrm>
        </p:spPr>
        <p:txBody>
          <a:bodyPr anchor="ctr"/>
          <a:lstStyle/>
          <a:p>
            <a:pPr marL="0" lvl="0" indent="0" algn="ctr">
              <a:buNone/>
            </a:pPr>
            <a:r>
              <a:rPr lang="en-US" sz="2200" i="0" dirty="0">
                <a:solidFill>
                  <a:prstClr val="black"/>
                </a:solidFill>
                <a:latin typeface="+mj-lt"/>
                <a:ea typeface="Cambria Math" panose="02040503050406030204" pitchFamily="18" charset="0"/>
              </a:rPr>
              <a:t>---→</a:t>
            </a:r>
            <a:r>
              <a:rPr lang="en-US" sz="2200" dirty="0">
                <a:solidFill>
                  <a:prstClr val="black"/>
                </a:solidFill>
              </a:rPr>
              <a:t> acet</a:t>
            </a:r>
            <a:r>
              <a:rPr lang="en-US" sz="2200" i="1" dirty="0">
                <a:solidFill>
                  <a:prstClr val="black"/>
                </a:solidFill>
              </a:rPr>
              <a:t>ate</a:t>
            </a:r>
          </a:p>
        </p:txBody>
      </p:sp>
      <p:sp>
        <p:nvSpPr>
          <p:cNvPr id="11" name="Content Placeholder 18">
            <a:extLst>
              <a:ext uri="{FF2B5EF4-FFF2-40B4-BE49-F238E27FC236}">
                <a16:creationId xmlns:a16="http://schemas.microsoft.com/office/drawing/2014/main" id="{1ED38F6B-B8C2-413D-BA32-3F9B005F1BCD}"/>
              </a:ext>
            </a:extLst>
          </p:cNvPr>
          <p:cNvSpPr>
            <a:spLocks noGrp="1"/>
          </p:cNvSpPr>
          <p:nvPr>
            <p:ph sz="quarter" idx="20"/>
          </p:nvPr>
        </p:nvSpPr>
        <p:spPr>
          <a:xfrm>
            <a:off x="6799944" y="5214258"/>
            <a:ext cx="2057400" cy="812335"/>
          </a:xfrm>
        </p:spPr>
        <p:txBody>
          <a:bodyPr anchor="ctr"/>
          <a:lstStyle/>
          <a:p>
            <a:pPr marL="0" lvl="0" indent="0" algn="ctr">
              <a:spcBef>
                <a:spcPts val="200"/>
              </a:spcBef>
              <a:buNone/>
            </a:pPr>
            <a:r>
              <a:rPr lang="en-US" sz="2400" b="1" dirty="0"/>
              <a:t>Answer: ethyl acetate</a:t>
            </a:r>
          </a:p>
        </p:txBody>
      </p:sp>
    </p:spTree>
    <p:extLst>
      <p:ext uri="{BB962C8B-B14F-4D97-AF65-F5344CB8AC3E}">
        <p14:creationId xmlns:p14="http://schemas.microsoft.com/office/powerpoint/2010/main" val="1134013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274361" y="376800"/>
            <a:ext cx="5207094" cy="500669"/>
          </a:xfrm>
        </p:spPr>
        <p:txBody>
          <a:bodyPr/>
          <a:lstStyle/>
          <a:p>
            <a:pPr eaLnBrk="1" hangingPunct="1"/>
            <a:r>
              <a:rPr lang="en-US" altLang="en-US" sz="3200" b="1" dirty="0"/>
              <a:t>17.2	Nomenclature (9)</a:t>
            </a:r>
            <a:endParaRPr lang="en-US" altLang="en-US" dirty="0">
              <a:latin typeface="Calibri" pitchFamily="34" charset="0"/>
            </a:endParaRPr>
          </a:p>
        </p:txBody>
      </p:sp>
      <p:sp>
        <p:nvSpPr>
          <p:cNvPr id="5" name="Content Placeholder 2">
            <a:extLst>
              <a:ext uri="{FF2B5EF4-FFF2-40B4-BE49-F238E27FC236}">
                <a16:creationId xmlns:a16="http://schemas.microsoft.com/office/drawing/2014/main" id="{2D06E91A-E04C-4E28-9F83-2A47ABB5BC47}"/>
              </a:ext>
            </a:extLst>
          </p:cNvPr>
          <p:cNvSpPr>
            <a:spLocks noGrp="1"/>
          </p:cNvSpPr>
          <p:nvPr>
            <p:ph idx="1"/>
          </p:nvPr>
        </p:nvSpPr>
        <p:spPr>
          <a:xfrm>
            <a:off x="2333663" y="817420"/>
            <a:ext cx="4469754" cy="475721"/>
          </a:xfrm>
        </p:spPr>
        <p:txBody>
          <a:bodyPr/>
          <a:lstStyle/>
          <a:p>
            <a:pPr marL="457200" lvl="0" indent="-457200" algn="ctr">
              <a:buFont typeface="+mj-lt"/>
              <a:buAutoNum type="alphaUcPeriod" startAt="3"/>
            </a:pPr>
            <a:r>
              <a:rPr lang="en-US" altLang="en-US" sz="2800" b="1" dirty="0">
                <a:solidFill>
                  <a:srgbClr val="000000"/>
                </a:solidFill>
              </a:rPr>
              <a:t>Naming an Amide</a:t>
            </a:r>
            <a:endParaRPr lang="en-US" dirty="0"/>
          </a:p>
        </p:txBody>
      </p:sp>
      <p:sp>
        <p:nvSpPr>
          <p:cNvPr id="6" name="Text Placeholder 7">
            <a:extLst>
              <a:ext uri="{FF2B5EF4-FFF2-40B4-BE49-F238E27FC236}">
                <a16:creationId xmlns:a16="http://schemas.microsoft.com/office/drawing/2014/main" id="{EC080B4A-5990-4AEB-BF19-A88DAF4FB1DD}"/>
              </a:ext>
            </a:extLst>
          </p:cNvPr>
          <p:cNvSpPr>
            <a:spLocks noGrp="1"/>
          </p:cNvSpPr>
          <p:nvPr>
            <p:ph type="body" sz="quarter" idx="13"/>
          </p:nvPr>
        </p:nvSpPr>
        <p:spPr>
          <a:xfrm>
            <a:off x="841665" y="1522873"/>
            <a:ext cx="827360" cy="376904"/>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All</a:t>
            </a:r>
          </a:p>
        </p:txBody>
      </p:sp>
      <p:graphicFrame>
        <p:nvGraphicFramePr>
          <p:cNvPr id="2" name="Object 1">
            <a:extLst>
              <a:ext uri="{FF2B5EF4-FFF2-40B4-BE49-F238E27FC236}">
                <a16:creationId xmlns:a16="http://schemas.microsoft.com/office/drawing/2014/main" id="{AAD39E52-AF8C-451C-87AD-21F43B94A2AA}"/>
              </a:ext>
            </a:extLst>
          </p:cNvPr>
          <p:cNvGraphicFramePr>
            <a:graphicFrameLocks noChangeAspect="1"/>
          </p:cNvGraphicFramePr>
          <p:nvPr>
            <p:extLst>
              <p:ext uri="{D42A27DB-BD31-4B8C-83A1-F6EECF244321}">
                <p14:modId xmlns:p14="http://schemas.microsoft.com/office/powerpoint/2010/main" val="601328792"/>
              </p:ext>
            </p:extLst>
          </p:nvPr>
        </p:nvGraphicFramePr>
        <p:xfrm>
          <a:off x="1401096" y="1618329"/>
          <a:ext cx="304800" cy="266700"/>
        </p:xfrm>
        <a:graphic>
          <a:graphicData uri="http://schemas.openxmlformats.org/presentationml/2006/ole">
            <mc:AlternateContent xmlns:mc="http://schemas.openxmlformats.org/markup-compatibility/2006">
              <mc:Choice xmlns:v="urn:schemas-microsoft-com:vml" Requires="v">
                <p:oleObj spid="_x0000_s9238" name="Equation" r:id="rId4" imgW="304560" imgH="266400" progId="Equation.DSMT4">
                  <p:embed/>
                </p:oleObj>
              </mc:Choice>
              <mc:Fallback>
                <p:oleObj name="Equation" r:id="rId4" imgW="304560" imgH="266400" progId="Equation.DSMT4">
                  <p:embed/>
                  <p:pic>
                    <p:nvPicPr>
                      <p:cNvPr id="0" name=""/>
                      <p:cNvPicPr/>
                      <p:nvPr/>
                    </p:nvPicPr>
                    <p:blipFill>
                      <a:blip r:embed="rId5"/>
                      <a:stretch>
                        <a:fillRect/>
                      </a:stretch>
                    </p:blipFill>
                    <p:spPr>
                      <a:xfrm>
                        <a:off x="1401096" y="1618329"/>
                        <a:ext cx="304800" cy="266700"/>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4C592EF-128E-4DA4-B947-1694EABD7191}"/>
              </a:ext>
            </a:extLst>
          </p:cNvPr>
          <p:cNvSpPr>
            <a:spLocks noGrp="1"/>
          </p:cNvSpPr>
          <p:nvPr>
            <p:ph type="body" sz="quarter" idx="14"/>
          </p:nvPr>
        </p:nvSpPr>
        <p:spPr>
          <a:xfrm>
            <a:off x="1669025" y="1495591"/>
            <a:ext cx="7140677" cy="576681"/>
          </a:xfrm>
        </p:spPr>
        <p:txBody>
          <a:bodyPr/>
          <a:lstStyle/>
          <a:p>
            <a:pPr marL="0" indent="0">
              <a:buNone/>
            </a:pPr>
            <a:r>
              <a:rPr lang="en-US" altLang="en-US" sz="2400" b="1" kern="1200" dirty="0">
                <a:solidFill>
                  <a:prstClr val="black"/>
                </a:solidFill>
                <a:latin typeface="Arial" charset="0"/>
                <a:cs typeface="+mn-cs"/>
              </a:rPr>
              <a:t>amides are named by replacing the </a:t>
            </a:r>
            <a:r>
              <a:rPr lang="ja-JP" altLang="en-US" sz="2400" b="1" kern="1200" dirty="0">
                <a:solidFill>
                  <a:prstClr val="black"/>
                </a:solidFill>
                <a:latin typeface="Arial" charset="0"/>
                <a:cs typeface="+mn-cs"/>
              </a:rPr>
              <a:t>“</a:t>
            </a:r>
            <a:r>
              <a:rPr lang="en-US" altLang="ja-JP" sz="2400" b="1" kern="1200" dirty="0">
                <a:solidFill>
                  <a:srgbClr val="3366FF"/>
                </a:solidFill>
                <a:latin typeface="Arial" charset="0"/>
                <a:cs typeface="+mn-cs"/>
              </a:rPr>
              <a:t>-</a:t>
            </a:r>
            <a:r>
              <a:rPr lang="en-US" altLang="ja-JP" sz="2400" b="1" kern="1200" dirty="0" err="1">
                <a:solidFill>
                  <a:srgbClr val="3366FF"/>
                </a:solidFill>
                <a:latin typeface="Arial" charset="0"/>
                <a:cs typeface="+mn-cs"/>
              </a:rPr>
              <a:t>oic</a:t>
            </a:r>
            <a:r>
              <a:rPr lang="en-US" altLang="ja-JP" sz="2400" b="1" kern="1200" dirty="0">
                <a:solidFill>
                  <a:srgbClr val="3366FF"/>
                </a:solidFill>
                <a:latin typeface="Arial" charset="0"/>
                <a:cs typeface="+mn-cs"/>
              </a:rPr>
              <a:t> acid</a:t>
            </a:r>
            <a:r>
              <a:rPr lang="ja-JP" altLang="en-US" sz="2400" b="1" kern="1200" dirty="0">
                <a:solidFill>
                  <a:prstClr val="black"/>
                </a:solidFill>
                <a:latin typeface="Arial" charset="0"/>
                <a:cs typeface="+mn-cs"/>
              </a:rPr>
              <a:t>”</a:t>
            </a:r>
            <a:endParaRPr lang="en-US" dirty="0"/>
          </a:p>
        </p:txBody>
      </p:sp>
      <p:sp>
        <p:nvSpPr>
          <p:cNvPr id="20" name="Text Placeholder 19">
            <a:extLst>
              <a:ext uri="{FF2B5EF4-FFF2-40B4-BE49-F238E27FC236}">
                <a16:creationId xmlns:a16="http://schemas.microsoft.com/office/drawing/2014/main" id="{2995220A-ED33-42F6-86A5-AC2EDAB6B2CE}"/>
              </a:ext>
            </a:extLst>
          </p:cNvPr>
          <p:cNvSpPr>
            <a:spLocks noGrp="1"/>
          </p:cNvSpPr>
          <p:nvPr>
            <p:ph type="body" sz="quarter" idx="15"/>
          </p:nvPr>
        </p:nvSpPr>
        <p:spPr>
          <a:xfrm>
            <a:off x="841664" y="1869072"/>
            <a:ext cx="7631283" cy="838200"/>
          </a:xfrm>
        </p:spPr>
        <p:txBody>
          <a:bodyPr/>
          <a:lstStyle/>
          <a:p>
            <a:pPr marL="0" indent="0">
              <a:buNone/>
            </a:pPr>
            <a:r>
              <a:rPr lang="en-US" altLang="en-US" sz="2400" b="1" kern="1200" dirty="0">
                <a:solidFill>
                  <a:prstClr val="black"/>
                </a:solidFill>
                <a:latin typeface="Arial" charset="0"/>
                <a:cs typeface="+mn-cs"/>
              </a:rPr>
              <a:t>ending of the parent carboxylic acid with </a:t>
            </a:r>
            <a:r>
              <a:rPr lang="ja-JP" altLang="en-US" sz="2400" b="1" kern="1200" dirty="0">
                <a:solidFill>
                  <a:prstClr val="black"/>
                </a:solidFill>
                <a:latin typeface="Arial" charset="0"/>
                <a:cs typeface="+mn-cs"/>
              </a:rPr>
              <a:t>“</a:t>
            </a:r>
            <a:r>
              <a:rPr lang="en-US" altLang="ja-JP" sz="2400" b="1" kern="1200" dirty="0">
                <a:solidFill>
                  <a:srgbClr val="3366FF"/>
                </a:solidFill>
                <a:latin typeface="Arial" charset="0"/>
                <a:cs typeface="+mn-cs"/>
              </a:rPr>
              <a:t>-amide</a:t>
            </a:r>
            <a:r>
              <a:rPr lang="ja-JP" altLang="en-US" sz="2400" b="1" kern="1200" dirty="0">
                <a:solidFill>
                  <a:prstClr val="black"/>
                </a:solidFill>
                <a:latin typeface="Arial" charset="0"/>
                <a:cs typeface="+mn-cs"/>
              </a:rPr>
              <a:t>”</a:t>
            </a:r>
            <a:r>
              <a:rPr lang="en-US" altLang="ja-JP" sz="2400" b="1" kern="1200" dirty="0">
                <a:solidFill>
                  <a:prstClr val="black"/>
                </a:solidFill>
                <a:latin typeface="Arial" charset="0"/>
                <a:cs typeface="+mn-cs"/>
              </a:rPr>
              <a:t>.</a:t>
            </a:r>
            <a:endParaRPr lang="en-US" dirty="0"/>
          </a:p>
        </p:txBody>
      </p:sp>
      <p:pic>
        <p:nvPicPr>
          <p:cNvPr id="31748" name="Picture 1" descr="CONH2 group attached to methyl group is acetamide. The name is derived from its corresponding two carbon carboxylic acid which is acetic acid. In benzamide, the amide group is attached to the benzene ring. The name is derived from its corresponding parent acid which is benzoic aci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9100" y="2819400"/>
            <a:ext cx="83058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460659" y="369279"/>
            <a:ext cx="5053954" cy="524227"/>
          </a:xfrm>
        </p:spPr>
        <p:txBody>
          <a:bodyPr/>
          <a:lstStyle/>
          <a:p>
            <a:pPr eaLnBrk="1" hangingPunct="1"/>
            <a:r>
              <a:rPr lang="en-US" altLang="en-US" sz="3200" b="1" dirty="0"/>
              <a:t>17.2	Nomenclature (10)</a:t>
            </a:r>
            <a:endParaRPr lang="en-US" altLang="en-US" dirty="0">
              <a:latin typeface="Calibri" pitchFamily="34" charset="0"/>
            </a:endParaRPr>
          </a:p>
        </p:txBody>
      </p:sp>
      <p:sp>
        <p:nvSpPr>
          <p:cNvPr id="8" name="Content Placeholder 2">
            <a:extLst>
              <a:ext uri="{FF2B5EF4-FFF2-40B4-BE49-F238E27FC236}">
                <a16:creationId xmlns:a16="http://schemas.microsoft.com/office/drawing/2014/main" id="{392BB95E-C1ED-4476-80E3-396A35AC11A3}"/>
              </a:ext>
            </a:extLst>
          </p:cNvPr>
          <p:cNvSpPr>
            <a:spLocks noGrp="1"/>
          </p:cNvSpPr>
          <p:nvPr>
            <p:ph idx="1"/>
          </p:nvPr>
        </p:nvSpPr>
        <p:spPr>
          <a:xfrm>
            <a:off x="2474879" y="810601"/>
            <a:ext cx="4183359" cy="429143"/>
          </a:xfrm>
        </p:spPr>
        <p:txBody>
          <a:bodyPr/>
          <a:lstStyle/>
          <a:p>
            <a:pPr marL="457200" lvl="0" indent="-457200" algn="ctr">
              <a:buFont typeface="+mj-lt"/>
              <a:buAutoNum type="alphaUcPeriod" startAt="3"/>
            </a:pPr>
            <a:r>
              <a:rPr lang="en-US" altLang="en-US" sz="2800" b="1" dirty="0">
                <a:solidFill>
                  <a:srgbClr val="000000"/>
                </a:solidFill>
              </a:rPr>
              <a:t>Naming an Amide</a:t>
            </a:r>
            <a:endParaRPr lang="en-US" sz="2800" dirty="0"/>
          </a:p>
        </p:txBody>
      </p:sp>
      <p:sp>
        <p:nvSpPr>
          <p:cNvPr id="9" name="Text Placeholder 7">
            <a:extLst>
              <a:ext uri="{FF2B5EF4-FFF2-40B4-BE49-F238E27FC236}">
                <a16:creationId xmlns:a16="http://schemas.microsoft.com/office/drawing/2014/main" id="{680A005A-7CD2-456E-9BBA-DA9D2B07828B}"/>
              </a:ext>
            </a:extLst>
          </p:cNvPr>
          <p:cNvSpPr>
            <a:spLocks noGrp="1"/>
          </p:cNvSpPr>
          <p:nvPr>
            <p:ph type="body" sz="quarter" idx="13"/>
          </p:nvPr>
        </p:nvSpPr>
        <p:spPr>
          <a:xfrm>
            <a:off x="2162852" y="1485900"/>
            <a:ext cx="2980648" cy="403222"/>
          </a:xfrm>
        </p:spPr>
        <p:txBody>
          <a:bodyPr/>
          <a:lstStyle/>
          <a:p>
            <a:pPr marL="0" lvl="0" indent="0" defTabSz="457200" eaLnBrk="1" hangingPunct="1">
              <a:spcBef>
                <a:spcPct val="0"/>
              </a:spcBef>
              <a:buNone/>
              <a:defRPr/>
            </a:pPr>
            <a:r>
              <a:rPr lang="en-US" sz="2400" b="1" kern="1200" dirty="0">
                <a:solidFill>
                  <a:prstClr val="white"/>
                </a:solidFill>
                <a:ea typeface="+mn-ea"/>
                <a:cs typeface="+mn-cs"/>
              </a:rPr>
              <a:t>HOW TO Name an</a:t>
            </a:r>
          </a:p>
        </p:txBody>
      </p:sp>
      <p:graphicFrame>
        <p:nvGraphicFramePr>
          <p:cNvPr id="2" name="Object 1">
            <a:extLst>
              <a:ext uri="{FF2B5EF4-FFF2-40B4-BE49-F238E27FC236}">
                <a16:creationId xmlns:a16="http://schemas.microsoft.com/office/drawing/2014/main" id="{573A893F-481A-45F5-A0F4-D74A5C93A0A0}"/>
              </a:ext>
            </a:extLst>
          </p:cNvPr>
          <p:cNvGraphicFramePr>
            <a:graphicFrameLocks noChangeAspect="1"/>
          </p:cNvGraphicFramePr>
          <p:nvPr>
            <p:extLst>
              <p:ext uri="{D42A27DB-BD31-4B8C-83A1-F6EECF244321}">
                <p14:modId xmlns:p14="http://schemas.microsoft.com/office/powerpoint/2010/main" val="1612517736"/>
              </p:ext>
            </p:extLst>
          </p:nvPr>
        </p:nvGraphicFramePr>
        <p:xfrm>
          <a:off x="4940506" y="1602308"/>
          <a:ext cx="317500" cy="266700"/>
        </p:xfrm>
        <a:graphic>
          <a:graphicData uri="http://schemas.openxmlformats.org/presentationml/2006/ole">
            <mc:AlternateContent xmlns:mc="http://schemas.openxmlformats.org/markup-compatibility/2006">
              <mc:Choice xmlns:v="urn:schemas-microsoft-com:vml" Requires="v">
                <p:oleObj spid="_x0000_s10284" name="Equation" r:id="rId4" imgW="317160" imgH="266400" progId="Equation.DSMT4">
                  <p:embed/>
                </p:oleObj>
              </mc:Choice>
              <mc:Fallback>
                <p:oleObj name="Equation" r:id="rId4" imgW="317160" imgH="266400" progId="Equation.DSMT4">
                  <p:embed/>
                  <p:pic>
                    <p:nvPicPr>
                      <p:cNvPr id="0" name=""/>
                      <p:cNvPicPr/>
                      <p:nvPr/>
                    </p:nvPicPr>
                    <p:blipFill>
                      <a:blip r:embed="rId5"/>
                      <a:stretch>
                        <a:fillRect/>
                      </a:stretch>
                    </p:blipFill>
                    <p:spPr>
                      <a:xfrm>
                        <a:off x="4940506" y="1602308"/>
                        <a:ext cx="317500" cy="266700"/>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2247F10D-7DFA-4F02-A8E1-FDC254022A40}"/>
              </a:ext>
            </a:extLst>
          </p:cNvPr>
          <p:cNvSpPr>
            <a:spLocks noGrp="1"/>
          </p:cNvSpPr>
          <p:nvPr>
            <p:ph type="body" sz="quarter" idx="16"/>
          </p:nvPr>
        </p:nvSpPr>
        <p:spPr>
          <a:xfrm>
            <a:off x="5205689" y="1482265"/>
            <a:ext cx="499371" cy="524227"/>
          </a:xfrm>
        </p:spPr>
        <p:txBody>
          <a:bodyPr/>
          <a:lstStyle/>
          <a:p>
            <a:pPr marL="0" indent="0">
              <a:buNone/>
            </a:pPr>
            <a:r>
              <a:rPr lang="en-US" sz="2400" b="1" kern="1200" dirty="0">
                <a:solidFill>
                  <a:prstClr val="white"/>
                </a:solidFill>
                <a:cs typeface="+mn-cs"/>
              </a:rPr>
              <a:t>or </a:t>
            </a:r>
            <a:endParaRPr lang="en-US" dirty="0"/>
          </a:p>
        </p:txBody>
      </p:sp>
      <p:graphicFrame>
        <p:nvGraphicFramePr>
          <p:cNvPr id="3" name="Object 2">
            <a:extLst>
              <a:ext uri="{FF2B5EF4-FFF2-40B4-BE49-F238E27FC236}">
                <a16:creationId xmlns:a16="http://schemas.microsoft.com/office/drawing/2014/main" id="{CB3DE73F-44AF-4B4E-A645-7A6B8EA97382}"/>
              </a:ext>
            </a:extLst>
          </p:cNvPr>
          <p:cNvGraphicFramePr>
            <a:graphicFrameLocks noChangeAspect="1"/>
          </p:cNvGraphicFramePr>
          <p:nvPr>
            <p:extLst>
              <p:ext uri="{D42A27DB-BD31-4B8C-83A1-F6EECF244321}">
                <p14:modId xmlns:p14="http://schemas.microsoft.com/office/powerpoint/2010/main" val="3601473591"/>
              </p:ext>
            </p:extLst>
          </p:nvPr>
        </p:nvGraphicFramePr>
        <p:xfrm>
          <a:off x="5665304" y="1604757"/>
          <a:ext cx="317500" cy="279400"/>
        </p:xfrm>
        <a:graphic>
          <a:graphicData uri="http://schemas.openxmlformats.org/presentationml/2006/ole">
            <mc:AlternateContent xmlns:mc="http://schemas.openxmlformats.org/markup-compatibility/2006">
              <mc:Choice xmlns:v="urn:schemas-microsoft-com:vml" Requires="v">
                <p:oleObj spid="_x0000_s10285" name="Equation" r:id="rId6" imgW="317160" imgH="279360" progId="Equation.DSMT4">
                  <p:embed/>
                </p:oleObj>
              </mc:Choice>
              <mc:Fallback>
                <p:oleObj name="Equation" r:id="rId6" imgW="317160" imgH="279360" progId="Equation.DSMT4">
                  <p:embed/>
                  <p:pic>
                    <p:nvPicPr>
                      <p:cNvPr id="0" name=""/>
                      <p:cNvPicPr/>
                      <p:nvPr/>
                    </p:nvPicPr>
                    <p:blipFill>
                      <a:blip r:embed="rId7"/>
                      <a:stretch>
                        <a:fillRect/>
                      </a:stretch>
                    </p:blipFill>
                    <p:spPr>
                      <a:xfrm>
                        <a:off x="5665304" y="1604757"/>
                        <a:ext cx="317500" cy="279400"/>
                      </a:xfrm>
                      <a:prstGeom prst="rect">
                        <a:avLst/>
                      </a:prstGeom>
                    </p:spPr>
                  </p:pic>
                </p:oleObj>
              </mc:Fallback>
            </mc:AlternateContent>
          </a:graphicData>
        </a:graphic>
      </p:graphicFrame>
      <p:sp>
        <p:nvSpPr>
          <p:cNvPr id="7" name="Text Placeholder 6">
            <a:extLst>
              <a:ext uri="{FF2B5EF4-FFF2-40B4-BE49-F238E27FC236}">
                <a16:creationId xmlns:a16="http://schemas.microsoft.com/office/drawing/2014/main" id="{57D37079-495E-4792-89EB-0F31F040F04A}"/>
              </a:ext>
            </a:extLst>
          </p:cNvPr>
          <p:cNvSpPr>
            <a:spLocks noGrp="1"/>
          </p:cNvSpPr>
          <p:nvPr>
            <p:ph type="body" sz="quarter" idx="17"/>
          </p:nvPr>
        </p:nvSpPr>
        <p:spPr>
          <a:xfrm>
            <a:off x="5951811" y="1510265"/>
            <a:ext cx="1342539" cy="403222"/>
          </a:xfrm>
        </p:spPr>
        <p:txBody>
          <a:bodyPr/>
          <a:lstStyle/>
          <a:p>
            <a:pPr marL="0" indent="0">
              <a:buNone/>
            </a:pPr>
            <a:r>
              <a:rPr lang="en-US" sz="2400" b="1" kern="1200" dirty="0">
                <a:solidFill>
                  <a:prstClr val="white"/>
                </a:solidFill>
                <a:cs typeface="+mn-cs"/>
              </a:rPr>
              <a:t>Amide</a:t>
            </a:r>
            <a:endParaRPr lang="en-US" dirty="0"/>
          </a:p>
        </p:txBody>
      </p:sp>
      <p:sp>
        <p:nvSpPr>
          <p:cNvPr id="10" name="Text Placeholder 9">
            <a:extLst>
              <a:ext uri="{FF2B5EF4-FFF2-40B4-BE49-F238E27FC236}">
                <a16:creationId xmlns:a16="http://schemas.microsoft.com/office/drawing/2014/main" id="{79A35130-56A0-44B3-B31F-F08FD4B79CF9}"/>
              </a:ext>
            </a:extLst>
          </p:cNvPr>
          <p:cNvSpPr>
            <a:spLocks noGrp="1"/>
          </p:cNvSpPr>
          <p:nvPr>
            <p:ph type="body" sz="quarter" idx="14"/>
          </p:nvPr>
        </p:nvSpPr>
        <p:spPr>
          <a:xfrm>
            <a:off x="890155" y="2255849"/>
            <a:ext cx="1470024" cy="431340"/>
          </a:xfrm>
        </p:spPr>
        <p:txBody>
          <a:bodyPr/>
          <a:lstStyle/>
          <a:p>
            <a:pPr marL="0" lvl="0" indent="0" defTabSz="457200" eaLnBrk="1" hangingPunct="1">
              <a:spcBef>
                <a:spcPct val="0"/>
              </a:spcBef>
              <a:buNone/>
              <a:defRPr/>
            </a:pPr>
            <a:r>
              <a:rPr lang="en-US" sz="2400" b="1" kern="1200" dirty="0">
                <a:solidFill>
                  <a:prstClr val="white"/>
                </a:solidFill>
                <a:ea typeface="+mn-ea"/>
                <a:cs typeface="+mn-cs"/>
              </a:rPr>
              <a:t>Example</a:t>
            </a:r>
          </a:p>
        </p:txBody>
      </p:sp>
      <p:sp>
        <p:nvSpPr>
          <p:cNvPr id="11" name="Text Placeholder 11">
            <a:extLst>
              <a:ext uri="{FF2B5EF4-FFF2-40B4-BE49-F238E27FC236}">
                <a16:creationId xmlns:a16="http://schemas.microsoft.com/office/drawing/2014/main" id="{12CE9A40-6412-4A46-BFCD-F0E94EE0588C}"/>
              </a:ext>
            </a:extLst>
          </p:cNvPr>
          <p:cNvSpPr>
            <a:spLocks noGrp="1"/>
          </p:cNvSpPr>
          <p:nvPr>
            <p:ph type="body" sz="quarter" idx="15"/>
          </p:nvPr>
        </p:nvSpPr>
        <p:spPr>
          <a:xfrm>
            <a:off x="2346324" y="2247900"/>
            <a:ext cx="6188075" cy="547688"/>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Give a systematic name for each amide.</a:t>
            </a:r>
          </a:p>
        </p:txBody>
      </p:sp>
      <p:pic>
        <p:nvPicPr>
          <p:cNvPr id="32774" name="Picture 1" descr="Carbonyl group attached with hydrogen on one side and NHCH2CH3 group on the other side."/>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3557588"/>
            <a:ext cx="24003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2" descr="Carbonyl group is attached to benzene on one side and N(CH3)2 group on the other side. N(CH3)2 means that there are two methyl groups attached to nitrogen atom."/>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43500" y="3343275"/>
            <a:ext cx="26289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298917" y="345394"/>
            <a:ext cx="6546167" cy="604613"/>
          </a:xfrm>
        </p:spPr>
        <p:txBody>
          <a:bodyPr/>
          <a:lstStyle/>
          <a:p>
            <a:pPr eaLnBrk="1" hangingPunct="1"/>
            <a:r>
              <a:rPr lang="en-US" altLang="en-US" sz="3200" b="1" dirty="0"/>
              <a:t>17.1	Structure and Bonding (1)</a:t>
            </a:r>
            <a:endParaRPr lang="en-US" altLang="en-US" dirty="0">
              <a:latin typeface="Calibri" pitchFamily="34" charset="0"/>
            </a:endParaRPr>
          </a:p>
        </p:txBody>
      </p:sp>
      <p:sp>
        <p:nvSpPr>
          <p:cNvPr id="9" name="Text Placeholder 7">
            <a:extLst>
              <a:ext uri="{FF2B5EF4-FFF2-40B4-BE49-F238E27FC236}">
                <a16:creationId xmlns:a16="http://schemas.microsoft.com/office/drawing/2014/main" id="{69DA0E48-E274-4872-AB91-B9B0C287B2D0}"/>
              </a:ext>
            </a:extLst>
          </p:cNvPr>
          <p:cNvSpPr>
            <a:spLocks noGrp="1"/>
          </p:cNvSpPr>
          <p:nvPr>
            <p:ph type="body" sz="quarter" idx="13"/>
          </p:nvPr>
        </p:nvSpPr>
        <p:spPr>
          <a:xfrm>
            <a:off x="762000" y="1146538"/>
            <a:ext cx="8077200" cy="793098"/>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Carboxylic acids </a:t>
            </a:r>
            <a:r>
              <a:rPr lang="en-US" altLang="en-US" sz="2400" b="1" kern="1200" dirty="0">
                <a:solidFill>
                  <a:prstClr val="black"/>
                </a:solidFill>
                <a:latin typeface="Arial" charset="0"/>
                <a:cs typeface="+mn-cs"/>
              </a:rPr>
              <a:t>are organic compounds containing</a:t>
            </a:r>
          </a:p>
          <a:p>
            <a:pPr marL="0" lvl="0" indent="0" defTabSz="457200" eaLnBrk="1" hangingPunct="1">
              <a:spcBef>
                <a:spcPct val="0"/>
              </a:spcBef>
              <a:buNone/>
            </a:pPr>
            <a:r>
              <a:rPr lang="en-US" altLang="en-US" sz="2400" b="1" kern="1200" dirty="0">
                <a:solidFill>
                  <a:prstClr val="black"/>
                </a:solidFill>
                <a:latin typeface="Arial" charset="0"/>
                <a:cs typeface="+mn-cs"/>
              </a:rPr>
              <a:t>a </a:t>
            </a:r>
            <a:r>
              <a:rPr lang="en-US" altLang="en-US" sz="2400" b="1" kern="1200" dirty="0">
                <a:solidFill>
                  <a:srgbClr val="3366FF"/>
                </a:solidFill>
                <a:latin typeface="Arial" charset="0"/>
                <a:cs typeface="+mn-cs"/>
              </a:rPr>
              <a:t>COOH </a:t>
            </a:r>
            <a:r>
              <a:rPr lang="en-US" altLang="en-US" sz="2400" b="1" kern="1200" dirty="0">
                <a:solidFill>
                  <a:prstClr val="black"/>
                </a:solidFill>
                <a:latin typeface="Arial" charset="0"/>
                <a:cs typeface="+mn-cs"/>
              </a:rPr>
              <a:t>(carboxyl) group.</a:t>
            </a:r>
          </a:p>
        </p:txBody>
      </p:sp>
      <p:sp>
        <p:nvSpPr>
          <p:cNvPr id="10" name="Text Placeholder 9">
            <a:extLst>
              <a:ext uri="{FF2B5EF4-FFF2-40B4-BE49-F238E27FC236}">
                <a16:creationId xmlns:a16="http://schemas.microsoft.com/office/drawing/2014/main" id="{2719DB8D-2BFF-439E-B210-AF3AFE04CE64}"/>
              </a:ext>
            </a:extLst>
          </p:cNvPr>
          <p:cNvSpPr>
            <a:spLocks noGrp="1"/>
          </p:cNvSpPr>
          <p:nvPr>
            <p:ph type="body" sz="quarter" idx="14"/>
          </p:nvPr>
        </p:nvSpPr>
        <p:spPr>
          <a:xfrm>
            <a:off x="1144588" y="2225675"/>
            <a:ext cx="2895600" cy="381000"/>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General structure:</a:t>
            </a:r>
          </a:p>
        </p:txBody>
      </p:sp>
      <p:sp>
        <p:nvSpPr>
          <p:cNvPr id="11" name="Text Placeholder 11">
            <a:extLst>
              <a:ext uri="{FF2B5EF4-FFF2-40B4-BE49-F238E27FC236}">
                <a16:creationId xmlns:a16="http://schemas.microsoft.com/office/drawing/2014/main" id="{E68F125D-1B0C-41B3-8509-81C27073A67B}"/>
              </a:ext>
            </a:extLst>
          </p:cNvPr>
          <p:cNvSpPr>
            <a:spLocks noGrp="1"/>
          </p:cNvSpPr>
          <p:nvPr>
            <p:ph type="body" sz="quarter" idx="15"/>
          </p:nvPr>
        </p:nvSpPr>
        <p:spPr>
          <a:xfrm>
            <a:off x="5913438" y="2226330"/>
            <a:ext cx="1600200" cy="418013"/>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Example:</a:t>
            </a:r>
          </a:p>
        </p:txBody>
      </p:sp>
      <p:pic>
        <p:nvPicPr>
          <p:cNvPr id="15367" name="Picture 11" descr="A general structure of Carboxylic acid: carbonyl group CO is bonded to OH on one side and an alkyl group R attached on the other side. COOH is known as carboxyl group. In acetic acid, the carbonyl group is attached to OH and methyl CH3 grou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3097213"/>
            <a:ext cx="561975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3">
            <a:extLst>
              <a:ext uri="{FF2B5EF4-FFF2-40B4-BE49-F238E27FC236}">
                <a16:creationId xmlns:a16="http://schemas.microsoft.com/office/drawing/2014/main" id="{50BB51EA-05F0-4FBB-8DAB-9BECF04CBA74}"/>
              </a:ext>
            </a:extLst>
          </p:cNvPr>
          <p:cNvSpPr>
            <a:spLocks noGrp="1"/>
          </p:cNvSpPr>
          <p:nvPr>
            <p:ph type="body" sz="quarter" idx="16"/>
          </p:nvPr>
        </p:nvSpPr>
        <p:spPr>
          <a:xfrm>
            <a:off x="1084120" y="5337608"/>
            <a:ext cx="7353300" cy="912812"/>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Carboxylic acids are abbreviated as </a:t>
            </a:r>
            <a:r>
              <a:rPr lang="en-US" altLang="en-US" sz="2400" b="1" kern="1200" dirty="0">
                <a:solidFill>
                  <a:srgbClr val="3366FF"/>
                </a:solidFill>
                <a:latin typeface="Arial" charset="0"/>
                <a:cs typeface="+mn-cs"/>
              </a:rPr>
              <a:t>RCOOH</a:t>
            </a:r>
            <a:r>
              <a:rPr lang="en-US" altLang="en-US" sz="2400" b="1" kern="1200" dirty="0">
                <a:solidFill>
                  <a:prstClr val="black"/>
                </a:solidFill>
                <a:latin typeface="Arial" charset="0"/>
                <a:cs typeface="+mn-cs"/>
              </a:rPr>
              <a:t> or </a:t>
            </a:r>
            <a:r>
              <a:rPr lang="en-US" altLang="en-US" sz="2400" b="1" kern="1200" dirty="0">
                <a:solidFill>
                  <a:srgbClr val="3366FF"/>
                </a:solidFill>
                <a:latin typeface="Arial" panose="020B0604020202020204" pitchFamily="34" charset="0"/>
                <a:cs typeface="Arial" panose="020B0604020202020204" pitchFamily="34" charset="0"/>
              </a:rPr>
              <a:t>RCO</a:t>
            </a:r>
            <a:r>
              <a:rPr lang="en-US" altLang="en-US" sz="2400" b="1" kern="1200" baseline="-25000" dirty="0">
                <a:solidFill>
                  <a:srgbClr val="3366FF"/>
                </a:solidFill>
                <a:latin typeface="Arial" panose="020B0604020202020204" pitchFamily="34" charset="0"/>
                <a:cs typeface="Arial" panose="020B0604020202020204" pitchFamily="34" charset="0"/>
              </a:rPr>
              <a:t>2</a:t>
            </a:r>
            <a:r>
              <a:rPr lang="en-US" altLang="en-US" sz="2400" b="1" kern="1200" dirty="0">
                <a:solidFill>
                  <a:srgbClr val="3366FF"/>
                </a:solidFill>
                <a:latin typeface="Arial" panose="020B0604020202020204" pitchFamily="34" charset="0"/>
                <a:cs typeface="Arial" panose="020B0604020202020204" pitchFamily="34" charset="0"/>
              </a:rPr>
              <a:t>H</a:t>
            </a:r>
            <a:r>
              <a:rPr lang="en-US" altLang="en-US" sz="2400" b="1" kern="1200" dirty="0">
                <a:solidFill>
                  <a:prstClr val="black"/>
                </a:solidFill>
                <a:latin typeface="Arial" charset="0"/>
                <a:cs typeface="+mn-cs"/>
              </a:rPr>
              <a:t>.</a:t>
            </a:r>
          </a:p>
        </p:txBody>
      </p:sp>
    </p:spTree>
    <p:extLst>
      <p:ext uri="{BB962C8B-B14F-4D97-AF65-F5344CB8AC3E}">
        <p14:creationId xmlns:p14="http://schemas.microsoft.com/office/powerpoint/2010/main" val="569558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385196" y="398594"/>
            <a:ext cx="5207094" cy="474241"/>
          </a:xfrm>
        </p:spPr>
        <p:txBody>
          <a:bodyPr/>
          <a:lstStyle/>
          <a:p>
            <a:pPr eaLnBrk="1" hangingPunct="1"/>
            <a:r>
              <a:rPr lang="en-US" altLang="en-US" sz="3200" b="1" dirty="0"/>
              <a:t>17.2	Nomenclature (11)</a:t>
            </a:r>
            <a:endParaRPr lang="en-US" altLang="en-US" dirty="0">
              <a:latin typeface="Calibri" pitchFamily="34" charset="0"/>
            </a:endParaRPr>
          </a:p>
        </p:txBody>
      </p:sp>
      <p:sp>
        <p:nvSpPr>
          <p:cNvPr id="8" name="Content Placeholder 2">
            <a:extLst>
              <a:ext uri="{FF2B5EF4-FFF2-40B4-BE49-F238E27FC236}">
                <a16:creationId xmlns:a16="http://schemas.microsoft.com/office/drawing/2014/main" id="{E3C788E2-3856-451A-A4E1-8DE7098BB97E}"/>
              </a:ext>
            </a:extLst>
          </p:cNvPr>
          <p:cNvSpPr>
            <a:spLocks noGrp="1"/>
          </p:cNvSpPr>
          <p:nvPr>
            <p:ph idx="1"/>
          </p:nvPr>
        </p:nvSpPr>
        <p:spPr>
          <a:xfrm>
            <a:off x="2518813" y="818466"/>
            <a:ext cx="4100931" cy="400613"/>
          </a:xfrm>
        </p:spPr>
        <p:txBody>
          <a:bodyPr/>
          <a:lstStyle/>
          <a:p>
            <a:pPr marL="457200" lvl="0" indent="-457200" algn="ctr">
              <a:buFont typeface="+mj-lt"/>
              <a:buAutoNum type="alphaUcPeriod" startAt="3"/>
            </a:pPr>
            <a:r>
              <a:rPr lang="en-US" altLang="en-US" sz="2800" b="1" dirty="0">
                <a:solidFill>
                  <a:srgbClr val="000000"/>
                </a:solidFill>
              </a:rPr>
              <a:t>Naming an Amide</a:t>
            </a:r>
            <a:endParaRPr lang="en-US" sz="2800" dirty="0"/>
          </a:p>
        </p:txBody>
      </p:sp>
      <p:sp>
        <p:nvSpPr>
          <p:cNvPr id="3" name="Text Placeholder 2">
            <a:extLst>
              <a:ext uri="{FF2B5EF4-FFF2-40B4-BE49-F238E27FC236}">
                <a16:creationId xmlns:a16="http://schemas.microsoft.com/office/drawing/2014/main" id="{3BE44A14-2EA4-4230-855F-3F08BC07DA92}"/>
              </a:ext>
            </a:extLst>
          </p:cNvPr>
          <p:cNvSpPr>
            <a:spLocks noGrp="1"/>
          </p:cNvSpPr>
          <p:nvPr>
            <p:ph type="body" sz="quarter" idx="13"/>
          </p:nvPr>
        </p:nvSpPr>
        <p:spPr>
          <a:xfrm>
            <a:off x="2081201" y="1487055"/>
            <a:ext cx="2788066" cy="533400"/>
          </a:xfrm>
        </p:spPr>
        <p:txBody>
          <a:bodyPr/>
          <a:lstStyle/>
          <a:p>
            <a:pPr marL="0" lvl="0" indent="0" defTabSz="457200" eaLnBrk="1" hangingPunct="1">
              <a:spcBef>
                <a:spcPct val="0"/>
              </a:spcBef>
              <a:buNone/>
              <a:defRPr/>
            </a:pPr>
            <a:r>
              <a:rPr lang="en-US" sz="2400" b="1" kern="1200" dirty="0">
                <a:solidFill>
                  <a:prstClr val="white"/>
                </a:solidFill>
                <a:ea typeface="+mn-ea"/>
                <a:cs typeface="+mn-cs"/>
              </a:rPr>
              <a:t>HOW TO Name an</a:t>
            </a:r>
          </a:p>
        </p:txBody>
      </p:sp>
      <p:graphicFrame>
        <p:nvGraphicFramePr>
          <p:cNvPr id="12" name="Object 11">
            <a:extLst>
              <a:ext uri="{FF2B5EF4-FFF2-40B4-BE49-F238E27FC236}">
                <a16:creationId xmlns:a16="http://schemas.microsoft.com/office/drawing/2014/main" id="{71767E40-7A31-42AE-B25B-8B602A7BFD3F}"/>
              </a:ext>
            </a:extLst>
          </p:cNvPr>
          <p:cNvGraphicFramePr>
            <a:graphicFrameLocks noChangeAspect="1"/>
          </p:cNvGraphicFramePr>
          <p:nvPr>
            <p:extLst>
              <p:ext uri="{D42A27DB-BD31-4B8C-83A1-F6EECF244321}">
                <p14:modId xmlns:p14="http://schemas.microsoft.com/office/powerpoint/2010/main" val="4058870545"/>
              </p:ext>
            </p:extLst>
          </p:nvPr>
        </p:nvGraphicFramePr>
        <p:xfrm>
          <a:off x="4869267" y="1587961"/>
          <a:ext cx="317500" cy="266700"/>
        </p:xfrm>
        <a:graphic>
          <a:graphicData uri="http://schemas.openxmlformats.org/presentationml/2006/ole">
            <mc:AlternateContent xmlns:mc="http://schemas.openxmlformats.org/markup-compatibility/2006">
              <mc:Choice xmlns:v="urn:schemas-microsoft-com:vml" Requires="v">
                <p:oleObj spid="_x0000_s11306" name="Equation" r:id="rId4" imgW="317160" imgH="266400" progId="Equation.DSMT4">
                  <p:embed/>
                </p:oleObj>
              </mc:Choice>
              <mc:Fallback>
                <p:oleObj name="Equation" r:id="rId4" imgW="317160" imgH="266400" progId="Equation.DSMT4">
                  <p:embed/>
                  <p:pic>
                    <p:nvPicPr>
                      <p:cNvPr id="0" name=""/>
                      <p:cNvPicPr/>
                      <p:nvPr/>
                    </p:nvPicPr>
                    <p:blipFill>
                      <a:blip r:embed="rId5"/>
                      <a:stretch>
                        <a:fillRect/>
                      </a:stretch>
                    </p:blipFill>
                    <p:spPr>
                      <a:xfrm>
                        <a:off x="4869267" y="1587961"/>
                        <a:ext cx="317500" cy="266700"/>
                      </a:xfrm>
                      <a:prstGeom prst="rect">
                        <a:avLst/>
                      </a:prstGeom>
                    </p:spPr>
                  </p:pic>
                </p:oleObj>
              </mc:Fallback>
            </mc:AlternateContent>
          </a:graphicData>
        </a:graphic>
      </p:graphicFrame>
      <p:sp>
        <p:nvSpPr>
          <p:cNvPr id="9" name="Text Placeholder 4">
            <a:extLst>
              <a:ext uri="{FF2B5EF4-FFF2-40B4-BE49-F238E27FC236}">
                <a16:creationId xmlns:a16="http://schemas.microsoft.com/office/drawing/2014/main" id="{D5CCA9E3-15D5-4B9F-9148-0D0BD569D883}"/>
              </a:ext>
            </a:extLst>
          </p:cNvPr>
          <p:cNvSpPr>
            <a:spLocks noGrp="1"/>
          </p:cNvSpPr>
          <p:nvPr>
            <p:ph type="body" sz="quarter" idx="16"/>
          </p:nvPr>
        </p:nvSpPr>
        <p:spPr>
          <a:xfrm>
            <a:off x="5165933" y="1482265"/>
            <a:ext cx="549067" cy="524227"/>
          </a:xfrm>
        </p:spPr>
        <p:txBody>
          <a:bodyPr/>
          <a:lstStyle/>
          <a:p>
            <a:pPr marL="0" indent="0">
              <a:buNone/>
            </a:pPr>
            <a:r>
              <a:rPr lang="en-US" sz="2400" b="1" kern="1200" dirty="0">
                <a:solidFill>
                  <a:prstClr val="white"/>
                </a:solidFill>
                <a:cs typeface="+mn-cs"/>
              </a:rPr>
              <a:t>or </a:t>
            </a:r>
            <a:endParaRPr lang="en-US" dirty="0"/>
          </a:p>
        </p:txBody>
      </p:sp>
      <p:graphicFrame>
        <p:nvGraphicFramePr>
          <p:cNvPr id="13" name="Object 12">
            <a:extLst>
              <a:ext uri="{FF2B5EF4-FFF2-40B4-BE49-F238E27FC236}">
                <a16:creationId xmlns:a16="http://schemas.microsoft.com/office/drawing/2014/main" id="{4ED349EB-3993-4ADE-83AA-844DB3A07864}"/>
              </a:ext>
            </a:extLst>
          </p:cNvPr>
          <p:cNvGraphicFramePr>
            <a:graphicFrameLocks noChangeAspect="1"/>
          </p:cNvGraphicFramePr>
          <p:nvPr>
            <p:extLst>
              <p:ext uri="{D42A27DB-BD31-4B8C-83A1-F6EECF244321}">
                <p14:modId xmlns:p14="http://schemas.microsoft.com/office/powerpoint/2010/main" val="3008788739"/>
              </p:ext>
            </p:extLst>
          </p:nvPr>
        </p:nvGraphicFramePr>
        <p:xfrm>
          <a:off x="5648533" y="1592408"/>
          <a:ext cx="317500" cy="279400"/>
        </p:xfrm>
        <a:graphic>
          <a:graphicData uri="http://schemas.openxmlformats.org/presentationml/2006/ole">
            <mc:AlternateContent xmlns:mc="http://schemas.openxmlformats.org/markup-compatibility/2006">
              <mc:Choice xmlns:v="urn:schemas-microsoft-com:vml" Requires="v">
                <p:oleObj spid="_x0000_s11307" name="Equation" r:id="rId6" imgW="317160" imgH="279360" progId="Equation.DSMT4">
                  <p:embed/>
                </p:oleObj>
              </mc:Choice>
              <mc:Fallback>
                <p:oleObj name="Equation" r:id="rId6" imgW="317160" imgH="279360" progId="Equation.DSMT4">
                  <p:embed/>
                  <p:pic>
                    <p:nvPicPr>
                      <p:cNvPr id="0" name=""/>
                      <p:cNvPicPr/>
                      <p:nvPr/>
                    </p:nvPicPr>
                    <p:blipFill>
                      <a:blip r:embed="rId7"/>
                      <a:stretch>
                        <a:fillRect/>
                      </a:stretch>
                    </p:blipFill>
                    <p:spPr>
                      <a:xfrm>
                        <a:off x="5648533" y="1592408"/>
                        <a:ext cx="317500" cy="279400"/>
                      </a:xfrm>
                      <a:prstGeom prst="rect">
                        <a:avLst/>
                      </a:prstGeom>
                    </p:spPr>
                  </p:pic>
                </p:oleObj>
              </mc:Fallback>
            </mc:AlternateContent>
          </a:graphicData>
        </a:graphic>
      </p:graphicFrame>
      <p:sp>
        <p:nvSpPr>
          <p:cNvPr id="10" name="Text Placeholder 6">
            <a:extLst>
              <a:ext uri="{FF2B5EF4-FFF2-40B4-BE49-F238E27FC236}">
                <a16:creationId xmlns:a16="http://schemas.microsoft.com/office/drawing/2014/main" id="{16AB41ED-45FF-46C9-AACE-97287E9DFE72}"/>
              </a:ext>
            </a:extLst>
          </p:cNvPr>
          <p:cNvSpPr>
            <a:spLocks noGrp="1"/>
          </p:cNvSpPr>
          <p:nvPr>
            <p:ph type="body" sz="quarter" idx="17"/>
          </p:nvPr>
        </p:nvSpPr>
        <p:spPr>
          <a:xfrm>
            <a:off x="5945305" y="1497013"/>
            <a:ext cx="1342539" cy="685800"/>
          </a:xfrm>
        </p:spPr>
        <p:txBody>
          <a:bodyPr/>
          <a:lstStyle/>
          <a:p>
            <a:pPr marL="0" indent="0">
              <a:buNone/>
            </a:pPr>
            <a:r>
              <a:rPr lang="en-US" sz="2400" b="1" kern="1200" dirty="0">
                <a:solidFill>
                  <a:prstClr val="white"/>
                </a:solidFill>
                <a:cs typeface="+mn-cs"/>
              </a:rPr>
              <a:t>Amide</a:t>
            </a:r>
            <a:endParaRPr lang="en-US" dirty="0"/>
          </a:p>
        </p:txBody>
      </p:sp>
      <p:sp>
        <p:nvSpPr>
          <p:cNvPr id="4" name="Text Placeholder 3">
            <a:extLst>
              <a:ext uri="{FF2B5EF4-FFF2-40B4-BE49-F238E27FC236}">
                <a16:creationId xmlns:a16="http://schemas.microsoft.com/office/drawing/2014/main" id="{DC17185C-B6D2-4072-B67A-FD6CD039CC81}"/>
              </a:ext>
            </a:extLst>
          </p:cNvPr>
          <p:cNvSpPr>
            <a:spLocks noGrp="1"/>
          </p:cNvSpPr>
          <p:nvPr>
            <p:ph type="body" sz="quarter" idx="14"/>
          </p:nvPr>
        </p:nvSpPr>
        <p:spPr>
          <a:xfrm>
            <a:off x="633844" y="2251075"/>
            <a:ext cx="1433501" cy="517525"/>
          </a:xfrm>
        </p:spPr>
        <p:txBody>
          <a:bodyPr/>
          <a:lstStyle/>
          <a:p>
            <a:pPr marL="0" lvl="0" indent="0" defTabSz="457200" eaLnBrk="1" hangingPunct="1">
              <a:spcBef>
                <a:spcPct val="0"/>
              </a:spcBef>
              <a:buNone/>
              <a:defRPr/>
            </a:pPr>
            <a:r>
              <a:rPr lang="en-US" sz="2400" b="1" kern="1200" dirty="0">
                <a:solidFill>
                  <a:prstClr val="white"/>
                </a:solidFill>
                <a:ea typeface="+mn-ea"/>
                <a:cs typeface="+mn-cs"/>
              </a:rPr>
              <a:t>Step [1]</a:t>
            </a:r>
          </a:p>
        </p:txBody>
      </p:sp>
      <p:sp>
        <p:nvSpPr>
          <p:cNvPr id="5" name="Text Placeholder 4">
            <a:extLst>
              <a:ext uri="{FF2B5EF4-FFF2-40B4-BE49-F238E27FC236}">
                <a16:creationId xmlns:a16="http://schemas.microsoft.com/office/drawing/2014/main" id="{77D72A96-DCDC-4DE7-90DA-5E3DFF3C5986}"/>
              </a:ext>
            </a:extLst>
          </p:cNvPr>
          <p:cNvSpPr>
            <a:spLocks noGrp="1"/>
          </p:cNvSpPr>
          <p:nvPr>
            <p:ph type="body" sz="quarter" idx="15"/>
          </p:nvPr>
        </p:nvSpPr>
        <p:spPr>
          <a:xfrm>
            <a:off x="2057400" y="2131580"/>
            <a:ext cx="6732588" cy="787400"/>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Name the alkyl groups bonded to the N atom.</a:t>
            </a:r>
          </a:p>
          <a:p>
            <a:pPr marL="0" lvl="0" indent="0" defTabSz="457200" eaLnBrk="1" hangingPunct="1">
              <a:spcBef>
                <a:spcPct val="0"/>
              </a:spcBef>
              <a:buNone/>
            </a:pPr>
            <a:r>
              <a:rPr lang="en-US" altLang="en-US" sz="2400" b="1" kern="1200" dirty="0">
                <a:solidFill>
                  <a:prstClr val="black"/>
                </a:solidFill>
                <a:latin typeface="Arial" charset="0"/>
                <a:cs typeface="+mn-cs"/>
              </a:rPr>
              <a:t>Use the prefix </a:t>
            </a:r>
            <a:r>
              <a:rPr lang="ja-JP" altLang="en-US" sz="2400" b="1" kern="1200" dirty="0">
                <a:solidFill>
                  <a:prstClr val="black"/>
                </a:solidFill>
                <a:latin typeface="Arial" charset="0"/>
                <a:cs typeface="+mn-cs"/>
              </a:rPr>
              <a:t>“</a:t>
            </a:r>
            <a:r>
              <a:rPr lang="en-US" altLang="ja-JP" sz="2400" b="1" i="1" kern="1200" dirty="0">
                <a:solidFill>
                  <a:prstClr val="black"/>
                </a:solidFill>
                <a:latin typeface="Arial" charset="0"/>
                <a:cs typeface="+mn-cs"/>
              </a:rPr>
              <a:t>N</a:t>
            </a:r>
            <a:r>
              <a:rPr lang="en-US" altLang="ja-JP" sz="2400" b="1" kern="1200" dirty="0">
                <a:solidFill>
                  <a:prstClr val="black"/>
                </a:solidFill>
                <a:latin typeface="Arial" charset="0"/>
                <a:cs typeface="+mn-cs"/>
              </a:rPr>
              <a:t>-</a:t>
            </a:r>
            <a:r>
              <a:rPr lang="ja-JP" altLang="en-US" sz="2400" b="1" kern="1200" dirty="0">
                <a:solidFill>
                  <a:prstClr val="black"/>
                </a:solidFill>
                <a:latin typeface="Arial" charset="0"/>
                <a:cs typeface="+mn-cs"/>
              </a:rPr>
              <a:t>”</a:t>
            </a:r>
            <a:r>
              <a:rPr lang="en-US" altLang="ja-JP" sz="2400" b="1" kern="1200" dirty="0">
                <a:solidFill>
                  <a:prstClr val="black"/>
                </a:solidFill>
                <a:latin typeface="Arial" charset="0"/>
                <a:cs typeface="+mn-cs"/>
              </a:rPr>
              <a:t> preceding the name.</a:t>
            </a:r>
            <a:endParaRPr lang="en-US" altLang="en-US" sz="2400" b="1" kern="1200" dirty="0">
              <a:solidFill>
                <a:prstClr val="black"/>
              </a:solidFill>
              <a:latin typeface="Arial" charset="0"/>
              <a:cs typeface="+mn-cs"/>
            </a:endParaRPr>
          </a:p>
        </p:txBody>
      </p:sp>
      <p:pic>
        <p:nvPicPr>
          <p:cNvPr id="33798" name="Picture 3" descr="Carbonyl group is attached to hydrogen on one side and NHCH2CH3 group on the other side. CH2CH3 group attached to N is an ethyl group."/>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4350" y="3724275"/>
            <a:ext cx="3657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4" descr="Carbonyl group is attached to benzene on one side and N(CH3)2 group on the other side. N(CH3)2 means that there are two methyl groups attached to nitrogen atom."/>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86300" y="3438525"/>
            <a:ext cx="39433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385196" y="391461"/>
            <a:ext cx="5207094" cy="489446"/>
          </a:xfrm>
        </p:spPr>
        <p:txBody>
          <a:bodyPr/>
          <a:lstStyle/>
          <a:p>
            <a:pPr eaLnBrk="1" hangingPunct="1"/>
            <a:r>
              <a:rPr lang="en-US" altLang="en-US" sz="3200" b="1" dirty="0"/>
              <a:t>17.2	Nomenclature (12)</a:t>
            </a:r>
            <a:endParaRPr lang="en-US" altLang="en-US" dirty="0">
              <a:latin typeface="Calibri" pitchFamily="34" charset="0"/>
            </a:endParaRPr>
          </a:p>
        </p:txBody>
      </p:sp>
      <p:sp>
        <p:nvSpPr>
          <p:cNvPr id="22" name="Content Placeholder 8">
            <a:extLst>
              <a:ext uri="{FF2B5EF4-FFF2-40B4-BE49-F238E27FC236}">
                <a16:creationId xmlns:a16="http://schemas.microsoft.com/office/drawing/2014/main" id="{85E46AB3-8389-4A2A-B3D1-3A80CC81CCFD}"/>
              </a:ext>
            </a:extLst>
          </p:cNvPr>
          <p:cNvSpPr>
            <a:spLocks noGrp="1"/>
          </p:cNvSpPr>
          <p:nvPr>
            <p:ph sz="quarter" idx="19"/>
          </p:nvPr>
        </p:nvSpPr>
        <p:spPr>
          <a:xfrm>
            <a:off x="2760408" y="816076"/>
            <a:ext cx="3657600" cy="463347"/>
          </a:xfrm>
        </p:spPr>
        <p:txBody>
          <a:bodyPr/>
          <a:lstStyle/>
          <a:p>
            <a:pPr marL="228600" lvl="0" indent="-228600" defTabSz="457200">
              <a:spcBef>
                <a:spcPct val="0"/>
              </a:spcBef>
              <a:buFont typeface="+mj-lt"/>
              <a:buAutoNum type="alphaUcPeriod" startAt="3"/>
            </a:pPr>
            <a:r>
              <a:rPr lang="en-US" altLang="en-US" sz="2800" b="1" kern="1200" dirty="0">
                <a:solidFill>
                  <a:srgbClr val="000000"/>
                </a:solidFill>
                <a:latin typeface="Arial" charset="0"/>
                <a:cs typeface="+mn-cs"/>
              </a:rPr>
              <a:t>Naming an Amide</a:t>
            </a:r>
            <a:endParaRPr lang="en-US" dirty="0"/>
          </a:p>
        </p:txBody>
      </p:sp>
      <p:sp>
        <p:nvSpPr>
          <p:cNvPr id="2" name="Content Placeholder 1">
            <a:extLst>
              <a:ext uri="{FF2B5EF4-FFF2-40B4-BE49-F238E27FC236}">
                <a16:creationId xmlns:a16="http://schemas.microsoft.com/office/drawing/2014/main" id="{B56C016A-FEE8-4F1C-A53D-6E94A554E45C}"/>
              </a:ext>
            </a:extLst>
          </p:cNvPr>
          <p:cNvSpPr>
            <a:spLocks noGrp="1"/>
          </p:cNvSpPr>
          <p:nvPr>
            <p:ph idx="1"/>
          </p:nvPr>
        </p:nvSpPr>
        <p:spPr>
          <a:xfrm>
            <a:off x="2132395" y="1489365"/>
            <a:ext cx="2820606" cy="529739"/>
          </a:xfrm>
        </p:spPr>
        <p:txBody>
          <a:bodyPr/>
          <a:lstStyle/>
          <a:p>
            <a:pPr marL="0" lvl="0" indent="0" defTabSz="457200" eaLnBrk="1" hangingPunct="1">
              <a:spcBef>
                <a:spcPct val="0"/>
              </a:spcBef>
              <a:buNone/>
              <a:defRPr/>
            </a:pPr>
            <a:r>
              <a:rPr lang="en-US" sz="2400" b="1" kern="1200" dirty="0">
                <a:solidFill>
                  <a:prstClr val="white"/>
                </a:solidFill>
                <a:ea typeface="+mn-ea"/>
                <a:cs typeface="+mn-cs"/>
              </a:rPr>
              <a:t>HOW TO Name an</a:t>
            </a:r>
          </a:p>
        </p:txBody>
      </p:sp>
      <p:graphicFrame>
        <p:nvGraphicFramePr>
          <p:cNvPr id="9" name="Object 8">
            <a:extLst>
              <a:ext uri="{FF2B5EF4-FFF2-40B4-BE49-F238E27FC236}">
                <a16:creationId xmlns:a16="http://schemas.microsoft.com/office/drawing/2014/main" id="{FA638925-E923-430E-B4BE-B380F0F89587}"/>
              </a:ext>
            </a:extLst>
          </p:cNvPr>
          <p:cNvGraphicFramePr>
            <a:graphicFrameLocks noChangeAspect="1"/>
          </p:cNvGraphicFramePr>
          <p:nvPr>
            <p:extLst>
              <p:ext uri="{D42A27DB-BD31-4B8C-83A1-F6EECF244321}">
                <p14:modId xmlns:p14="http://schemas.microsoft.com/office/powerpoint/2010/main" val="3737207066"/>
              </p:ext>
            </p:extLst>
          </p:nvPr>
        </p:nvGraphicFramePr>
        <p:xfrm>
          <a:off x="4903224" y="1594929"/>
          <a:ext cx="317500" cy="266700"/>
        </p:xfrm>
        <a:graphic>
          <a:graphicData uri="http://schemas.openxmlformats.org/presentationml/2006/ole">
            <mc:AlternateContent xmlns:mc="http://schemas.openxmlformats.org/markup-compatibility/2006">
              <mc:Choice xmlns:v="urn:schemas-microsoft-com:vml" Requires="v">
                <p:oleObj spid="_x0000_s12330" name="Equation" r:id="rId4" imgW="317160" imgH="266400" progId="Equation.DSMT4">
                  <p:embed/>
                </p:oleObj>
              </mc:Choice>
              <mc:Fallback>
                <p:oleObj name="Equation" r:id="rId4" imgW="317160" imgH="266400" progId="Equation.DSMT4">
                  <p:embed/>
                  <p:pic>
                    <p:nvPicPr>
                      <p:cNvPr id="0" name=""/>
                      <p:cNvPicPr/>
                      <p:nvPr/>
                    </p:nvPicPr>
                    <p:blipFill>
                      <a:blip r:embed="rId5"/>
                      <a:stretch>
                        <a:fillRect/>
                      </a:stretch>
                    </p:blipFill>
                    <p:spPr>
                      <a:xfrm>
                        <a:off x="4903224" y="1594929"/>
                        <a:ext cx="317500" cy="266700"/>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C98DF58C-16C7-4328-A337-A22824025FD2}"/>
              </a:ext>
            </a:extLst>
          </p:cNvPr>
          <p:cNvSpPr>
            <a:spLocks noGrp="1"/>
          </p:cNvSpPr>
          <p:nvPr>
            <p:ph sz="quarter" idx="20"/>
          </p:nvPr>
        </p:nvSpPr>
        <p:spPr>
          <a:xfrm>
            <a:off x="5183783" y="1487657"/>
            <a:ext cx="510595" cy="684213"/>
          </a:xfrm>
        </p:spPr>
        <p:txBody>
          <a:bodyPr/>
          <a:lstStyle/>
          <a:p>
            <a:pPr marL="0" indent="0">
              <a:buNone/>
            </a:pPr>
            <a:r>
              <a:rPr lang="en-US" sz="2400" b="1" kern="1200" dirty="0">
                <a:solidFill>
                  <a:prstClr val="white"/>
                </a:solidFill>
                <a:cs typeface="+mn-cs"/>
              </a:rPr>
              <a:t>or </a:t>
            </a:r>
            <a:endParaRPr lang="en-US" dirty="0"/>
          </a:p>
        </p:txBody>
      </p:sp>
      <p:graphicFrame>
        <p:nvGraphicFramePr>
          <p:cNvPr id="10" name="Object 9">
            <a:extLst>
              <a:ext uri="{FF2B5EF4-FFF2-40B4-BE49-F238E27FC236}">
                <a16:creationId xmlns:a16="http://schemas.microsoft.com/office/drawing/2014/main" id="{7E517724-A618-4E16-A567-E7B8FAD70937}"/>
              </a:ext>
            </a:extLst>
          </p:cNvPr>
          <p:cNvGraphicFramePr>
            <a:graphicFrameLocks noChangeAspect="1"/>
          </p:cNvGraphicFramePr>
          <p:nvPr>
            <p:extLst>
              <p:ext uri="{D42A27DB-BD31-4B8C-83A1-F6EECF244321}">
                <p14:modId xmlns:p14="http://schemas.microsoft.com/office/powerpoint/2010/main" val="3292859972"/>
              </p:ext>
            </p:extLst>
          </p:nvPr>
        </p:nvGraphicFramePr>
        <p:xfrm>
          <a:off x="5669148" y="1591619"/>
          <a:ext cx="317500" cy="279400"/>
        </p:xfrm>
        <a:graphic>
          <a:graphicData uri="http://schemas.openxmlformats.org/presentationml/2006/ole">
            <mc:AlternateContent xmlns:mc="http://schemas.openxmlformats.org/markup-compatibility/2006">
              <mc:Choice xmlns:v="urn:schemas-microsoft-com:vml" Requires="v">
                <p:oleObj spid="_x0000_s12331" name="Equation" r:id="rId6" imgW="317160" imgH="279360" progId="Equation.DSMT4">
                  <p:embed/>
                </p:oleObj>
              </mc:Choice>
              <mc:Fallback>
                <p:oleObj name="Equation" r:id="rId6" imgW="317160" imgH="279360" progId="Equation.DSMT4">
                  <p:embed/>
                  <p:pic>
                    <p:nvPicPr>
                      <p:cNvPr id="0" name=""/>
                      <p:cNvPicPr/>
                      <p:nvPr/>
                    </p:nvPicPr>
                    <p:blipFill>
                      <a:blip r:embed="rId7"/>
                      <a:stretch>
                        <a:fillRect/>
                      </a:stretch>
                    </p:blipFill>
                    <p:spPr>
                      <a:xfrm>
                        <a:off x="5669148" y="1591619"/>
                        <a:ext cx="317500" cy="279400"/>
                      </a:xfrm>
                      <a:prstGeom prst="rect">
                        <a:avLst/>
                      </a:prstGeom>
                    </p:spPr>
                  </p:pic>
                </p:oleObj>
              </mc:Fallback>
            </mc:AlternateContent>
          </a:graphicData>
        </a:graphic>
      </p:graphicFrame>
      <p:sp>
        <p:nvSpPr>
          <p:cNvPr id="16" name="Content Placeholder 15">
            <a:extLst>
              <a:ext uri="{FF2B5EF4-FFF2-40B4-BE49-F238E27FC236}">
                <a16:creationId xmlns:a16="http://schemas.microsoft.com/office/drawing/2014/main" id="{D2A09125-F5F2-4DBE-BBC3-06FE9FBC230A}"/>
              </a:ext>
            </a:extLst>
          </p:cNvPr>
          <p:cNvSpPr>
            <a:spLocks noGrp="1"/>
          </p:cNvSpPr>
          <p:nvPr>
            <p:ph sz="quarter" idx="21"/>
          </p:nvPr>
        </p:nvSpPr>
        <p:spPr>
          <a:xfrm>
            <a:off x="5962101" y="1520738"/>
            <a:ext cx="1210242" cy="684213"/>
          </a:xfrm>
        </p:spPr>
        <p:txBody>
          <a:bodyPr/>
          <a:lstStyle/>
          <a:p>
            <a:pPr marL="0" indent="0">
              <a:buNone/>
            </a:pPr>
            <a:r>
              <a:rPr lang="en-US" sz="2400" b="1" kern="1200" dirty="0">
                <a:solidFill>
                  <a:prstClr val="white"/>
                </a:solidFill>
                <a:cs typeface="+mn-cs"/>
              </a:rPr>
              <a:t>Amide</a:t>
            </a:r>
            <a:endParaRPr lang="en-US" dirty="0"/>
          </a:p>
        </p:txBody>
      </p:sp>
      <p:sp>
        <p:nvSpPr>
          <p:cNvPr id="3" name="Text Placeholder 2">
            <a:extLst>
              <a:ext uri="{FF2B5EF4-FFF2-40B4-BE49-F238E27FC236}">
                <a16:creationId xmlns:a16="http://schemas.microsoft.com/office/drawing/2014/main" id="{DC1627E0-29AD-467F-A187-C3AB7A0F8D7D}"/>
              </a:ext>
            </a:extLst>
          </p:cNvPr>
          <p:cNvSpPr>
            <a:spLocks noGrp="1"/>
          </p:cNvSpPr>
          <p:nvPr>
            <p:ph type="body" sz="quarter" idx="13"/>
          </p:nvPr>
        </p:nvSpPr>
        <p:spPr>
          <a:xfrm>
            <a:off x="637307" y="2258290"/>
            <a:ext cx="1339331" cy="430129"/>
          </a:xfrm>
        </p:spPr>
        <p:txBody>
          <a:bodyPr/>
          <a:lstStyle/>
          <a:p>
            <a:pPr marL="0" lvl="0" indent="0" defTabSz="457200" eaLnBrk="1" hangingPunct="1">
              <a:spcBef>
                <a:spcPct val="0"/>
              </a:spcBef>
              <a:buNone/>
              <a:defRPr/>
            </a:pPr>
            <a:r>
              <a:rPr lang="en-US" sz="2400" b="1" kern="1200" dirty="0">
                <a:solidFill>
                  <a:prstClr val="white"/>
                </a:solidFill>
                <a:ea typeface="+mn-ea"/>
                <a:cs typeface="+mn-cs"/>
              </a:rPr>
              <a:t>Step [2]</a:t>
            </a:r>
          </a:p>
        </p:txBody>
      </p:sp>
      <p:sp>
        <p:nvSpPr>
          <p:cNvPr id="4" name="Text Placeholder 3">
            <a:extLst>
              <a:ext uri="{FF2B5EF4-FFF2-40B4-BE49-F238E27FC236}">
                <a16:creationId xmlns:a16="http://schemas.microsoft.com/office/drawing/2014/main" id="{5F23F038-4E53-4BED-A8D2-8AB49F0B38AD}"/>
              </a:ext>
            </a:extLst>
          </p:cNvPr>
          <p:cNvSpPr>
            <a:spLocks noGrp="1"/>
          </p:cNvSpPr>
          <p:nvPr>
            <p:ph type="body" sz="quarter" idx="14"/>
          </p:nvPr>
        </p:nvSpPr>
        <p:spPr>
          <a:xfrm>
            <a:off x="1981200" y="2277507"/>
            <a:ext cx="6907022" cy="452477"/>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Name the acyl group with the suffix “</a:t>
            </a:r>
            <a:r>
              <a:rPr lang="en-US" altLang="ja-JP" sz="2400" b="1" kern="1200" dirty="0">
                <a:solidFill>
                  <a:srgbClr val="3366FF"/>
                </a:solidFill>
                <a:latin typeface="Arial" charset="0"/>
                <a:cs typeface="+mn-cs"/>
              </a:rPr>
              <a:t>-amide</a:t>
            </a:r>
            <a:r>
              <a:rPr lang="en-US" altLang="en-US" sz="2400" b="1" kern="1200" dirty="0">
                <a:solidFill>
                  <a:prstClr val="black"/>
                </a:solidFill>
                <a:latin typeface="Arial" charset="0"/>
                <a:cs typeface="+mn-cs"/>
              </a:rPr>
              <a:t>”</a:t>
            </a:r>
            <a:r>
              <a:rPr lang="en-US" altLang="ja-JP" sz="2400" b="1" kern="1200" dirty="0">
                <a:solidFill>
                  <a:prstClr val="black"/>
                </a:solidFill>
                <a:latin typeface="Arial" charset="0"/>
                <a:cs typeface="+mn-cs"/>
              </a:rPr>
              <a:t>.</a:t>
            </a:r>
            <a:endParaRPr lang="en-US" altLang="en-US" sz="2400" b="1" kern="1200" dirty="0">
              <a:solidFill>
                <a:prstClr val="black"/>
              </a:solidFill>
              <a:latin typeface="Arial" charset="0"/>
              <a:cs typeface="+mn-cs"/>
            </a:endParaRPr>
          </a:p>
        </p:txBody>
      </p:sp>
      <p:pic>
        <p:nvPicPr>
          <p:cNvPr id="34822" name="Picture 2" descr="Carbonyl group attached to hydrogen on one side and NHCH2CH3 group on the other side is formamide; the name is derived from the parent compound, formic acid HCOOH."/>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4350" y="3138488"/>
            <a:ext cx="37147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a:extLst>
              <a:ext uri="{FF2B5EF4-FFF2-40B4-BE49-F238E27FC236}">
                <a16:creationId xmlns:a16="http://schemas.microsoft.com/office/drawing/2014/main" id="{3E155B71-83A8-4BF4-83FD-A701D2FED8D5}"/>
              </a:ext>
            </a:extLst>
          </p:cNvPr>
          <p:cNvSpPr>
            <a:spLocks noGrp="1"/>
          </p:cNvSpPr>
          <p:nvPr>
            <p:ph type="body" sz="quarter" idx="15"/>
          </p:nvPr>
        </p:nvSpPr>
        <p:spPr>
          <a:xfrm>
            <a:off x="630380" y="5424055"/>
            <a:ext cx="1600200" cy="466725"/>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Answer:</a:t>
            </a:r>
          </a:p>
        </p:txBody>
      </p:sp>
      <p:sp>
        <p:nvSpPr>
          <p:cNvPr id="6" name="Text Placeholder 5">
            <a:extLst>
              <a:ext uri="{FF2B5EF4-FFF2-40B4-BE49-F238E27FC236}">
                <a16:creationId xmlns:a16="http://schemas.microsoft.com/office/drawing/2014/main" id="{2DD79513-0202-4075-9D7B-97B12514F8C6}"/>
              </a:ext>
            </a:extLst>
          </p:cNvPr>
          <p:cNvSpPr>
            <a:spLocks noGrp="1"/>
          </p:cNvSpPr>
          <p:nvPr>
            <p:ph type="body" sz="quarter" idx="16"/>
          </p:nvPr>
        </p:nvSpPr>
        <p:spPr>
          <a:xfrm>
            <a:off x="1170710" y="5979537"/>
            <a:ext cx="2867890" cy="449405"/>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N-</a:t>
            </a:r>
            <a:r>
              <a:rPr lang="en-US" altLang="en-US" sz="2400" b="1" kern="1200" dirty="0" err="1">
                <a:solidFill>
                  <a:prstClr val="black"/>
                </a:solidFill>
                <a:latin typeface="Arial" charset="0"/>
                <a:cs typeface="+mn-cs"/>
              </a:rPr>
              <a:t>ethylformamide</a:t>
            </a:r>
            <a:endParaRPr lang="en-US" altLang="en-US" sz="2400" b="1" kern="1200" dirty="0">
              <a:solidFill>
                <a:prstClr val="black"/>
              </a:solidFill>
              <a:latin typeface="Arial" charset="0"/>
              <a:cs typeface="+mn-cs"/>
            </a:endParaRPr>
          </a:p>
        </p:txBody>
      </p:sp>
      <p:pic>
        <p:nvPicPr>
          <p:cNvPr id="34823" name="Picture 5" descr="Carbonyl group  attached to benzene on one side and N(CH3)2 group on the other side is N,N-dimethylbenzamide. The name is derived from the parent carboxylic acid compound known as benzoic acid. N,N represents two methyl groups attached to N atom."/>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43450" y="2895600"/>
            <a:ext cx="38862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a:extLst>
              <a:ext uri="{FF2B5EF4-FFF2-40B4-BE49-F238E27FC236}">
                <a16:creationId xmlns:a16="http://schemas.microsoft.com/office/drawing/2014/main" id="{2C79A734-7C33-4EF6-A67A-A469E534A24A}"/>
              </a:ext>
            </a:extLst>
          </p:cNvPr>
          <p:cNvSpPr>
            <a:spLocks noGrp="1"/>
          </p:cNvSpPr>
          <p:nvPr>
            <p:ph type="body" sz="quarter" idx="18"/>
          </p:nvPr>
        </p:nvSpPr>
        <p:spPr>
          <a:xfrm>
            <a:off x="4565070" y="5410200"/>
            <a:ext cx="1454730" cy="447675"/>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Answer:</a:t>
            </a:r>
          </a:p>
        </p:txBody>
      </p:sp>
      <p:sp>
        <p:nvSpPr>
          <p:cNvPr id="7" name="Text Placeholder 6">
            <a:extLst>
              <a:ext uri="{FF2B5EF4-FFF2-40B4-BE49-F238E27FC236}">
                <a16:creationId xmlns:a16="http://schemas.microsoft.com/office/drawing/2014/main" id="{F8C95B94-78E1-43F2-A4E3-A9CB70683692}"/>
              </a:ext>
            </a:extLst>
          </p:cNvPr>
          <p:cNvSpPr>
            <a:spLocks noGrp="1"/>
          </p:cNvSpPr>
          <p:nvPr>
            <p:ph type="body" sz="quarter" idx="17"/>
          </p:nvPr>
        </p:nvSpPr>
        <p:spPr>
          <a:xfrm>
            <a:off x="4953000" y="5962217"/>
            <a:ext cx="3943350" cy="567171"/>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N,N-</a:t>
            </a:r>
            <a:r>
              <a:rPr lang="en-US" altLang="en-US" sz="2400" b="1" kern="1200" dirty="0" err="1">
                <a:solidFill>
                  <a:prstClr val="black"/>
                </a:solidFill>
                <a:latin typeface="Arial" charset="0"/>
                <a:cs typeface="+mn-cs"/>
              </a:rPr>
              <a:t>Dimethylbenzamide</a:t>
            </a:r>
            <a:endParaRPr lang="en-US" altLang="en-US" sz="2400" b="1" kern="1200" dirty="0">
              <a:solidFill>
                <a:prstClr val="black"/>
              </a:solidFill>
              <a:latin typeface="Arial" charset="0"/>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76200"/>
            <a:ext cx="8229600" cy="1143000"/>
          </a:xfrm>
        </p:spPr>
        <p:txBody>
          <a:bodyPr/>
          <a:lstStyle/>
          <a:p>
            <a:pPr eaLnBrk="1" hangingPunct="1"/>
            <a:r>
              <a:rPr lang="en-US" altLang="en-US" sz="3200" b="1" dirty="0"/>
              <a:t>17.3	Physical Properties (1)</a:t>
            </a:r>
            <a:endParaRPr lang="en-US" altLang="en-US" dirty="0">
              <a:latin typeface="Calibri" pitchFamily="34" charset="0"/>
            </a:endParaRPr>
          </a:p>
        </p:txBody>
      </p:sp>
      <p:sp>
        <p:nvSpPr>
          <p:cNvPr id="7" name="Text Placeholder 7">
            <a:extLst>
              <a:ext uri="{FF2B5EF4-FFF2-40B4-BE49-F238E27FC236}">
                <a16:creationId xmlns:a16="http://schemas.microsoft.com/office/drawing/2014/main" id="{22D5ED52-865A-4554-AE12-98309C6AD61D}"/>
              </a:ext>
            </a:extLst>
          </p:cNvPr>
          <p:cNvSpPr>
            <a:spLocks noGrp="1"/>
          </p:cNvSpPr>
          <p:nvPr>
            <p:ph type="body" sz="quarter" idx="13"/>
          </p:nvPr>
        </p:nvSpPr>
        <p:spPr>
          <a:xfrm>
            <a:off x="903336" y="1295400"/>
            <a:ext cx="7772400" cy="838200"/>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Carboxylic acids, esters, and amides are </a:t>
            </a:r>
            <a:r>
              <a:rPr lang="en-US" altLang="en-US" sz="2400" b="1" kern="1200" dirty="0">
                <a:solidFill>
                  <a:srgbClr val="3366FF"/>
                </a:solidFill>
                <a:latin typeface="Arial" charset="0"/>
                <a:cs typeface="+mn-cs"/>
              </a:rPr>
              <a:t>all polar </a:t>
            </a:r>
            <a:r>
              <a:rPr lang="en-US" altLang="en-US" sz="2400" b="1" kern="1200" dirty="0">
                <a:solidFill>
                  <a:prstClr val="black"/>
                </a:solidFill>
                <a:latin typeface="Arial" charset="0"/>
                <a:cs typeface="+mn-cs"/>
              </a:rPr>
              <a:t>compounds.</a:t>
            </a:r>
          </a:p>
        </p:txBody>
      </p:sp>
      <p:sp>
        <p:nvSpPr>
          <p:cNvPr id="8" name="Text Placeholder 9">
            <a:extLst>
              <a:ext uri="{FF2B5EF4-FFF2-40B4-BE49-F238E27FC236}">
                <a16:creationId xmlns:a16="http://schemas.microsoft.com/office/drawing/2014/main" id="{3316608F-F747-4B67-B6B4-F616BF4441A8}"/>
              </a:ext>
            </a:extLst>
          </p:cNvPr>
          <p:cNvSpPr>
            <a:spLocks noGrp="1"/>
          </p:cNvSpPr>
          <p:nvPr>
            <p:ph type="body" sz="quarter" idx="14"/>
          </p:nvPr>
        </p:nvSpPr>
        <p:spPr>
          <a:xfrm>
            <a:off x="914400" y="2381250"/>
            <a:ext cx="3941096" cy="419099"/>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Only carboxylic acids and </a:t>
            </a:r>
          </a:p>
        </p:txBody>
      </p:sp>
      <p:graphicFrame>
        <p:nvGraphicFramePr>
          <p:cNvPr id="29" name="Object 28">
            <a:extLst>
              <a:ext uri="{FF2B5EF4-FFF2-40B4-BE49-F238E27FC236}">
                <a16:creationId xmlns:a16="http://schemas.microsoft.com/office/drawing/2014/main" id="{B115AD73-3C1D-406C-9825-E6A512E1C5ED}"/>
              </a:ext>
            </a:extLst>
          </p:cNvPr>
          <p:cNvGraphicFramePr>
            <a:graphicFrameLocks noChangeAspect="1"/>
          </p:cNvGraphicFramePr>
          <p:nvPr>
            <p:extLst>
              <p:ext uri="{D42A27DB-BD31-4B8C-83A1-F6EECF244321}">
                <p14:modId xmlns:p14="http://schemas.microsoft.com/office/powerpoint/2010/main" val="2746231888"/>
              </p:ext>
            </p:extLst>
          </p:nvPr>
        </p:nvGraphicFramePr>
        <p:xfrm>
          <a:off x="4855496" y="2480802"/>
          <a:ext cx="304800" cy="266700"/>
        </p:xfrm>
        <a:graphic>
          <a:graphicData uri="http://schemas.openxmlformats.org/presentationml/2006/ole">
            <mc:AlternateContent xmlns:mc="http://schemas.openxmlformats.org/markup-compatibility/2006">
              <mc:Choice xmlns:v="urn:schemas-microsoft-com:vml" Requires="v">
                <p:oleObj spid="_x0000_s13352" name="Equation" r:id="rId4" imgW="304560" imgH="266400" progId="Equation.DSMT4">
                  <p:embed/>
                </p:oleObj>
              </mc:Choice>
              <mc:Fallback>
                <p:oleObj name="Equation" r:id="rId4" imgW="304560" imgH="266400" progId="Equation.DSMT4">
                  <p:embed/>
                  <p:pic>
                    <p:nvPicPr>
                      <p:cNvPr id="0" name=""/>
                      <p:cNvPicPr/>
                      <p:nvPr/>
                    </p:nvPicPr>
                    <p:blipFill>
                      <a:blip r:embed="rId5"/>
                      <a:stretch>
                        <a:fillRect/>
                      </a:stretch>
                    </p:blipFill>
                    <p:spPr>
                      <a:xfrm>
                        <a:off x="4855496" y="2480802"/>
                        <a:ext cx="304800" cy="2667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CDFCA4D6-2386-4BE8-81A2-74983D1BEF9A}"/>
              </a:ext>
            </a:extLst>
          </p:cNvPr>
          <p:cNvSpPr>
            <a:spLocks noGrp="1"/>
          </p:cNvSpPr>
          <p:nvPr>
            <p:ph idx="1"/>
          </p:nvPr>
        </p:nvSpPr>
        <p:spPr>
          <a:xfrm>
            <a:off x="5128748" y="2381251"/>
            <a:ext cx="749300" cy="419099"/>
          </a:xfrm>
        </p:spPr>
        <p:txBody>
          <a:bodyPr/>
          <a:lstStyle/>
          <a:p>
            <a:pPr marL="0" indent="0">
              <a:buNone/>
            </a:pPr>
            <a:r>
              <a:rPr lang="en-US" altLang="en-US" sz="2400" b="1" kern="1200" dirty="0">
                <a:solidFill>
                  <a:srgbClr val="3366FF"/>
                </a:solidFill>
                <a:latin typeface="Arial" charset="0"/>
                <a:cs typeface="+mn-cs"/>
              </a:rPr>
              <a:t>and </a:t>
            </a:r>
            <a:endParaRPr lang="en-US" dirty="0"/>
          </a:p>
        </p:txBody>
      </p:sp>
      <p:graphicFrame>
        <p:nvGraphicFramePr>
          <p:cNvPr id="30" name="Object 29">
            <a:extLst>
              <a:ext uri="{FF2B5EF4-FFF2-40B4-BE49-F238E27FC236}">
                <a16:creationId xmlns:a16="http://schemas.microsoft.com/office/drawing/2014/main" id="{A4745675-6BA2-4F5D-A253-A5CE540DC47F}"/>
              </a:ext>
            </a:extLst>
          </p:cNvPr>
          <p:cNvGraphicFramePr>
            <a:graphicFrameLocks noChangeAspect="1"/>
          </p:cNvGraphicFramePr>
          <p:nvPr>
            <p:extLst>
              <p:ext uri="{D42A27DB-BD31-4B8C-83A1-F6EECF244321}">
                <p14:modId xmlns:p14="http://schemas.microsoft.com/office/powerpoint/2010/main" val="1567241234"/>
              </p:ext>
            </p:extLst>
          </p:nvPr>
        </p:nvGraphicFramePr>
        <p:xfrm>
          <a:off x="5878048" y="2495550"/>
          <a:ext cx="317500" cy="266700"/>
        </p:xfrm>
        <a:graphic>
          <a:graphicData uri="http://schemas.openxmlformats.org/presentationml/2006/ole">
            <mc:AlternateContent xmlns:mc="http://schemas.openxmlformats.org/markup-compatibility/2006">
              <mc:Choice xmlns:v="urn:schemas-microsoft-com:vml" Requires="v">
                <p:oleObj spid="_x0000_s13353" name="Equation" r:id="rId6" imgW="317160" imgH="266400" progId="Equation.DSMT4">
                  <p:embed/>
                </p:oleObj>
              </mc:Choice>
              <mc:Fallback>
                <p:oleObj name="Equation" r:id="rId6" imgW="317160" imgH="266400" progId="Equation.DSMT4">
                  <p:embed/>
                  <p:pic>
                    <p:nvPicPr>
                      <p:cNvPr id="0" name=""/>
                      <p:cNvPicPr/>
                      <p:nvPr/>
                    </p:nvPicPr>
                    <p:blipFill>
                      <a:blip r:embed="rId7"/>
                      <a:stretch>
                        <a:fillRect/>
                      </a:stretch>
                    </p:blipFill>
                    <p:spPr>
                      <a:xfrm>
                        <a:off x="5878048" y="2495550"/>
                        <a:ext cx="317500" cy="266700"/>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F3DEE7E7-EBED-43B7-8493-0554E3077B47}"/>
              </a:ext>
            </a:extLst>
          </p:cNvPr>
          <p:cNvSpPr>
            <a:spLocks noGrp="1"/>
          </p:cNvSpPr>
          <p:nvPr>
            <p:ph type="body" sz="quarter" idx="15"/>
          </p:nvPr>
        </p:nvSpPr>
        <p:spPr>
          <a:xfrm>
            <a:off x="6212950" y="2383094"/>
            <a:ext cx="2230700" cy="379156"/>
          </a:xfrm>
        </p:spPr>
        <p:txBody>
          <a:bodyPr/>
          <a:lstStyle/>
          <a:p>
            <a:pPr marL="0" indent="0">
              <a:buNone/>
            </a:pPr>
            <a:r>
              <a:rPr lang="en-US" altLang="en-US" sz="2400" b="1" kern="1200" dirty="0">
                <a:solidFill>
                  <a:srgbClr val="3366FF"/>
                </a:solidFill>
                <a:latin typeface="Arial" charset="0"/>
                <a:cs typeface="+mn-cs"/>
              </a:rPr>
              <a:t>amides </a:t>
            </a:r>
            <a:r>
              <a:rPr lang="en-US" altLang="en-US" sz="2400" b="1" kern="1200" dirty="0">
                <a:solidFill>
                  <a:prstClr val="black"/>
                </a:solidFill>
                <a:latin typeface="Arial" charset="0"/>
                <a:cs typeface="+mn-cs"/>
              </a:rPr>
              <a:t>can</a:t>
            </a:r>
            <a:endParaRPr lang="en-US" dirty="0"/>
          </a:p>
        </p:txBody>
      </p:sp>
      <p:sp>
        <p:nvSpPr>
          <p:cNvPr id="21" name="Text Placeholder 20">
            <a:extLst>
              <a:ext uri="{FF2B5EF4-FFF2-40B4-BE49-F238E27FC236}">
                <a16:creationId xmlns:a16="http://schemas.microsoft.com/office/drawing/2014/main" id="{E34F0416-78AE-4436-9153-C25D0E657B23}"/>
              </a:ext>
            </a:extLst>
          </p:cNvPr>
          <p:cNvSpPr>
            <a:spLocks noGrp="1"/>
          </p:cNvSpPr>
          <p:nvPr>
            <p:ph type="body" sz="quarter" idx="16"/>
          </p:nvPr>
        </p:nvSpPr>
        <p:spPr>
          <a:xfrm>
            <a:off x="903336" y="2745658"/>
            <a:ext cx="7250064" cy="838200"/>
          </a:xfrm>
        </p:spPr>
        <p:txBody>
          <a:bodyPr/>
          <a:lstStyle/>
          <a:p>
            <a:pPr marL="0" indent="0">
              <a:buNone/>
            </a:pPr>
            <a:r>
              <a:rPr lang="en-US" altLang="en-US" sz="2400" b="1" kern="1200" dirty="0">
                <a:solidFill>
                  <a:prstClr val="black"/>
                </a:solidFill>
                <a:latin typeface="Arial" charset="0"/>
                <a:cs typeface="+mn-cs"/>
              </a:rPr>
              <a:t>undergo </a:t>
            </a:r>
            <a:r>
              <a:rPr lang="en-US" altLang="en-US" sz="2400" b="1" kern="1200" dirty="0">
                <a:solidFill>
                  <a:srgbClr val="3366FF"/>
                </a:solidFill>
                <a:latin typeface="Arial" charset="0"/>
                <a:cs typeface="+mn-cs"/>
              </a:rPr>
              <a:t>intermolecular hydrogen bonding</a:t>
            </a:r>
            <a:r>
              <a:rPr lang="en-US" altLang="en-US" sz="2400" b="1" kern="1200" dirty="0">
                <a:solidFill>
                  <a:prstClr val="black"/>
                </a:solidFill>
                <a:latin typeface="Arial" charset="0"/>
                <a:cs typeface="+mn-cs"/>
              </a:rPr>
              <a:t>.</a:t>
            </a:r>
            <a:endParaRPr lang="en-US" dirty="0"/>
          </a:p>
        </p:txBody>
      </p:sp>
      <p:pic>
        <p:nvPicPr>
          <p:cNvPr id="35845" name="Picture 7" descr="Ball-and stick model of acetamide shows intermolecular hydrogen bonding between two acetamide molecules; oxygen of one molecule bonds with H attached to N of another molecu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875" y="3581400"/>
            <a:ext cx="828992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819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638258" y="351350"/>
            <a:ext cx="5867484" cy="592700"/>
          </a:xfrm>
        </p:spPr>
        <p:txBody>
          <a:bodyPr/>
          <a:lstStyle/>
          <a:p>
            <a:pPr eaLnBrk="1" hangingPunct="1"/>
            <a:r>
              <a:rPr lang="en-US" altLang="en-US" sz="3200" b="1" dirty="0"/>
              <a:t>17.3	Physical Properties (2)</a:t>
            </a:r>
            <a:endParaRPr lang="en-US" altLang="en-US" dirty="0">
              <a:latin typeface="Calibri" pitchFamily="34" charset="0"/>
            </a:endParaRPr>
          </a:p>
        </p:txBody>
      </p:sp>
      <p:sp>
        <p:nvSpPr>
          <p:cNvPr id="8" name="Text Placeholder 7">
            <a:extLst>
              <a:ext uri="{FF2B5EF4-FFF2-40B4-BE49-F238E27FC236}">
                <a16:creationId xmlns:a16="http://schemas.microsoft.com/office/drawing/2014/main" id="{0AB5708F-0F88-4372-819F-E237572E5933}"/>
              </a:ext>
            </a:extLst>
          </p:cNvPr>
          <p:cNvSpPr>
            <a:spLocks noGrp="1"/>
          </p:cNvSpPr>
          <p:nvPr>
            <p:ph type="body" sz="quarter" idx="13"/>
          </p:nvPr>
        </p:nvSpPr>
        <p:spPr>
          <a:xfrm>
            <a:off x="761999" y="1423194"/>
            <a:ext cx="7540625" cy="1294606"/>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Carboxylic acids </a:t>
            </a:r>
            <a:r>
              <a:rPr lang="en-US" altLang="en-US" sz="2400" b="1" kern="1200" dirty="0">
                <a:solidFill>
                  <a:prstClr val="black"/>
                </a:solidFill>
                <a:latin typeface="Arial" charset="0"/>
                <a:cs typeface="+mn-cs"/>
              </a:rPr>
              <a:t>have </a:t>
            </a:r>
            <a:r>
              <a:rPr lang="en-US" altLang="en-US" sz="2400" b="1" kern="1200" dirty="0">
                <a:solidFill>
                  <a:srgbClr val="3366FF"/>
                </a:solidFill>
                <a:latin typeface="Arial" charset="0"/>
                <a:cs typeface="+mn-cs"/>
              </a:rPr>
              <a:t>higher boiling points </a:t>
            </a:r>
            <a:r>
              <a:rPr lang="en-US" altLang="en-US" sz="2400" b="1" kern="1200" dirty="0">
                <a:solidFill>
                  <a:prstClr val="black"/>
                </a:solidFill>
                <a:latin typeface="Arial" charset="0"/>
                <a:cs typeface="+mn-cs"/>
              </a:rPr>
              <a:t>than </a:t>
            </a:r>
          </a:p>
          <a:p>
            <a:pPr marL="0" lvl="0" indent="0" defTabSz="457200" eaLnBrk="1" hangingPunct="1">
              <a:spcBef>
                <a:spcPct val="0"/>
              </a:spcBef>
              <a:buNone/>
            </a:pPr>
            <a:r>
              <a:rPr lang="en-US" altLang="en-US" sz="2400" b="1" kern="1200" dirty="0">
                <a:solidFill>
                  <a:prstClr val="black"/>
                </a:solidFill>
                <a:latin typeface="Arial" charset="0"/>
                <a:cs typeface="+mn-cs"/>
              </a:rPr>
              <a:t>similar </a:t>
            </a:r>
            <a:r>
              <a:rPr lang="en-US" altLang="en-US" sz="2400" b="1" kern="1200" dirty="0">
                <a:solidFill>
                  <a:srgbClr val="3366FF"/>
                </a:solidFill>
                <a:latin typeface="Arial" charset="0"/>
                <a:cs typeface="+mn-cs"/>
              </a:rPr>
              <a:t>alcohols </a:t>
            </a:r>
            <a:r>
              <a:rPr lang="en-US" altLang="en-US" sz="2400" b="1" kern="1200" dirty="0">
                <a:solidFill>
                  <a:prstClr val="black"/>
                </a:solidFill>
                <a:latin typeface="Arial" charset="0"/>
                <a:cs typeface="+mn-cs"/>
              </a:rPr>
              <a:t>because there are more hydrogen</a:t>
            </a:r>
          </a:p>
          <a:p>
            <a:pPr marL="0" lvl="0" indent="0" defTabSz="457200" eaLnBrk="1" hangingPunct="1">
              <a:spcBef>
                <a:spcPct val="0"/>
              </a:spcBef>
              <a:buNone/>
            </a:pPr>
            <a:r>
              <a:rPr lang="en-US" altLang="en-US" sz="2400" b="1" kern="1200" dirty="0">
                <a:solidFill>
                  <a:prstClr val="black"/>
                </a:solidFill>
                <a:latin typeface="Arial" charset="0"/>
                <a:cs typeface="+mn-cs"/>
              </a:rPr>
              <a:t>bonding interactions possible than alcohols.</a:t>
            </a:r>
          </a:p>
        </p:txBody>
      </p:sp>
      <p:sp>
        <p:nvSpPr>
          <p:cNvPr id="9" name="Content Placeholder 16"/>
          <p:cNvSpPr>
            <a:spLocks noGrp="1"/>
          </p:cNvSpPr>
          <p:nvPr>
            <p:ph sz="quarter" idx="27"/>
          </p:nvPr>
        </p:nvSpPr>
        <p:spPr>
          <a:xfrm>
            <a:off x="1140540" y="3505200"/>
            <a:ext cx="2212260" cy="383502"/>
          </a:xfrm>
        </p:spPr>
        <p:txBody>
          <a:bodyPr anchor="ctr"/>
          <a:lstStyle/>
          <a:p>
            <a:pPr marL="0" lvl="0" indent="0">
              <a:buNone/>
            </a:pPr>
            <a:r>
              <a:rPr lang="en-US" sz="2100" dirty="0"/>
              <a:t>CH</a:t>
            </a:r>
            <a:r>
              <a:rPr lang="en-US" sz="2100" baseline="-25000" dirty="0"/>
              <a:t>3</a:t>
            </a:r>
            <a:r>
              <a:rPr lang="en-US" sz="2100" dirty="0"/>
              <a:t>CH</a:t>
            </a:r>
            <a:r>
              <a:rPr lang="en-US" sz="2100" baseline="-25000" dirty="0"/>
              <a:t>2</a:t>
            </a:r>
            <a:r>
              <a:rPr lang="en-US" sz="2100" dirty="0"/>
              <a:t>CH</a:t>
            </a:r>
            <a:r>
              <a:rPr lang="en-US" sz="2100" baseline="-25000" dirty="0"/>
              <a:t>2</a:t>
            </a:r>
            <a:r>
              <a:rPr lang="en-US" sz="2100" dirty="0"/>
              <a:t>OH</a:t>
            </a:r>
          </a:p>
        </p:txBody>
      </p:sp>
      <p:sp>
        <p:nvSpPr>
          <p:cNvPr id="6" name="Content Placeholder 12"/>
          <p:cNvSpPr>
            <a:spLocks noGrp="1"/>
          </p:cNvSpPr>
          <p:nvPr>
            <p:ph sz="quarter" idx="22"/>
          </p:nvPr>
        </p:nvSpPr>
        <p:spPr>
          <a:xfrm>
            <a:off x="1480458" y="4299858"/>
            <a:ext cx="1431471" cy="383502"/>
          </a:xfrm>
        </p:spPr>
        <p:txBody>
          <a:bodyPr/>
          <a:lstStyle/>
          <a:p>
            <a:pPr marL="0" lvl="0" indent="0" algn="ctr">
              <a:buNone/>
            </a:pPr>
            <a:r>
              <a:rPr lang="en-US" sz="2000" dirty="0"/>
              <a:t>1-propanol </a:t>
            </a:r>
          </a:p>
        </p:txBody>
      </p:sp>
      <p:graphicFrame>
        <p:nvGraphicFramePr>
          <p:cNvPr id="2" name="Object 1">
            <a:extLst>
              <a:ext uri="{FF2B5EF4-FFF2-40B4-BE49-F238E27FC236}">
                <a16:creationId xmlns:a16="http://schemas.microsoft.com/office/drawing/2014/main" id="{EF1E40C7-C86C-483D-9689-5DBC34A5C9E6}"/>
              </a:ext>
            </a:extLst>
          </p:cNvPr>
          <p:cNvGraphicFramePr>
            <a:graphicFrameLocks noChangeAspect="1"/>
          </p:cNvGraphicFramePr>
          <p:nvPr>
            <p:extLst>
              <p:ext uri="{D42A27DB-BD31-4B8C-83A1-F6EECF244321}">
                <p14:modId xmlns:p14="http://schemas.microsoft.com/office/powerpoint/2010/main" val="48788634"/>
              </p:ext>
            </p:extLst>
          </p:nvPr>
        </p:nvGraphicFramePr>
        <p:xfrm>
          <a:off x="1728788" y="4676775"/>
          <a:ext cx="876300" cy="304800"/>
        </p:xfrm>
        <a:graphic>
          <a:graphicData uri="http://schemas.openxmlformats.org/presentationml/2006/ole">
            <mc:AlternateContent xmlns:mc="http://schemas.openxmlformats.org/markup-compatibility/2006">
              <mc:Choice xmlns:v="urn:schemas-microsoft-com:vml" Requires="v">
                <p:oleObj spid="_x0000_s14355" name="Equation" r:id="rId4" imgW="876240" imgH="304560" progId="Equation.DSMT4">
                  <p:embed/>
                </p:oleObj>
              </mc:Choice>
              <mc:Fallback>
                <p:oleObj name="Equation" r:id="rId4" imgW="876240" imgH="304560" progId="Equation.DSMT4">
                  <p:embed/>
                  <p:pic>
                    <p:nvPicPr>
                      <p:cNvPr id="0" name=""/>
                      <p:cNvPicPr/>
                      <p:nvPr/>
                    </p:nvPicPr>
                    <p:blipFill>
                      <a:blip r:embed="rId5"/>
                      <a:stretch>
                        <a:fillRect/>
                      </a:stretch>
                    </p:blipFill>
                    <p:spPr>
                      <a:xfrm>
                        <a:off x="1728788" y="4676775"/>
                        <a:ext cx="876300" cy="304800"/>
                      </a:xfrm>
                      <a:prstGeom prst="rect">
                        <a:avLst/>
                      </a:prstGeom>
                    </p:spPr>
                  </p:pic>
                </p:oleObj>
              </mc:Fallback>
            </mc:AlternateContent>
          </a:graphicData>
        </a:graphic>
      </p:graphicFrame>
      <p:pic>
        <p:nvPicPr>
          <p:cNvPr id="3" name="Picture 2" descr="CH3COOH with carboxylic acid functional group has highter boiling point than CH3CH2CH2OH with alcohol functional group. This is due to the presence of two intermolecular hydrogen bonds in carboxylic acid molecules whereas only one hydrogen bond is possible between two molecules of an alcohol.">
            <a:extLst>
              <a:ext uri="{FF2B5EF4-FFF2-40B4-BE49-F238E27FC236}">
                <a16:creationId xmlns:a16="http://schemas.microsoft.com/office/drawing/2014/main" id="{AD8D3D5D-9ACE-4EAA-BF52-E01D67B71C44}"/>
              </a:ext>
            </a:extLst>
          </p:cNvPr>
          <p:cNvPicPr>
            <a:picLocks noChangeAspect="1"/>
          </p:cNvPicPr>
          <p:nvPr/>
        </p:nvPicPr>
        <p:blipFill rotWithShape="1">
          <a:blip r:embed="rId6"/>
          <a:srcRect l="28581"/>
          <a:stretch/>
        </p:blipFill>
        <p:spPr>
          <a:xfrm>
            <a:off x="3352800" y="3159282"/>
            <a:ext cx="5540484" cy="2708118"/>
          </a:xfrm>
          <a:prstGeom prst="rect">
            <a:avLst/>
          </a:prstGeom>
        </p:spPr>
      </p:pic>
      <p:sp>
        <p:nvSpPr>
          <p:cNvPr id="7" name="Content Placeholder 17"/>
          <p:cNvSpPr>
            <a:spLocks noGrp="1"/>
          </p:cNvSpPr>
          <p:nvPr>
            <p:ph sz="quarter" idx="23"/>
          </p:nvPr>
        </p:nvSpPr>
        <p:spPr>
          <a:xfrm>
            <a:off x="3523861" y="5119251"/>
            <a:ext cx="5303598" cy="638175"/>
          </a:xfrm>
        </p:spPr>
        <p:txBody>
          <a:bodyPr/>
          <a:lstStyle/>
          <a:p>
            <a:pPr marL="0" lvl="0" indent="0" algn="ctr">
              <a:buNone/>
            </a:pPr>
            <a:r>
              <a:rPr lang="en-US" sz="1900" dirty="0"/>
              <a:t>more hydrogen-bonding interactions possible </a:t>
            </a:r>
            <a:r>
              <a:rPr lang="en-US" sz="1900" b="1" dirty="0"/>
              <a:t>higher boiling point</a:t>
            </a:r>
          </a:p>
        </p:txBody>
      </p:sp>
    </p:spTree>
    <p:extLst>
      <p:ext uri="{BB962C8B-B14F-4D97-AF65-F5344CB8AC3E}">
        <p14:creationId xmlns:p14="http://schemas.microsoft.com/office/powerpoint/2010/main" val="2610389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76200"/>
            <a:ext cx="8229600" cy="1143000"/>
          </a:xfrm>
        </p:spPr>
        <p:txBody>
          <a:bodyPr/>
          <a:lstStyle/>
          <a:p>
            <a:pPr eaLnBrk="1" hangingPunct="1"/>
            <a:r>
              <a:rPr lang="en-US" altLang="en-US" sz="3200" b="1" dirty="0"/>
              <a:t>17.3	Physical Properties (3)</a:t>
            </a:r>
            <a:endParaRPr lang="en-US" altLang="en-US" dirty="0">
              <a:latin typeface="Calibri" pitchFamily="34" charset="0"/>
            </a:endParaRPr>
          </a:p>
        </p:txBody>
      </p:sp>
      <p:sp>
        <p:nvSpPr>
          <p:cNvPr id="8" name="Text Placeholder 7">
            <a:extLst>
              <a:ext uri="{FF2B5EF4-FFF2-40B4-BE49-F238E27FC236}">
                <a16:creationId xmlns:a16="http://schemas.microsoft.com/office/drawing/2014/main" id="{2B30E4EC-B9E9-4C23-8D25-FB7061AC2A4C}"/>
              </a:ext>
            </a:extLst>
          </p:cNvPr>
          <p:cNvSpPr>
            <a:spLocks noGrp="1"/>
          </p:cNvSpPr>
          <p:nvPr>
            <p:ph type="body" sz="quarter" idx="13"/>
          </p:nvPr>
        </p:nvSpPr>
        <p:spPr>
          <a:xfrm>
            <a:off x="762000" y="1295400"/>
            <a:ext cx="7467600" cy="1238250"/>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Carboxylic acids </a:t>
            </a:r>
            <a:r>
              <a:rPr lang="en-US" altLang="en-US" sz="2400" b="1" kern="1200" dirty="0">
                <a:solidFill>
                  <a:prstClr val="black"/>
                </a:solidFill>
                <a:latin typeface="Arial" charset="0"/>
                <a:cs typeface="+mn-cs"/>
              </a:rPr>
              <a:t>also have </a:t>
            </a:r>
            <a:r>
              <a:rPr lang="en-US" altLang="en-US" sz="2400" b="1" kern="1200" dirty="0">
                <a:solidFill>
                  <a:srgbClr val="3366FF"/>
                </a:solidFill>
                <a:latin typeface="Arial" charset="0"/>
                <a:cs typeface="+mn-cs"/>
              </a:rPr>
              <a:t>higher boiling points </a:t>
            </a:r>
            <a:r>
              <a:rPr lang="en-US" altLang="en-US" sz="2400" b="1" kern="1200" dirty="0">
                <a:solidFill>
                  <a:prstClr val="black"/>
                </a:solidFill>
                <a:latin typeface="Arial" charset="0"/>
                <a:cs typeface="+mn-cs"/>
              </a:rPr>
              <a:t>than </a:t>
            </a:r>
            <a:r>
              <a:rPr lang="en-US" altLang="en-US" sz="2400" b="1" kern="1200" dirty="0">
                <a:solidFill>
                  <a:srgbClr val="3366FF"/>
                </a:solidFill>
                <a:latin typeface="Arial" charset="0"/>
                <a:cs typeface="+mn-cs"/>
              </a:rPr>
              <a:t>esters</a:t>
            </a:r>
            <a:r>
              <a:rPr lang="en-US" altLang="en-US" sz="2400" b="1" kern="1200" dirty="0">
                <a:solidFill>
                  <a:srgbClr val="FF0000"/>
                </a:solidFill>
                <a:latin typeface="Arial" charset="0"/>
                <a:cs typeface="+mn-cs"/>
              </a:rPr>
              <a:t> </a:t>
            </a:r>
            <a:r>
              <a:rPr lang="en-US" altLang="en-US" sz="2400" b="1" kern="1200" dirty="0">
                <a:solidFill>
                  <a:prstClr val="black"/>
                </a:solidFill>
                <a:latin typeface="Arial" charset="0"/>
                <a:cs typeface="+mn-cs"/>
              </a:rPr>
              <a:t>because esters are incapable of intermolecular hydrogen bonding.</a:t>
            </a:r>
          </a:p>
        </p:txBody>
      </p:sp>
      <p:pic>
        <p:nvPicPr>
          <p:cNvPr id="3" name="Picture 2" descr="CH3CH2COOH with carboxylic acid functional group has highter boiling point than CH3COOCH3 with ester functional group. This is due to the presence of two intermolecular hydrogen bonds in carboxylic acid molecules whereas no hydrogen bonding is possible between two molecules of an ester.">
            <a:extLst>
              <a:ext uri="{FF2B5EF4-FFF2-40B4-BE49-F238E27FC236}">
                <a16:creationId xmlns:a16="http://schemas.microsoft.com/office/drawing/2014/main" id="{E9B95659-3144-4986-BB10-B9770C76EF74}"/>
              </a:ext>
            </a:extLst>
          </p:cNvPr>
          <p:cNvPicPr>
            <a:picLocks noChangeAspect="1"/>
          </p:cNvPicPr>
          <p:nvPr/>
        </p:nvPicPr>
        <p:blipFill>
          <a:blip r:embed="rId3"/>
          <a:stretch>
            <a:fillRect/>
          </a:stretch>
        </p:blipFill>
        <p:spPr>
          <a:xfrm>
            <a:off x="685800" y="3215148"/>
            <a:ext cx="8305800" cy="1966452"/>
          </a:xfrm>
          <a:prstGeom prst="rect">
            <a:avLst/>
          </a:prstGeom>
        </p:spPr>
      </p:pic>
      <p:sp>
        <p:nvSpPr>
          <p:cNvPr id="7" name="Content Placeholder 22"/>
          <p:cNvSpPr>
            <a:spLocks noGrp="1"/>
          </p:cNvSpPr>
          <p:nvPr>
            <p:ph sz="quarter" idx="25"/>
          </p:nvPr>
        </p:nvSpPr>
        <p:spPr>
          <a:xfrm>
            <a:off x="3845347" y="4630615"/>
            <a:ext cx="2720564" cy="513899"/>
          </a:xfrm>
        </p:spPr>
        <p:txBody>
          <a:bodyPr anchor="ctr"/>
          <a:lstStyle/>
          <a:p>
            <a:pPr marL="0" lvl="0" indent="0" algn="ctr">
              <a:buNone/>
            </a:pPr>
            <a:r>
              <a:rPr lang="en-US" sz="1500" dirty="0"/>
              <a:t>stronger intermolecular forces </a:t>
            </a:r>
            <a:r>
              <a:rPr lang="en-US" sz="1500" b="1" dirty="0"/>
              <a:t>higher boiling point</a:t>
            </a:r>
          </a:p>
        </p:txBody>
      </p:sp>
    </p:spTree>
    <p:extLst>
      <p:ext uri="{BB962C8B-B14F-4D97-AF65-F5344CB8AC3E}">
        <p14:creationId xmlns:p14="http://schemas.microsoft.com/office/powerpoint/2010/main" val="550591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288493"/>
            <a:ext cx="8229600" cy="715962"/>
          </a:xfrm>
        </p:spPr>
        <p:txBody>
          <a:bodyPr/>
          <a:lstStyle/>
          <a:p>
            <a:pPr eaLnBrk="1" hangingPunct="1"/>
            <a:r>
              <a:rPr lang="en-US" altLang="en-US" sz="3200" b="1" dirty="0"/>
              <a:t>17.3	Physical Properties (4)</a:t>
            </a:r>
            <a:endParaRPr lang="en-US" altLang="en-US" dirty="0">
              <a:latin typeface="Calibri" pitchFamily="34" charset="0"/>
            </a:endParaRPr>
          </a:p>
        </p:txBody>
      </p:sp>
      <p:graphicFrame>
        <p:nvGraphicFramePr>
          <p:cNvPr id="33" name="Object 32">
            <a:extLst>
              <a:ext uri="{FF2B5EF4-FFF2-40B4-BE49-F238E27FC236}">
                <a16:creationId xmlns:a16="http://schemas.microsoft.com/office/drawing/2014/main" id="{3711E827-65AD-4489-91A6-A2EFD44A549E}"/>
              </a:ext>
            </a:extLst>
          </p:cNvPr>
          <p:cNvGraphicFramePr>
            <a:graphicFrameLocks noChangeAspect="1"/>
          </p:cNvGraphicFramePr>
          <p:nvPr>
            <p:extLst>
              <p:ext uri="{D42A27DB-BD31-4B8C-83A1-F6EECF244321}">
                <p14:modId xmlns:p14="http://schemas.microsoft.com/office/powerpoint/2010/main" val="4126036361"/>
              </p:ext>
            </p:extLst>
          </p:nvPr>
        </p:nvGraphicFramePr>
        <p:xfrm>
          <a:off x="838198" y="1392020"/>
          <a:ext cx="304800" cy="266700"/>
        </p:xfrm>
        <a:graphic>
          <a:graphicData uri="http://schemas.openxmlformats.org/presentationml/2006/ole">
            <mc:AlternateContent xmlns:mc="http://schemas.openxmlformats.org/markup-compatibility/2006">
              <mc:Choice xmlns:v="urn:schemas-microsoft-com:vml" Requires="v">
                <p:oleObj spid="_x0000_s15416" name="Equation" r:id="rId4" imgW="304560" imgH="266400" progId="Equation.DSMT4">
                  <p:embed/>
                </p:oleObj>
              </mc:Choice>
              <mc:Fallback>
                <p:oleObj name="Equation" r:id="rId4" imgW="304560" imgH="266400" progId="Equation.DSMT4">
                  <p:embed/>
                  <p:pic>
                    <p:nvPicPr>
                      <p:cNvPr id="0" name=""/>
                      <p:cNvPicPr/>
                      <p:nvPr/>
                    </p:nvPicPr>
                    <p:blipFill>
                      <a:blip r:embed="rId5"/>
                      <a:stretch>
                        <a:fillRect/>
                      </a:stretch>
                    </p:blipFill>
                    <p:spPr>
                      <a:xfrm>
                        <a:off x="838198" y="1392020"/>
                        <a:ext cx="304800" cy="266700"/>
                      </a:xfrm>
                      <a:prstGeom prst="rect">
                        <a:avLst/>
                      </a:prstGeom>
                    </p:spPr>
                  </p:pic>
                </p:oleObj>
              </mc:Fallback>
            </mc:AlternateContent>
          </a:graphicData>
        </a:graphic>
      </p:graphicFrame>
      <p:sp>
        <p:nvSpPr>
          <p:cNvPr id="5" name="Content Placeholder 2">
            <a:extLst>
              <a:ext uri="{FF2B5EF4-FFF2-40B4-BE49-F238E27FC236}">
                <a16:creationId xmlns:a16="http://schemas.microsoft.com/office/drawing/2014/main" id="{3FDDFB33-9981-446B-911B-75895481C589}"/>
              </a:ext>
            </a:extLst>
          </p:cNvPr>
          <p:cNvSpPr>
            <a:spLocks noGrp="1"/>
          </p:cNvSpPr>
          <p:nvPr>
            <p:ph idx="1"/>
          </p:nvPr>
        </p:nvSpPr>
        <p:spPr>
          <a:xfrm>
            <a:off x="1111044" y="1292226"/>
            <a:ext cx="726596" cy="419099"/>
          </a:xfrm>
        </p:spPr>
        <p:txBody>
          <a:bodyPr/>
          <a:lstStyle/>
          <a:p>
            <a:pPr marL="0" indent="0">
              <a:buNone/>
            </a:pPr>
            <a:r>
              <a:rPr lang="en-US" altLang="en-US" sz="2400" b="1" kern="1200" dirty="0">
                <a:solidFill>
                  <a:srgbClr val="3366FF"/>
                </a:solidFill>
                <a:latin typeface="Arial" charset="0"/>
                <a:cs typeface="+mn-cs"/>
              </a:rPr>
              <a:t>and </a:t>
            </a:r>
            <a:endParaRPr lang="en-US" dirty="0"/>
          </a:p>
        </p:txBody>
      </p:sp>
      <p:graphicFrame>
        <p:nvGraphicFramePr>
          <p:cNvPr id="34" name="Object 33">
            <a:extLst>
              <a:ext uri="{FF2B5EF4-FFF2-40B4-BE49-F238E27FC236}">
                <a16:creationId xmlns:a16="http://schemas.microsoft.com/office/drawing/2014/main" id="{773936FF-75BF-4854-B6A4-06B67EE3A92C}"/>
              </a:ext>
            </a:extLst>
          </p:cNvPr>
          <p:cNvGraphicFramePr>
            <a:graphicFrameLocks noChangeAspect="1"/>
          </p:cNvGraphicFramePr>
          <p:nvPr>
            <p:extLst>
              <p:ext uri="{D42A27DB-BD31-4B8C-83A1-F6EECF244321}">
                <p14:modId xmlns:p14="http://schemas.microsoft.com/office/powerpoint/2010/main" val="3240169706"/>
              </p:ext>
            </p:extLst>
          </p:nvPr>
        </p:nvGraphicFramePr>
        <p:xfrm>
          <a:off x="1837640" y="1391123"/>
          <a:ext cx="317500" cy="266700"/>
        </p:xfrm>
        <a:graphic>
          <a:graphicData uri="http://schemas.openxmlformats.org/presentationml/2006/ole">
            <mc:AlternateContent xmlns:mc="http://schemas.openxmlformats.org/markup-compatibility/2006">
              <mc:Choice xmlns:v="urn:schemas-microsoft-com:vml" Requires="v">
                <p:oleObj spid="_x0000_s15417" name="Equation" r:id="rId6" imgW="317160" imgH="266400" progId="Equation.DSMT4">
                  <p:embed/>
                </p:oleObj>
              </mc:Choice>
              <mc:Fallback>
                <p:oleObj name="Equation" r:id="rId6" imgW="317160" imgH="266400" progId="Equation.DSMT4">
                  <p:embed/>
                  <p:pic>
                    <p:nvPicPr>
                      <p:cNvPr id="0" name=""/>
                      <p:cNvPicPr/>
                      <p:nvPr/>
                    </p:nvPicPr>
                    <p:blipFill>
                      <a:blip r:embed="rId7"/>
                      <a:stretch>
                        <a:fillRect/>
                      </a:stretch>
                    </p:blipFill>
                    <p:spPr>
                      <a:xfrm>
                        <a:off x="1837640" y="1391123"/>
                        <a:ext cx="317500" cy="266700"/>
                      </a:xfrm>
                      <a:prstGeom prst="rect">
                        <a:avLst/>
                      </a:prstGeom>
                    </p:spPr>
                  </p:pic>
                </p:oleObj>
              </mc:Fallback>
            </mc:AlternateContent>
          </a:graphicData>
        </a:graphic>
      </p:graphicFrame>
      <p:sp>
        <p:nvSpPr>
          <p:cNvPr id="32" name="Content Placeholder 31">
            <a:extLst>
              <a:ext uri="{FF2B5EF4-FFF2-40B4-BE49-F238E27FC236}">
                <a16:creationId xmlns:a16="http://schemas.microsoft.com/office/drawing/2014/main" id="{091A0F2F-D5FB-44AF-91C1-A29393B2C139}"/>
              </a:ext>
            </a:extLst>
          </p:cNvPr>
          <p:cNvSpPr>
            <a:spLocks noGrp="1"/>
          </p:cNvSpPr>
          <p:nvPr>
            <p:ph sz="quarter" idx="19"/>
          </p:nvPr>
        </p:nvSpPr>
        <p:spPr>
          <a:xfrm>
            <a:off x="2123767" y="1292226"/>
            <a:ext cx="6096000" cy="606425"/>
          </a:xfrm>
        </p:spPr>
        <p:txBody>
          <a:bodyPr/>
          <a:lstStyle/>
          <a:p>
            <a:pPr marL="0" indent="0">
              <a:buNone/>
            </a:pPr>
            <a:r>
              <a:rPr lang="en-US" altLang="en-US" sz="2400" b="1" kern="1200" dirty="0">
                <a:solidFill>
                  <a:srgbClr val="3366FF"/>
                </a:solidFill>
                <a:latin typeface="Arial" charset="0"/>
                <a:cs typeface="+mn-cs"/>
              </a:rPr>
              <a:t>amides </a:t>
            </a:r>
            <a:r>
              <a:rPr lang="en-US" altLang="en-US" sz="2400" b="1" kern="1200" dirty="0">
                <a:solidFill>
                  <a:prstClr val="black"/>
                </a:solidFill>
                <a:latin typeface="Arial" charset="0"/>
                <a:cs typeface="+mn-cs"/>
              </a:rPr>
              <a:t>have </a:t>
            </a:r>
            <a:r>
              <a:rPr lang="en-US" altLang="en-US" sz="2400" b="1" kern="1200" dirty="0">
                <a:solidFill>
                  <a:srgbClr val="3366FF"/>
                </a:solidFill>
                <a:latin typeface="Arial" charset="0"/>
                <a:cs typeface="+mn-cs"/>
              </a:rPr>
              <a:t>higher boiling points </a:t>
            </a:r>
            <a:r>
              <a:rPr lang="en-US" altLang="en-US" sz="2400" b="1" kern="1200" dirty="0">
                <a:solidFill>
                  <a:prstClr val="black"/>
                </a:solidFill>
                <a:latin typeface="Arial" charset="0"/>
                <a:cs typeface="+mn-cs"/>
              </a:rPr>
              <a:t>than</a:t>
            </a:r>
            <a:endParaRPr lang="en-US" dirty="0"/>
          </a:p>
        </p:txBody>
      </p:sp>
      <p:graphicFrame>
        <p:nvGraphicFramePr>
          <p:cNvPr id="35" name="Object 34">
            <a:extLst>
              <a:ext uri="{FF2B5EF4-FFF2-40B4-BE49-F238E27FC236}">
                <a16:creationId xmlns:a16="http://schemas.microsoft.com/office/drawing/2014/main" id="{5AE4C594-6D40-48E5-AB35-45041ADAE479}"/>
              </a:ext>
            </a:extLst>
          </p:cNvPr>
          <p:cNvGraphicFramePr>
            <a:graphicFrameLocks noChangeAspect="1"/>
          </p:cNvGraphicFramePr>
          <p:nvPr>
            <p:extLst>
              <p:ext uri="{D42A27DB-BD31-4B8C-83A1-F6EECF244321}">
                <p14:modId xmlns:p14="http://schemas.microsoft.com/office/powerpoint/2010/main" val="2988278893"/>
              </p:ext>
            </p:extLst>
          </p:nvPr>
        </p:nvGraphicFramePr>
        <p:xfrm>
          <a:off x="847621" y="1757350"/>
          <a:ext cx="317500" cy="279400"/>
        </p:xfrm>
        <a:graphic>
          <a:graphicData uri="http://schemas.openxmlformats.org/presentationml/2006/ole">
            <mc:AlternateContent xmlns:mc="http://schemas.openxmlformats.org/markup-compatibility/2006">
              <mc:Choice xmlns:v="urn:schemas-microsoft-com:vml" Requires="v">
                <p:oleObj spid="_x0000_s15418" name="Equation" r:id="rId8" imgW="317160" imgH="279360" progId="Equation.DSMT4">
                  <p:embed/>
                </p:oleObj>
              </mc:Choice>
              <mc:Fallback>
                <p:oleObj name="Equation" r:id="rId8" imgW="317160" imgH="279360" progId="Equation.DSMT4">
                  <p:embed/>
                  <p:pic>
                    <p:nvPicPr>
                      <p:cNvPr id="0" name=""/>
                      <p:cNvPicPr/>
                      <p:nvPr/>
                    </p:nvPicPr>
                    <p:blipFill>
                      <a:blip r:embed="rId9"/>
                      <a:stretch>
                        <a:fillRect/>
                      </a:stretch>
                    </p:blipFill>
                    <p:spPr>
                      <a:xfrm>
                        <a:off x="847621" y="1757350"/>
                        <a:ext cx="317500" cy="279400"/>
                      </a:xfrm>
                      <a:prstGeom prst="rect">
                        <a:avLst/>
                      </a:prstGeom>
                    </p:spPr>
                  </p:pic>
                </p:oleObj>
              </mc:Fallback>
            </mc:AlternateContent>
          </a:graphicData>
        </a:graphic>
      </p:graphicFrame>
      <p:sp>
        <p:nvSpPr>
          <p:cNvPr id="10" name="Text Placeholder 9">
            <a:extLst>
              <a:ext uri="{FF2B5EF4-FFF2-40B4-BE49-F238E27FC236}">
                <a16:creationId xmlns:a16="http://schemas.microsoft.com/office/drawing/2014/main" id="{2222EF9B-5E71-4FB9-A0C4-BE431173C009}"/>
              </a:ext>
            </a:extLst>
          </p:cNvPr>
          <p:cNvSpPr>
            <a:spLocks noGrp="1"/>
          </p:cNvSpPr>
          <p:nvPr>
            <p:ph type="body" sz="quarter" idx="14"/>
          </p:nvPr>
        </p:nvSpPr>
        <p:spPr>
          <a:xfrm>
            <a:off x="1128250" y="1667770"/>
            <a:ext cx="7010400" cy="533400"/>
          </a:xfrm>
        </p:spPr>
        <p:txBody>
          <a:bodyPr/>
          <a:lstStyle/>
          <a:p>
            <a:pPr marL="0" indent="0">
              <a:buNone/>
            </a:pPr>
            <a:r>
              <a:rPr lang="en-US" altLang="en-US" sz="2400" b="1" kern="1200" dirty="0">
                <a:solidFill>
                  <a:srgbClr val="3366FF"/>
                </a:solidFill>
                <a:latin typeface="Arial" charset="0"/>
                <a:cs typeface="+mn-cs"/>
              </a:rPr>
              <a:t>amides and esters </a:t>
            </a:r>
            <a:r>
              <a:rPr lang="en-US" altLang="en-US" sz="2400" b="1" kern="1200" dirty="0">
                <a:solidFill>
                  <a:prstClr val="black"/>
                </a:solidFill>
                <a:latin typeface="Arial" charset="0"/>
                <a:cs typeface="+mn-cs"/>
              </a:rPr>
              <a:t>because of intermolecular</a:t>
            </a:r>
            <a:endParaRPr lang="en-US" dirty="0"/>
          </a:p>
        </p:txBody>
      </p:sp>
      <p:sp>
        <p:nvSpPr>
          <p:cNvPr id="24" name="Text Placeholder 23">
            <a:extLst>
              <a:ext uri="{FF2B5EF4-FFF2-40B4-BE49-F238E27FC236}">
                <a16:creationId xmlns:a16="http://schemas.microsoft.com/office/drawing/2014/main" id="{5CC9E73D-3364-4AE2-823E-C209191A910E}"/>
              </a:ext>
            </a:extLst>
          </p:cNvPr>
          <p:cNvSpPr>
            <a:spLocks noGrp="1"/>
          </p:cNvSpPr>
          <p:nvPr>
            <p:ph type="body" sz="quarter" idx="15"/>
          </p:nvPr>
        </p:nvSpPr>
        <p:spPr>
          <a:xfrm>
            <a:off x="757085" y="2032048"/>
            <a:ext cx="3419167" cy="536575"/>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hydrogen bonding.</a:t>
            </a:r>
          </a:p>
        </p:txBody>
      </p:sp>
      <p:pic>
        <p:nvPicPr>
          <p:cNvPr id="38916" name="Picture 1" descr="Structures of ester, tertiary amide and primary amide show that since hydrogen bonding is possible only in primary amide, therefore, it has the highest boiling point."/>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200" y="3044825"/>
            <a:ext cx="89662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782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altLang="en-US" sz="3200" b="1" dirty="0"/>
              <a:t>17.4	Interesting Carboxylic Acids (1)</a:t>
            </a:r>
            <a:r>
              <a:rPr lang="en-US" altLang="en-US" dirty="0">
                <a:latin typeface="Calibri" pitchFamily="34" charset="0"/>
              </a:rPr>
              <a:t> </a:t>
            </a:r>
          </a:p>
        </p:txBody>
      </p:sp>
      <p:sp>
        <p:nvSpPr>
          <p:cNvPr id="9" name="Text Placeholder 7">
            <a:extLst>
              <a:ext uri="{FF2B5EF4-FFF2-40B4-BE49-F238E27FC236}">
                <a16:creationId xmlns:a16="http://schemas.microsoft.com/office/drawing/2014/main" id="{26B42CC8-F7B2-436E-BADC-A5742AE9C4EE}"/>
              </a:ext>
            </a:extLst>
          </p:cNvPr>
          <p:cNvSpPr>
            <a:spLocks noGrp="1"/>
          </p:cNvSpPr>
          <p:nvPr>
            <p:ph type="body" sz="quarter" idx="13"/>
          </p:nvPr>
        </p:nvSpPr>
        <p:spPr>
          <a:xfrm>
            <a:off x="1143000" y="1507402"/>
            <a:ext cx="7391400" cy="4256087"/>
          </a:xfrm>
        </p:spPr>
        <p:txBody>
          <a:bodyPr/>
          <a:lstStyle/>
          <a:p>
            <a:pPr marL="0" lvl="0" indent="0" defTabSz="457200" eaLnBrk="1" hangingPunct="1">
              <a:spcBef>
                <a:spcPct val="0"/>
              </a:spcBef>
              <a:spcAft>
                <a:spcPts val="2600"/>
              </a:spcAft>
              <a:buNone/>
            </a:pPr>
            <a:r>
              <a:rPr lang="en-US" altLang="en-US" sz="2400" b="1" kern="1200" dirty="0">
                <a:solidFill>
                  <a:prstClr val="black"/>
                </a:solidFill>
                <a:cs typeface="+mn-cs"/>
              </a:rPr>
              <a:t>Simple carboxylic acids have </a:t>
            </a:r>
            <a:r>
              <a:rPr lang="en-US" altLang="en-US" sz="2400" b="1" kern="1200" dirty="0">
                <a:solidFill>
                  <a:srgbClr val="3366FF"/>
                </a:solidFill>
                <a:cs typeface="+mn-cs"/>
              </a:rPr>
              <a:t>foul</a:t>
            </a:r>
            <a:r>
              <a:rPr lang="en-US" altLang="en-US" sz="2400" b="1" kern="1200" dirty="0">
                <a:solidFill>
                  <a:prstClr val="black"/>
                </a:solidFill>
                <a:cs typeface="+mn-cs"/>
              </a:rPr>
              <a:t> or </a:t>
            </a:r>
            <a:r>
              <a:rPr lang="en-US" altLang="en-US" sz="2400" b="1" kern="1200" dirty="0">
                <a:solidFill>
                  <a:srgbClr val="3366FF"/>
                </a:solidFill>
                <a:cs typeface="+mn-cs"/>
              </a:rPr>
              <a:t>biting odors</a:t>
            </a:r>
            <a:r>
              <a:rPr lang="en-US" altLang="en-US" sz="2400" b="1" kern="1200" dirty="0">
                <a:solidFill>
                  <a:prstClr val="black"/>
                </a:solidFill>
                <a:cs typeface="+mn-cs"/>
              </a:rPr>
              <a:t>.</a:t>
            </a:r>
          </a:p>
          <a:p>
            <a:pPr marL="0" indent="0" defTabSz="457200" eaLnBrk="1" hangingPunct="1">
              <a:spcBef>
                <a:spcPct val="0"/>
              </a:spcBef>
              <a:spcAft>
                <a:spcPts val="2900"/>
              </a:spcAft>
              <a:buClr>
                <a:schemeClr val="tx1"/>
              </a:buClr>
              <a:buNone/>
            </a:pPr>
            <a:r>
              <a:rPr lang="en-US" altLang="en-US" sz="2400" b="1" dirty="0">
                <a:solidFill>
                  <a:srgbClr val="3366FF"/>
                </a:solidFill>
              </a:rPr>
              <a:t>Formic acid </a:t>
            </a:r>
            <a:r>
              <a:rPr lang="en-US" altLang="en-US" sz="2400" b="1" i="0" dirty="0"/>
              <a:t>(HCO</a:t>
            </a:r>
            <a:r>
              <a:rPr lang="en-US" altLang="en-US" sz="2400" b="1" i="0" baseline="-25000" dirty="0"/>
              <a:t>2</a:t>
            </a:r>
            <a:r>
              <a:rPr lang="en-US" altLang="en-US" sz="2400" b="1" i="0" dirty="0"/>
              <a:t>H)</a:t>
            </a:r>
            <a:r>
              <a:rPr lang="en-US" altLang="en-US" sz="2400" b="1" dirty="0"/>
              <a:t> is responsible for the sting of some types of ants.</a:t>
            </a:r>
          </a:p>
          <a:p>
            <a:pPr marL="0" indent="0" defTabSz="457200" eaLnBrk="1" hangingPunct="1">
              <a:spcBef>
                <a:spcPct val="0"/>
              </a:spcBef>
              <a:spcAft>
                <a:spcPts val="2600"/>
              </a:spcAft>
              <a:buClr>
                <a:schemeClr val="tx1"/>
              </a:buClr>
              <a:buNone/>
            </a:pPr>
            <a:r>
              <a:rPr lang="en-US" altLang="en-US" sz="2400" b="1" dirty="0">
                <a:solidFill>
                  <a:srgbClr val="3366FF"/>
                </a:solidFill>
              </a:rPr>
              <a:t>Acetic acid </a:t>
            </a:r>
            <a:r>
              <a:rPr lang="en-US" altLang="en-US" sz="2400" b="1" i="0" dirty="0"/>
              <a:t>(CH</a:t>
            </a:r>
            <a:r>
              <a:rPr lang="en-US" altLang="en-US" sz="2400" b="1" i="0" baseline="-25000" dirty="0"/>
              <a:t>3</a:t>
            </a:r>
            <a:r>
              <a:rPr lang="en-US" altLang="en-US" sz="2400" b="1" i="0" dirty="0"/>
              <a:t>CO</a:t>
            </a:r>
            <a:r>
              <a:rPr lang="en-US" altLang="en-US" sz="2400" b="1" i="0" baseline="-25000" dirty="0"/>
              <a:t>2</a:t>
            </a:r>
            <a:r>
              <a:rPr lang="en-US" altLang="en-US" sz="2400" b="1" i="0" dirty="0"/>
              <a:t>H) </a:t>
            </a:r>
            <a:r>
              <a:rPr lang="en-US" altLang="en-US" sz="2400" b="1" dirty="0"/>
              <a:t>is the sour-tasting component of vinegar; it can be made by air oxidation of ethanol when wine </a:t>
            </a:r>
            <a:r>
              <a:rPr lang="ja-JP" altLang="en-US" sz="2400" b="1" dirty="0"/>
              <a:t>“</a:t>
            </a:r>
            <a:r>
              <a:rPr lang="en-US" altLang="ja-JP" sz="2400" b="1" dirty="0"/>
              <a:t>goes bad</a:t>
            </a:r>
            <a:r>
              <a:rPr lang="ja-JP" altLang="en-US" sz="2400" b="1" dirty="0"/>
              <a:t>”</a:t>
            </a:r>
            <a:r>
              <a:rPr lang="en-US" altLang="ja-JP" sz="2400" b="1" dirty="0"/>
              <a:t>.</a:t>
            </a:r>
            <a:endParaRPr lang="en-US" altLang="en-US" sz="2400" b="1" dirty="0"/>
          </a:p>
          <a:p>
            <a:pPr marL="0" indent="0" defTabSz="457200" eaLnBrk="1" hangingPunct="1">
              <a:spcBef>
                <a:spcPct val="0"/>
              </a:spcBef>
              <a:spcAft>
                <a:spcPts val="2500"/>
              </a:spcAft>
              <a:buClr>
                <a:schemeClr val="tx1"/>
              </a:buClr>
              <a:buNone/>
            </a:pPr>
            <a:r>
              <a:rPr lang="en-US" altLang="en-US" sz="2400" b="1" dirty="0">
                <a:solidFill>
                  <a:srgbClr val="3366FF"/>
                </a:solidFill>
              </a:rPr>
              <a:t>Hexanoic acid </a:t>
            </a:r>
            <a:r>
              <a:rPr lang="en-US" altLang="en-US" sz="2400" b="1" i="0" dirty="0"/>
              <a:t>[(CH</a:t>
            </a:r>
            <a:r>
              <a:rPr lang="en-US" altLang="en-US" sz="2400" b="1" i="0" baseline="-25000" dirty="0"/>
              <a:t>3</a:t>
            </a:r>
            <a:r>
              <a:rPr lang="en-US" altLang="en-US" sz="2400" b="1" i="0" dirty="0"/>
              <a:t>(CH</a:t>
            </a:r>
            <a:r>
              <a:rPr lang="en-US" altLang="en-US" sz="2400" b="1" i="0" baseline="-25000" dirty="0"/>
              <a:t>2</a:t>
            </a:r>
            <a:r>
              <a:rPr lang="en-US" altLang="en-US" sz="2400" b="1" i="0" dirty="0"/>
              <a:t>)</a:t>
            </a:r>
            <a:r>
              <a:rPr lang="en-US" altLang="en-US" sz="2400" b="1" i="0" baseline="-25000" dirty="0"/>
              <a:t>4</a:t>
            </a:r>
            <a:r>
              <a:rPr lang="en-US" altLang="en-US" sz="2400" b="1" i="0" dirty="0"/>
              <a:t>COOH)]</a:t>
            </a:r>
            <a:r>
              <a:rPr lang="en-US" altLang="en-US" sz="2400" b="1" dirty="0"/>
              <a:t> has the foul odor of dirty socks and locker rooms.</a:t>
            </a:r>
          </a:p>
        </p:txBody>
      </p:sp>
    </p:spTree>
    <p:extLst>
      <p:ext uri="{BB962C8B-B14F-4D97-AF65-F5344CB8AC3E}">
        <p14:creationId xmlns:p14="http://schemas.microsoft.com/office/powerpoint/2010/main" val="1374922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146596" y="416964"/>
            <a:ext cx="7450149" cy="435091"/>
          </a:xfrm>
        </p:spPr>
        <p:txBody>
          <a:bodyPr/>
          <a:lstStyle/>
          <a:p>
            <a:pPr eaLnBrk="1" hangingPunct="1"/>
            <a:r>
              <a:rPr lang="en-US" altLang="en-US" sz="3200" b="1" dirty="0"/>
              <a:t>17.4	Interesting Carboxylic Acids (2)</a:t>
            </a:r>
            <a:endParaRPr lang="en-US" altLang="en-US" dirty="0">
              <a:latin typeface="Calibri" pitchFamily="34" charset="0"/>
            </a:endParaRPr>
          </a:p>
        </p:txBody>
      </p:sp>
      <p:sp>
        <p:nvSpPr>
          <p:cNvPr id="6" name="Content Placeholder 2">
            <a:extLst>
              <a:ext uri="{FF2B5EF4-FFF2-40B4-BE49-F238E27FC236}">
                <a16:creationId xmlns:a16="http://schemas.microsoft.com/office/drawing/2014/main" id="{D682E1A2-04AB-4DDC-9D74-0810B8C69F42}"/>
              </a:ext>
            </a:extLst>
          </p:cNvPr>
          <p:cNvSpPr>
            <a:spLocks noGrp="1"/>
          </p:cNvSpPr>
          <p:nvPr>
            <p:ph idx="1"/>
          </p:nvPr>
        </p:nvSpPr>
        <p:spPr>
          <a:xfrm>
            <a:off x="2368676" y="813527"/>
            <a:ext cx="4396752" cy="451419"/>
          </a:xfrm>
        </p:spPr>
        <p:txBody>
          <a:bodyPr/>
          <a:lstStyle/>
          <a:p>
            <a:pPr marL="457200" lvl="0" indent="-457200" algn="ctr">
              <a:buFont typeface="+mj-lt"/>
              <a:buAutoNum type="alphaUcPeriod"/>
            </a:pPr>
            <a:r>
              <a:rPr lang="en-US" altLang="en-US" sz="2800" b="1" dirty="0">
                <a:solidFill>
                  <a:srgbClr val="000000"/>
                </a:solidFill>
              </a:rPr>
              <a:t>Skin Care Products</a:t>
            </a:r>
            <a:endParaRPr lang="en-US" dirty="0"/>
          </a:p>
        </p:txBody>
      </p:sp>
      <p:sp>
        <p:nvSpPr>
          <p:cNvPr id="7" name="Text Placeholder 7">
            <a:extLst>
              <a:ext uri="{FF2B5EF4-FFF2-40B4-BE49-F238E27FC236}">
                <a16:creationId xmlns:a16="http://schemas.microsoft.com/office/drawing/2014/main" id="{254BEA45-BB3D-4F06-BA18-CEC8815F0B55}"/>
              </a:ext>
            </a:extLst>
          </p:cNvPr>
          <p:cNvSpPr>
            <a:spLocks noGrp="1"/>
          </p:cNvSpPr>
          <p:nvPr>
            <p:ph type="body" sz="quarter" idx="13"/>
          </p:nvPr>
        </p:nvSpPr>
        <p:spPr>
          <a:xfrm>
            <a:off x="836470" y="1463675"/>
            <a:ext cx="7620000" cy="838200"/>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Several skin care products purported to smooth fine lines contain </a:t>
            </a:r>
          </a:p>
        </p:txBody>
      </p:sp>
      <p:graphicFrame>
        <p:nvGraphicFramePr>
          <p:cNvPr id="2" name="Object 1">
            <a:extLst>
              <a:ext uri="{FF2B5EF4-FFF2-40B4-BE49-F238E27FC236}">
                <a16:creationId xmlns:a16="http://schemas.microsoft.com/office/drawing/2014/main" id="{7222286B-5998-4124-9254-02DA531F924A}"/>
              </a:ext>
            </a:extLst>
          </p:cNvPr>
          <p:cNvGraphicFramePr>
            <a:graphicFrameLocks noChangeAspect="1"/>
          </p:cNvGraphicFramePr>
          <p:nvPr>
            <p:extLst>
              <p:ext uri="{D42A27DB-BD31-4B8C-83A1-F6EECF244321}">
                <p14:modId xmlns:p14="http://schemas.microsoft.com/office/powerpoint/2010/main" val="3463558983"/>
              </p:ext>
            </p:extLst>
          </p:nvPr>
        </p:nvGraphicFramePr>
        <p:xfrm>
          <a:off x="3498496" y="1934325"/>
          <a:ext cx="2286000" cy="342900"/>
        </p:xfrm>
        <a:graphic>
          <a:graphicData uri="http://schemas.openxmlformats.org/presentationml/2006/ole">
            <mc:AlternateContent xmlns:mc="http://schemas.openxmlformats.org/markup-compatibility/2006">
              <mc:Choice xmlns:v="urn:schemas-microsoft-com:vml" Requires="v">
                <p:oleObj spid="_x0000_s3107" name="Equation" r:id="rId4" imgW="2286000" imgH="342720" progId="Equation.DSMT4">
                  <p:embed/>
                </p:oleObj>
              </mc:Choice>
              <mc:Fallback>
                <p:oleObj name="Equation" r:id="rId4" imgW="2286000" imgH="342720" progId="Equation.DSMT4">
                  <p:embed/>
                  <p:pic>
                    <p:nvPicPr>
                      <p:cNvPr id="0" name=""/>
                      <p:cNvPicPr/>
                      <p:nvPr/>
                    </p:nvPicPr>
                    <p:blipFill>
                      <a:blip r:embed="rId5"/>
                      <a:stretch>
                        <a:fillRect/>
                      </a:stretch>
                    </p:blipFill>
                    <p:spPr>
                      <a:xfrm>
                        <a:off x="3498496" y="1934325"/>
                        <a:ext cx="2286000" cy="342900"/>
                      </a:xfrm>
                      <a:prstGeom prst="rect">
                        <a:avLst/>
                      </a:prstGeom>
                    </p:spPr>
                  </p:pic>
                </p:oleObj>
              </mc:Fallback>
            </mc:AlternateContent>
          </a:graphicData>
        </a:graphic>
      </p:graphicFrame>
      <p:pic>
        <p:nvPicPr>
          <p:cNvPr id="40965" name="Picture 7" descr="α-Hydroxy acids contain a hydroxyl group on the α (alpha) carbon to the carboxyl group. Two common α-hydroxy acids are glycolic acid and lactic acid. Glycolic acid occurs naturally in sugarcane, and lactic acid gives sour milk its distinctive tas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368550"/>
            <a:ext cx="70104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a:extLst>
              <a:ext uri="{FF2B5EF4-FFF2-40B4-BE49-F238E27FC236}">
                <a16:creationId xmlns:a16="http://schemas.microsoft.com/office/drawing/2014/main" id="{E1B0011B-A8F4-49FE-A110-77A5C3CDAF0D}"/>
              </a:ext>
            </a:extLst>
          </p:cNvPr>
          <p:cNvSpPr>
            <a:spLocks noGrp="1"/>
          </p:cNvSpPr>
          <p:nvPr>
            <p:ph type="body" sz="quarter" idx="14"/>
          </p:nvPr>
        </p:nvSpPr>
        <p:spPr>
          <a:xfrm>
            <a:off x="845130" y="5279593"/>
            <a:ext cx="7611340" cy="1148918"/>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These acids work by </a:t>
            </a:r>
            <a:r>
              <a:rPr lang="en-US" altLang="en-US" sz="2400" b="1" kern="1200" dirty="0">
                <a:solidFill>
                  <a:srgbClr val="3366FF"/>
                </a:solidFill>
                <a:latin typeface="Arial" charset="0"/>
                <a:cs typeface="+mn-cs"/>
              </a:rPr>
              <a:t>removing the outer, older layer </a:t>
            </a:r>
            <a:r>
              <a:rPr lang="en-US" altLang="en-US" sz="2400" b="1" kern="1200" dirty="0">
                <a:solidFill>
                  <a:prstClr val="black"/>
                </a:solidFill>
                <a:latin typeface="Arial" charset="0"/>
                <a:cs typeface="+mn-cs"/>
              </a:rPr>
              <a:t>of skin cells, revealing the healthier looking, new cells underneath.</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151730" y="391476"/>
            <a:ext cx="7450149" cy="489500"/>
          </a:xfrm>
        </p:spPr>
        <p:txBody>
          <a:bodyPr/>
          <a:lstStyle/>
          <a:p>
            <a:pPr eaLnBrk="1" hangingPunct="1"/>
            <a:r>
              <a:rPr lang="en-US" altLang="en-US" sz="3200" b="1" dirty="0"/>
              <a:t>17.4	Interesting Carboxylic Acids (3)</a:t>
            </a:r>
            <a:endParaRPr lang="en-US" altLang="en-US" dirty="0">
              <a:latin typeface="Calibri" pitchFamily="34" charset="0"/>
            </a:endParaRPr>
          </a:p>
        </p:txBody>
      </p:sp>
      <p:sp>
        <p:nvSpPr>
          <p:cNvPr id="10" name="Content Placeholder 2">
            <a:extLst>
              <a:ext uri="{FF2B5EF4-FFF2-40B4-BE49-F238E27FC236}">
                <a16:creationId xmlns:a16="http://schemas.microsoft.com/office/drawing/2014/main" id="{C17D3DE0-B758-4DF0-9F73-EE32BCA51557}"/>
              </a:ext>
            </a:extLst>
          </p:cNvPr>
          <p:cNvSpPr>
            <a:spLocks noGrp="1"/>
          </p:cNvSpPr>
          <p:nvPr>
            <p:ph idx="1"/>
          </p:nvPr>
        </p:nvSpPr>
        <p:spPr>
          <a:xfrm>
            <a:off x="1507597" y="812746"/>
            <a:ext cx="6121877" cy="415489"/>
          </a:xfrm>
        </p:spPr>
        <p:txBody>
          <a:bodyPr/>
          <a:lstStyle/>
          <a:p>
            <a:pPr marL="457200" lvl="0" indent="-457200" algn="ctr">
              <a:buFont typeface="+mj-lt"/>
              <a:buAutoNum type="alphaUcPeriod" startAt="2"/>
            </a:pPr>
            <a:r>
              <a:rPr lang="en-US" altLang="en-US" sz="2800" b="1" dirty="0"/>
              <a:t>Focus on Health &amp; Medicine</a:t>
            </a:r>
            <a:endParaRPr lang="en-US" sz="2800" dirty="0"/>
          </a:p>
        </p:txBody>
      </p:sp>
      <p:sp>
        <p:nvSpPr>
          <p:cNvPr id="11" name="Text Placeholder 7">
            <a:extLst>
              <a:ext uri="{FF2B5EF4-FFF2-40B4-BE49-F238E27FC236}">
                <a16:creationId xmlns:a16="http://schemas.microsoft.com/office/drawing/2014/main" id="{4FF82EE7-9A3F-4924-8517-2CF7857B36D6}"/>
              </a:ext>
            </a:extLst>
          </p:cNvPr>
          <p:cNvSpPr>
            <a:spLocks noGrp="1"/>
          </p:cNvSpPr>
          <p:nvPr>
            <p:ph type="body" sz="quarter" idx="13"/>
          </p:nvPr>
        </p:nvSpPr>
        <p:spPr>
          <a:xfrm>
            <a:off x="917865" y="1510145"/>
            <a:ext cx="7429500" cy="812368"/>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Three common pain relievers that are also anti-inflammatory agents contain a carboxyl group:</a:t>
            </a:r>
          </a:p>
        </p:txBody>
      </p:sp>
      <p:sp>
        <p:nvSpPr>
          <p:cNvPr id="12" name="Text Placeholder 9">
            <a:extLst>
              <a:ext uri="{FF2B5EF4-FFF2-40B4-BE49-F238E27FC236}">
                <a16:creationId xmlns:a16="http://schemas.microsoft.com/office/drawing/2014/main" id="{D56C8012-0FF2-4F02-8B2B-66312F1DFFAE}"/>
              </a:ext>
            </a:extLst>
          </p:cNvPr>
          <p:cNvSpPr>
            <a:spLocks noGrp="1"/>
          </p:cNvSpPr>
          <p:nvPr>
            <p:ph type="body" sz="quarter" idx="14"/>
          </p:nvPr>
        </p:nvSpPr>
        <p:spPr>
          <a:xfrm>
            <a:off x="1825625" y="2438400"/>
            <a:ext cx="1219200" cy="533400"/>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aspirin</a:t>
            </a:r>
          </a:p>
        </p:txBody>
      </p:sp>
      <p:pic>
        <p:nvPicPr>
          <p:cNvPr id="41991" name="Picture 12" descr="Aspirin (acetylsalicylic acid) contains three groups: carboxylic acid functional group (COOH), ester functional group and aromatic group (benzene ring). Ester and carboxylic acid  groups are present on the first and second position on the benzene ring.&#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35300"/>
            <a:ext cx="17176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1">
            <a:extLst>
              <a:ext uri="{FF2B5EF4-FFF2-40B4-BE49-F238E27FC236}">
                <a16:creationId xmlns:a16="http://schemas.microsoft.com/office/drawing/2014/main" id="{AE04D6C1-5A85-48CA-A997-C1892838D3D0}"/>
              </a:ext>
            </a:extLst>
          </p:cNvPr>
          <p:cNvSpPr>
            <a:spLocks noGrp="1"/>
          </p:cNvSpPr>
          <p:nvPr>
            <p:ph type="body" sz="quarter" idx="15"/>
          </p:nvPr>
        </p:nvSpPr>
        <p:spPr>
          <a:xfrm>
            <a:off x="5715000" y="2436814"/>
            <a:ext cx="1600200" cy="454023"/>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ibuprofen</a:t>
            </a:r>
          </a:p>
        </p:txBody>
      </p:sp>
      <p:pic>
        <p:nvPicPr>
          <p:cNvPr id="41992" name="Picture 13" descr="Ibuprofen structure shows benzene ring with CH(CH3)COOH and CH2CH(CH3)2 groups on first and fourth pos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005138"/>
            <a:ext cx="39433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3">
            <a:extLst>
              <a:ext uri="{FF2B5EF4-FFF2-40B4-BE49-F238E27FC236}">
                <a16:creationId xmlns:a16="http://schemas.microsoft.com/office/drawing/2014/main" id="{405C0510-F025-4743-B5DA-C635BE7A3B36}"/>
              </a:ext>
            </a:extLst>
          </p:cNvPr>
          <p:cNvSpPr>
            <a:spLocks noGrp="1"/>
          </p:cNvSpPr>
          <p:nvPr>
            <p:ph type="body" sz="quarter" idx="16"/>
          </p:nvPr>
        </p:nvSpPr>
        <p:spPr>
          <a:xfrm>
            <a:off x="3816350" y="5937250"/>
            <a:ext cx="1600200" cy="457200"/>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naproxen</a:t>
            </a:r>
          </a:p>
        </p:txBody>
      </p:sp>
      <p:pic>
        <p:nvPicPr>
          <p:cNvPr id="41993" name="Picture 14" descr="Naproxen has molecular formula C14H14O3. It has two fused benzene rings with ether and carboxylic acid functional grou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648200"/>
            <a:ext cx="280352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146596" y="345393"/>
            <a:ext cx="7450149" cy="569504"/>
          </a:xfrm>
        </p:spPr>
        <p:txBody>
          <a:bodyPr/>
          <a:lstStyle/>
          <a:p>
            <a:pPr eaLnBrk="1" hangingPunct="1"/>
            <a:r>
              <a:rPr lang="en-US" altLang="en-US" sz="3200" b="1" dirty="0"/>
              <a:t>17.4	Interesting Carboxylic Acids (4)</a:t>
            </a:r>
            <a:endParaRPr lang="en-US" altLang="en-US" sz="2800" dirty="0">
              <a:latin typeface="Calibri" pitchFamily="34" charset="0"/>
            </a:endParaRPr>
          </a:p>
        </p:txBody>
      </p:sp>
      <p:sp>
        <p:nvSpPr>
          <p:cNvPr id="5" name="Content Placeholder 2">
            <a:extLst>
              <a:ext uri="{FF2B5EF4-FFF2-40B4-BE49-F238E27FC236}">
                <a16:creationId xmlns:a16="http://schemas.microsoft.com/office/drawing/2014/main" id="{50E5FF25-2201-460A-8C3B-36B5D56F6E1D}"/>
              </a:ext>
            </a:extLst>
          </p:cNvPr>
          <p:cNvSpPr>
            <a:spLocks noGrp="1"/>
          </p:cNvSpPr>
          <p:nvPr>
            <p:ph idx="1"/>
          </p:nvPr>
        </p:nvSpPr>
        <p:spPr>
          <a:xfrm>
            <a:off x="1558377" y="811901"/>
            <a:ext cx="6013133" cy="453633"/>
          </a:xfrm>
        </p:spPr>
        <p:txBody>
          <a:bodyPr/>
          <a:lstStyle/>
          <a:p>
            <a:pPr marL="457200" lvl="0" indent="-457200" algn="ctr">
              <a:buFont typeface="+mj-lt"/>
              <a:buAutoNum type="alphaUcPeriod" startAt="2"/>
            </a:pPr>
            <a:r>
              <a:rPr lang="en-US" altLang="en-US" sz="2800" b="1" dirty="0"/>
              <a:t>Focus on Health &amp; Medicine</a:t>
            </a:r>
            <a:endParaRPr lang="en-US" sz="2800" dirty="0"/>
          </a:p>
        </p:txBody>
      </p:sp>
      <p:sp>
        <p:nvSpPr>
          <p:cNvPr id="6" name="Text Placeholder 7">
            <a:extLst>
              <a:ext uri="{FF2B5EF4-FFF2-40B4-BE49-F238E27FC236}">
                <a16:creationId xmlns:a16="http://schemas.microsoft.com/office/drawing/2014/main" id="{79395C27-092C-4A8F-B8FB-2EADE80C69A1}"/>
              </a:ext>
            </a:extLst>
          </p:cNvPr>
          <p:cNvSpPr>
            <a:spLocks noGrp="1"/>
          </p:cNvSpPr>
          <p:nvPr>
            <p:ph type="body" sz="quarter" idx="13"/>
          </p:nvPr>
        </p:nvSpPr>
        <p:spPr>
          <a:xfrm>
            <a:off x="910940" y="1465262"/>
            <a:ext cx="6972300" cy="1233487"/>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Pain relievers work because they block the synthesis of </a:t>
            </a:r>
            <a:r>
              <a:rPr lang="en-US" altLang="en-US" sz="2400" b="1" kern="1200" dirty="0">
                <a:solidFill>
                  <a:srgbClr val="3366FF"/>
                </a:solidFill>
                <a:latin typeface="Arial" charset="0"/>
                <a:cs typeface="+mn-cs"/>
              </a:rPr>
              <a:t>prostaglandins</a:t>
            </a:r>
            <a:r>
              <a:rPr lang="en-US" altLang="en-US" sz="2400" b="1" kern="1200" dirty="0">
                <a:solidFill>
                  <a:prstClr val="black"/>
                </a:solidFill>
                <a:latin typeface="Arial" charset="0"/>
                <a:cs typeface="+mn-cs"/>
              </a:rPr>
              <a:t>, compounds responsible for pain responses in the body.</a:t>
            </a:r>
          </a:p>
        </p:txBody>
      </p:sp>
      <p:pic>
        <p:nvPicPr>
          <p:cNvPr id="43012" name="Picture 8" descr="Aspirin blocks the conversion of arachidonic acid to prostaglandins. Arachidonic acid is a carboxylic acid with a 20-carbon chain and four cis-double bonds. Prostaglandin contains 20 carbon atoms, including a 5-carbon ring, two double bonds, alcohol and carboxylic acid functional grou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743200"/>
            <a:ext cx="748665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395178" y="313765"/>
            <a:ext cx="6353645" cy="667870"/>
          </a:xfrm>
        </p:spPr>
        <p:txBody>
          <a:bodyPr/>
          <a:lstStyle/>
          <a:p>
            <a:pPr eaLnBrk="1" hangingPunct="1"/>
            <a:r>
              <a:rPr lang="en-US" altLang="en-US" sz="3200" b="1" dirty="0"/>
              <a:t>17.1	Structure and Bonding (2)</a:t>
            </a:r>
            <a:endParaRPr lang="en-US" altLang="en-US" dirty="0">
              <a:latin typeface="Calibri" pitchFamily="34" charset="0"/>
            </a:endParaRPr>
          </a:p>
        </p:txBody>
      </p:sp>
      <p:sp>
        <p:nvSpPr>
          <p:cNvPr id="10" name="Text Placeholder 7">
            <a:extLst>
              <a:ext uri="{FF2B5EF4-FFF2-40B4-BE49-F238E27FC236}">
                <a16:creationId xmlns:a16="http://schemas.microsoft.com/office/drawing/2014/main" id="{7255396F-7034-4311-8C5A-D446241EE155}"/>
              </a:ext>
            </a:extLst>
          </p:cNvPr>
          <p:cNvSpPr>
            <a:spLocks noGrp="1"/>
          </p:cNvSpPr>
          <p:nvPr>
            <p:ph type="body" sz="quarter" idx="13"/>
          </p:nvPr>
        </p:nvSpPr>
        <p:spPr>
          <a:xfrm>
            <a:off x="758824" y="1294897"/>
            <a:ext cx="7927975" cy="823984"/>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Esters</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are carbonyl compounds that contain an</a:t>
            </a:r>
          </a:p>
          <a:p>
            <a:pPr marL="0" lvl="0" indent="0" defTabSz="457200" eaLnBrk="1" hangingPunct="1">
              <a:spcBef>
                <a:spcPct val="0"/>
              </a:spcBef>
              <a:buNone/>
            </a:pPr>
            <a:r>
              <a:rPr lang="en-US" altLang="en-US" sz="2400" b="1" kern="1200" dirty="0">
                <a:solidFill>
                  <a:srgbClr val="3366FF"/>
                </a:solidFill>
                <a:latin typeface="Arial" charset="0"/>
                <a:cs typeface="+mn-cs"/>
              </a:rPr>
              <a:t>OR</a:t>
            </a:r>
            <a:r>
              <a:rPr lang="ja-JP" altLang="en-US" sz="2400" b="1" kern="1200" dirty="0">
                <a:solidFill>
                  <a:srgbClr val="3366FF"/>
                </a:solidFill>
                <a:latin typeface="Arial" charset="0"/>
                <a:cs typeface="+mn-cs"/>
              </a:rPr>
              <a:t>’</a:t>
            </a:r>
            <a:r>
              <a:rPr lang="en-US" altLang="ja-JP" sz="2400" b="1" kern="1200" dirty="0">
                <a:solidFill>
                  <a:srgbClr val="3366FF"/>
                </a:solidFill>
                <a:latin typeface="Arial" charset="0"/>
                <a:cs typeface="+mn-cs"/>
              </a:rPr>
              <a:t> </a:t>
            </a:r>
            <a:r>
              <a:rPr lang="en-US" altLang="ja-JP" sz="2400" b="1" kern="1200" dirty="0">
                <a:solidFill>
                  <a:prstClr val="black"/>
                </a:solidFill>
                <a:latin typeface="Arial" charset="0"/>
                <a:cs typeface="+mn-cs"/>
              </a:rPr>
              <a:t>(alkoxy) group bonded to the carbonyl C atom.</a:t>
            </a:r>
            <a:endParaRPr lang="en-US" altLang="en-US" sz="2400" b="1" kern="1200" dirty="0">
              <a:solidFill>
                <a:prstClr val="black"/>
              </a:solidFill>
              <a:latin typeface="Arial" charset="0"/>
              <a:cs typeface="+mn-cs"/>
            </a:endParaRPr>
          </a:p>
        </p:txBody>
      </p:sp>
      <p:sp>
        <p:nvSpPr>
          <p:cNvPr id="11" name="Text Placeholder 9">
            <a:extLst>
              <a:ext uri="{FF2B5EF4-FFF2-40B4-BE49-F238E27FC236}">
                <a16:creationId xmlns:a16="http://schemas.microsoft.com/office/drawing/2014/main" id="{7A748161-0652-4995-9E70-AC5D0411B923}"/>
              </a:ext>
            </a:extLst>
          </p:cNvPr>
          <p:cNvSpPr>
            <a:spLocks noGrp="1"/>
          </p:cNvSpPr>
          <p:nvPr>
            <p:ph type="body" sz="quarter" idx="14"/>
          </p:nvPr>
        </p:nvSpPr>
        <p:spPr>
          <a:xfrm>
            <a:off x="1350963" y="2661805"/>
            <a:ext cx="3068637" cy="512763"/>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General structure:</a:t>
            </a:r>
          </a:p>
        </p:txBody>
      </p:sp>
      <p:pic>
        <p:nvPicPr>
          <p:cNvPr id="16391" name="Picture 11" descr="Esters are carbonyl compounds that contain an alkoxy group (OR') bonded to the carbonyl carbon. The structure of an ester is often abbreviated as RC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650" y="3305175"/>
            <a:ext cx="144145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a:extLst>
              <a:ext uri="{FF2B5EF4-FFF2-40B4-BE49-F238E27FC236}">
                <a16:creationId xmlns:a16="http://schemas.microsoft.com/office/drawing/2014/main" id="{8809EF5B-62E7-4A69-9EF0-0B2DF1CD8A1D}"/>
              </a:ext>
            </a:extLst>
          </p:cNvPr>
          <p:cNvSpPr>
            <a:spLocks noGrp="1"/>
          </p:cNvSpPr>
          <p:nvPr>
            <p:ph type="body" sz="quarter" idx="15"/>
          </p:nvPr>
        </p:nvSpPr>
        <p:spPr>
          <a:xfrm>
            <a:off x="5638800" y="2651558"/>
            <a:ext cx="1600200" cy="446088"/>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Example:</a:t>
            </a:r>
          </a:p>
        </p:txBody>
      </p:sp>
      <p:pic>
        <p:nvPicPr>
          <p:cNvPr id="16392" name="Picture 12" descr="Structure of methyl acetate where carbonyl carbon is attached to methyl CH3 and methoxy OCH3 grou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429000"/>
            <a:ext cx="180975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3">
            <a:extLst>
              <a:ext uri="{FF2B5EF4-FFF2-40B4-BE49-F238E27FC236}">
                <a16:creationId xmlns:a16="http://schemas.microsoft.com/office/drawing/2014/main" id="{7BF4503F-DF43-4D4E-A42B-C7705ACFC654}"/>
              </a:ext>
            </a:extLst>
          </p:cNvPr>
          <p:cNvSpPr>
            <a:spLocks noGrp="1"/>
          </p:cNvSpPr>
          <p:nvPr>
            <p:ph type="body" sz="quarter" idx="16"/>
          </p:nvPr>
        </p:nvSpPr>
        <p:spPr>
          <a:xfrm>
            <a:off x="1295400" y="5630863"/>
            <a:ext cx="7391400" cy="593726"/>
          </a:xfrm>
        </p:spPr>
        <p:txBody>
          <a:bodyPr/>
          <a:lstStyle/>
          <a:p>
            <a:pPr marL="0" lvl="0" indent="0" defTabSz="457200" eaLnBrk="1" hangingPunct="1">
              <a:spcBef>
                <a:spcPct val="0"/>
              </a:spcBef>
              <a:buNone/>
            </a:pPr>
            <a:r>
              <a:rPr lang="en-US" altLang="en-US" sz="2400" b="1" kern="1200" dirty="0">
                <a:solidFill>
                  <a:prstClr val="black"/>
                </a:solidFill>
                <a:latin typeface="Arial" panose="020B0604020202020204" pitchFamily="34" charset="0"/>
                <a:cs typeface="Arial" panose="020B0604020202020204" pitchFamily="34" charset="0"/>
              </a:rPr>
              <a:t>Esters are abbreviated as RCOOR′ or </a:t>
            </a:r>
            <a:r>
              <a:rPr lang="en-US" altLang="en-US" sz="2400" b="1" i="0" kern="1200" dirty="0">
                <a:solidFill>
                  <a:prstClr val="black"/>
                </a:solidFill>
                <a:latin typeface="Arial" panose="020B0604020202020204" pitchFamily="34" charset="0"/>
                <a:cs typeface="Arial" panose="020B0604020202020204" pitchFamily="34" charset="0"/>
              </a:rPr>
              <a:t>RCO</a:t>
            </a:r>
            <a:r>
              <a:rPr lang="en-US" altLang="en-US" sz="2400" b="1" i="0" kern="1200" baseline="-25000" dirty="0">
                <a:solidFill>
                  <a:prstClr val="black"/>
                </a:solidFill>
                <a:latin typeface="Arial" panose="020B0604020202020204" pitchFamily="34" charset="0"/>
                <a:cs typeface="Arial" panose="020B0604020202020204" pitchFamily="34" charset="0"/>
              </a:rPr>
              <a:t>2</a:t>
            </a:r>
            <a:r>
              <a:rPr lang="en-US" altLang="en-US" sz="2400" b="1" i="0" kern="1200" dirty="0">
                <a:solidFill>
                  <a:prstClr val="black"/>
                </a:solidFill>
                <a:latin typeface="Arial" panose="020B0604020202020204" pitchFamily="34" charset="0"/>
                <a:cs typeface="Arial" panose="020B0604020202020204" pitchFamily="34" charset="0"/>
              </a:rPr>
              <a:t>R</a:t>
            </a:r>
            <a:r>
              <a:rPr lang="en-US" altLang="en-US" sz="2400" b="1" kern="1200"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44386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762005" y="384252"/>
            <a:ext cx="8229600" cy="533827"/>
          </a:xfrm>
        </p:spPr>
        <p:txBody>
          <a:bodyPr/>
          <a:lstStyle/>
          <a:p>
            <a:pPr eaLnBrk="1" hangingPunct="1"/>
            <a:r>
              <a:rPr lang="en-US" altLang="en-US" sz="3200" b="1" dirty="0"/>
              <a:t>17.5	Interesting Esters and Amides (1)</a:t>
            </a:r>
            <a:endParaRPr lang="en-US" altLang="en-US" dirty="0">
              <a:latin typeface="Calibri" pitchFamily="34" charset="0"/>
            </a:endParaRPr>
          </a:p>
        </p:txBody>
      </p:sp>
      <p:sp>
        <p:nvSpPr>
          <p:cNvPr id="6" name="Text Placeholder 7">
            <a:extLst>
              <a:ext uri="{FF2B5EF4-FFF2-40B4-BE49-F238E27FC236}">
                <a16:creationId xmlns:a16="http://schemas.microsoft.com/office/drawing/2014/main" id="{1B6B253D-572D-4753-B560-8C2796D50272}"/>
              </a:ext>
            </a:extLst>
          </p:cNvPr>
          <p:cNvSpPr>
            <a:spLocks noGrp="1"/>
          </p:cNvSpPr>
          <p:nvPr>
            <p:ph type="body" sz="quarter" idx="13"/>
          </p:nvPr>
        </p:nvSpPr>
        <p:spPr>
          <a:xfrm>
            <a:off x="414335" y="1071817"/>
            <a:ext cx="8315325" cy="442403"/>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Many low molecular weight esters have </a:t>
            </a:r>
            <a:r>
              <a:rPr lang="en-US" altLang="en-US" sz="2400" b="1" kern="1200" dirty="0">
                <a:solidFill>
                  <a:srgbClr val="3366FF"/>
                </a:solidFill>
                <a:latin typeface="Arial" charset="0"/>
                <a:cs typeface="+mn-cs"/>
              </a:rPr>
              <a:t>pleasant odors:</a:t>
            </a:r>
          </a:p>
        </p:txBody>
      </p:sp>
      <p:pic>
        <p:nvPicPr>
          <p:cNvPr id="44036" name="Picture 7" descr="Ball and stick models of ethyl butanoate (from mangoes), pentyl butanoate (from apricots), and methyl salicylate (oil of wintergreen)."/>
          <p:cNvPicPr>
            <a:picLocks noChangeAspect="1" noChangeArrowheads="1"/>
          </p:cNvPicPr>
          <p:nvPr/>
        </p:nvPicPr>
        <p:blipFill rotWithShape="1">
          <a:blip r:embed="rId3">
            <a:extLst>
              <a:ext uri="{28A0092B-C50C-407E-A947-70E740481C1C}">
                <a14:useLocalDpi xmlns:a14="http://schemas.microsoft.com/office/drawing/2010/main" val="0"/>
              </a:ext>
            </a:extLst>
          </a:blip>
          <a:srcRect b="7812"/>
          <a:stretch/>
        </p:blipFill>
        <p:spPr bwMode="auto">
          <a:xfrm>
            <a:off x="76200" y="1676400"/>
            <a:ext cx="8897938" cy="449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FDCC0E25-08B1-42A5-9D0E-7B3E657EAA39}"/>
              </a:ext>
            </a:extLst>
          </p:cNvPr>
          <p:cNvSpPr>
            <a:spLocks noGrp="1"/>
          </p:cNvSpPr>
          <p:nvPr>
            <p:ph idx="1"/>
          </p:nvPr>
        </p:nvSpPr>
        <p:spPr>
          <a:xfrm>
            <a:off x="2409614" y="6255331"/>
            <a:ext cx="4330621" cy="380999"/>
          </a:xfrm>
        </p:spPr>
        <p:txBody>
          <a:bodyPr/>
          <a:lstStyle/>
          <a:p>
            <a:pPr marL="0" indent="0" algn="ctr">
              <a:buNone/>
            </a:pPr>
            <a:r>
              <a:rPr lang="en-US" sz="800" dirty="0"/>
              <a:t>mangoes: © CD16/Author’s Image RF; apricots: © </a:t>
            </a:r>
            <a:r>
              <a:rPr lang="en-US" sz="800" dirty="0" err="1"/>
              <a:t>Jupiterimages</a:t>
            </a:r>
            <a:r>
              <a:rPr lang="en-US" sz="800" dirty="0"/>
              <a:t>/</a:t>
            </a:r>
            <a:r>
              <a:rPr lang="en-US" sz="800" dirty="0" err="1"/>
              <a:t>ImageSource</a:t>
            </a:r>
            <a:r>
              <a:rPr lang="en-US" sz="800" dirty="0"/>
              <a:t> RF; wintergreen plant from the genus Gaultheria: © Westend61 GmbH/</a:t>
            </a:r>
            <a:r>
              <a:rPr lang="en-US" sz="800" dirty="0" err="1"/>
              <a:t>Alamy</a:t>
            </a:r>
            <a:endParaRPr lang="en-US" sz="800" dirty="0"/>
          </a:p>
        </p:txBody>
      </p:sp>
    </p:spTree>
    <p:extLst>
      <p:ext uri="{BB962C8B-B14F-4D97-AF65-F5344CB8AC3E}">
        <p14:creationId xmlns:p14="http://schemas.microsoft.com/office/powerpoint/2010/main" val="498514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961713" y="251633"/>
            <a:ext cx="7830182" cy="681294"/>
          </a:xfrm>
        </p:spPr>
        <p:txBody>
          <a:bodyPr/>
          <a:lstStyle/>
          <a:p>
            <a:pPr eaLnBrk="1" hangingPunct="1"/>
            <a:r>
              <a:rPr lang="en-US" altLang="en-US" sz="3200" b="1" dirty="0"/>
              <a:t>17.5	Interesting Esters and Amides (2)</a:t>
            </a:r>
            <a:r>
              <a:rPr lang="en-US" altLang="en-US" dirty="0">
                <a:latin typeface="Calibri" pitchFamily="34" charset="0"/>
              </a:rPr>
              <a:t> </a:t>
            </a:r>
          </a:p>
        </p:txBody>
      </p:sp>
      <p:sp>
        <p:nvSpPr>
          <p:cNvPr id="6" name="Text Placeholder 7">
            <a:extLst>
              <a:ext uri="{FF2B5EF4-FFF2-40B4-BE49-F238E27FC236}">
                <a16:creationId xmlns:a16="http://schemas.microsoft.com/office/drawing/2014/main" id="{8B9300FB-3B8A-4B5B-B6C2-9D2319CDA1F1}"/>
              </a:ext>
            </a:extLst>
          </p:cNvPr>
          <p:cNvSpPr>
            <a:spLocks noGrp="1"/>
          </p:cNvSpPr>
          <p:nvPr>
            <p:ph type="body" sz="quarter" idx="13"/>
          </p:nvPr>
        </p:nvSpPr>
        <p:spPr>
          <a:xfrm>
            <a:off x="800100" y="1500620"/>
            <a:ext cx="7924800" cy="1228726"/>
          </a:xfrm>
        </p:spPr>
        <p:txBody>
          <a:bodyPr/>
          <a:lstStyle/>
          <a:p>
            <a:pPr marL="114300" indent="0" defTabSz="457200" eaLnBrk="1" hangingPunct="1">
              <a:spcBef>
                <a:spcPct val="0"/>
              </a:spcBef>
              <a:buNone/>
            </a:pPr>
            <a:r>
              <a:rPr lang="en-US" altLang="en-US" sz="2400" b="1" kern="1200" dirty="0">
                <a:solidFill>
                  <a:prstClr val="black"/>
                </a:solidFill>
                <a:latin typeface="Arial" charset="0"/>
                <a:cs typeface="+mn-cs"/>
              </a:rPr>
              <a:t>The amide </a:t>
            </a:r>
            <a:r>
              <a:rPr lang="en-US" altLang="en-US" sz="2400" b="1" kern="1200" dirty="0">
                <a:solidFill>
                  <a:srgbClr val="3366FF"/>
                </a:solidFill>
                <a:latin typeface="Arial" charset="0"/>
                <a:cs typeface="+mn-cs"/>
              </a:rPr>
              <a:t>melatonin</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is thought to induce sleep because it’</a:t>
            </a:r>
            <a:r>
              <a:rPr lang="en-US" altLang="ja-JP" sz="2400" b="1" kern="1200" dirty="0">
                <a:solidFill>
                  <a:prstClr val="black"/>
                </a:solidFill>
                <a:latin typeface="Arial" charset="0"/>
                <a:cs typeface="+mn-cs"/>
              </a:rPr>
              <a:t>s production is increased by the body </a:t>
            </a:r>
            <a:r>
              <a:rPr lang="en-US" altLang="en-US" sz="2400" b="1" kern="1200" dirty="0">
                <a:solidFill>
                  <a:prstClr val="black"/>
                </a:solidFill>
                <a:latin typeface="Arial" charset="0"/>
                <a:cs typeface="+mn-cs"/>
              </a:rPr>
              <a:t>during the evening.</a:t>
            </a:r>
          </a:p>
        </p:txBody>
      </p:sp>
      <p:pic>
        <p:nvPicPr>
          <p:cNvPr id="45060" name="Picture 9" descr="Structure of melatonin with molecular formula C13H16N2O2. It contains an amide functional group and is synthesized by the brain's pineal g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971800"/>
            <a:ext cx="380365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601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838200" y="350393"/>
            <a:ext cx="8077200" cy="601531"/>
          </a:xfrm>
        </p:spPr>
        <p:txBody>
          <a:bodyPr/>
          <a:lstStyle/>
          <a:p>
            <a:pPr eaLnBrk="1" hangingPunct="1"/>
            <a:r>
              <a:rPr lang="en-US" altLang="en-US" sz="3200" b="1" dirty="0"/>
              <a:t>17.5	Interesting Esters and Amides (3)</a:t>
            </a:r>
            <a:endParaRPr lang="en-US" altLang="en-US" dirty="0">
              <a:latin typeface="Calibri" pitchFamily="34" charset="0"/>
            </a:endParaRPr>
          </a:p>
        </p:txBody>
      </p:sp>
      <p:sp>
        <p:nvSpPr>
          <p:cNvPr id="9" name="Text Placeholder 7">
            <a:extLst>
              <a:ext uri="{FF2B5EF4-FFF2-40B4-BE49-F238E27FC236}">
                <a16:creationId xmlns:a16="http://schemas.microsoft.com/office/drawing/2014/main" id="{79F6AAF0-C6BC-4507-96FF-5074B9E37144}"/>
              </a:ext>
            </a:extLst>
          </p:cNvPr>
          <p:cNvSpPr>
            <a:spLocks noGrp="1"/>
          </p:cNvSpPr>
          <p:nvPr>
            <p:ph type="body" sz="quarter" idx="13"/>
          </p:nvPr>
        </p:nvSpPr>
        <p:spPr>
          <a:xfrm>
            <a:off x="805295" y="1510145"/>
            <a:ext cx="7448550" cy="838200"/>
          </a:xfrm>
        </p:spPr>
        <p:txBody>
          <a:bodyPr/>
          <a:lstStyle/>
          <a:p>
            <a:pPr marL="114300" lvl="0" indent="0" defTabSz="457200" eaLnBrk="1" hangingPunct="1">
              <a:spcBef>
                <a:spcPct val="0"/>
              </a:spcBef>
              <a:buNone/>
            </a:pPr>
            <a:r>
              <a:rPr lang="en-US" altLang="en-US" sz="2400" b="1" kern="1200" dirty="0">
                <a:solidFill>
                  <a:prstClr val="black"/>
                </a:solidFill>
                <a:latin typeface="Arial" charset="0"/>
                <a:cs typeface="+mn-cs"/>
              </a:rPr>
              <a:t>The ester </a:t>
            </a:r>
            <a:r>
              <a:rPr lang="en-US" altLang="en-US" sz="2400" b="1" kern="1200" dirty="0">
                <a:solidFill>
                  <a:srgbClr val="3366FF"/>
                </a:solidFill>
                <a:latin typeface="Arial" charset="0"/>
                <a:cs typeface="+mn-cs"/>
              </a:rPr>
              <a:t>benzocaine</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is the active ingredient in topical anesthetics.</a:t>
            </a:r>
          </a:p>
        </p:txBody>
      </p:sp>
      <p:sp>
        <p:nvSpPr>
          <p:cNvPr id="10" name="Text Placeholder 9">
            <a:extLst>
              <a:ext uri="{FF2B5EF4-FFF2-40B4-BE49-F238E27FC236}">
                <a16:creationId xmlns:a16="http://schemas.microsoft.com/office/drawing/2014/main" id="{84CF3674-FF3C-41BC-826F-C78D56D623F7}"/>
              </a:ext>
            </a:extLst>
          </p:cNvPr>
          <p:cNvSpPr>
            <a:spLocks noGrp="1"/>
          </p:cNvSpPr>
          <p:nvPr>
            <p:ph type="body" sz="quarter" idx="14"/>
          </p:nvPr>
        </p:nvSpPr>
        <p:spPr>
          <a:xfrm>
            <a:off x="800100" y="2490355"/>
            <a:ext cx="7467600" cy="786245"/>
          </a:xfrm>
        </p:spPr>
        <p:txBody>
          <a:bodyPr/>
          <a:lstStyle/>
          <a:p>
            <a:pPr marL="114300" lvl="0" indent="0" defTabSz="457200" eaLnBrk="1" hangingPunct="1">
              <a:spcBef>
                <a:spcPct val="0"/>
              </a:spcBef>
              <a:buNone/>
            </a:pPr>
            <a:r>
              <a:rPr lang="en-US" altLang="en-US" sz="2400" b="1" kern="1200" dirty="0">
                <a:solidFill>
                  <a:prstClr val="black"/>
                </a:solidFill>
                <a:latin typeface="Arial" charset="0"/>
                <a:cs typeface="+mn-cs"/>
              </a:rPr>
              <a:t>The amide </a:t>
            </a:r>
            <a:r>
              <a:rPr lang="en-US" altLang="en-US" sz="2400" b="1" kern="1200" dirty="0">
                <a:solidFill>
                  <a:srgbClr val="3366FF"/>
                </a:solidFill>
                <a:latin typeface="Arial" charset="0"/>
                <a:cs typeface="+mn-cs"/>
              </a:rPr>
              <a:t>acetaminophen</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is a pain reliever in Tylenol.</a:t>
            </a:r>
          </a:p>
        </p:txBody>
      </p:sp>
      <p:sp>
        <p:nvSpPr>
          <p:cNvPr id="11" name="Text Placeholder 11">
            <a:extLst>
              <a:ext uri="{FF2B5EF4-FFF2-40B4-BE49-F238E27FC236}">
                <a16:creationId xmlns:a16="http://schemas.microsoft.com/office/drawing/2014/main" id="{D66BE8C2-D732-4D49-B0D5-25DD02BAB282}"/>
              </a:ext>
            </a:extLst>
          </p:cNvPr>
          <p:cNvSpPr>
            <a:spLocks noGrp="1"/>
          </p:cNvSpPr>
          <p:nvPr>
            <p:ph type="body" sz="quarter" idx="15"/>
          </p:nvPr>
        </p:nvSpPr>
        <p:spPr>
          <a:xfrm>
            <a:off x="1600200" y="5636780"/>
            <a:ext cx="1981200" cy="441325"/>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benzocaine</a:t>
            </a:r>
          </a:p>
        </p:txBody>
      </p:sp>
      <p:pic>
        <p:nvPicPr>
          <p:cNvPr id="46087" name="Picture 11" descr="Structure of benzocaine with molecular formula C9H11NO2 contains ester and amine functional groups. "/>
          <p:cNvPicPr>
            <a:picLocks noChangeAspect="1" noChangeArrowheads="1"/>
          </p:cNvPicPr>
          <p:nvPr/>
        </p:nvPicPr>
        <p:blipFill rotWithShape="1">
          <a:blip r:embed="rId3">
            <a:extLst>
              <a:ext uri="{28A0092B-C50C-407E-A947-70E740481C1C}">
                <a14:useLocalDpi xmlns:a14="http://schemas.microsoft.com/office/drawing/2010/main" val="0"/>
              </a:ext>
            </a:extLst>
          </a:blip>
          <a:srcRect r="49398"/>
          <a:stretch/>
        </p:blipFill>
        <p:spPr bwMode="auto">
          <a:xfrm>
            <a:off x="1447800" y="3529735"/>
            <a:ext cx="32004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3">
            <a:extLst>
              <a:ext uri="{FF2B5EF4-FFF2-40B4-BE49-F238E27FC236}">
                <a16:creationId xmlns:a16="http://schemas.microsoft.com/office/drawing/2014/main" id="{F030B37A-CBEE-48B7-97D1-A8932C3F2476}"/>
              </a:ext>
            </a:extLst>
          </p:cNvPr>
          <p:cNvSpPr>
            <a:spLocks noGrp="1"/>
          </p:cNvSpPr>
          <p:nvPr>
            <p:ph type="body" sz="quarter" idx="16"/>
          </p:nvPr>
        </p:nvSpPr>
        <p:spPr>
          <a:xfrm>
            <a:off x="5410200" y="5639955"/>
            <a:ext cx="2590800" cy="419100"/>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acetaminophen</a:t>
            </a:r>
          </a:p>
        </p:txBody>
      </p:sp>
      <p:pic>
        <p:nvPicPr>
          <p:cNvPr id="8" name="Picture 11" descr="Structure of acetaminophen with molecular formula C8H9NO2 contains amide and phenol functional groups.">
            <a:extLst>
              <a:ext uri="{FF2B5EF4-FFF2-40B4-BE49-F238E27FC236}">
                <a16:creationId xmlns:a16="http://schemas.microsoft.com/office/drawing/2014/main" id="{E1DE8F60-6357-439F-A943-63EF6DC930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03"/>
          <a:stretch/>
        </p:blipFill>
        <p:spPr bwMode="auto">
          <a:xfrm>
            <a:off x="4648200" y="3529735"/>
            <a:ext cx="31242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657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09600" y="348387"/>
            <a:ext cx="7997826" cy="598627"/>
          </a:xfrm>
        </p:spPr>
        <p:txBody>
          <a:bodyPr/>
          <a:lstStyle/>
          <a:p>
            <a:pPr eaLnBrk="1" hangingPunct="1"/>
            <a:r>
              <a:rPr lang="en-US" altLang="en-US" sz="3200" b="1" dirty="0"/>
              <a:t>17.6	The Acidity of Carboxylic Acids (1)</a:t>
            </a:r>
            <a:endParaRPr lang="en-US" altLang="en-US" dirty="0">
              <a:latin typeface="Calibri" pitchFamily="34" charset="0"/>
            </a:endParaRPr>
          </a:p>
        </p:txBody>
      </p:sp>
      <p:sp>
        <p:nvSpPr>
          <p:cNvPr id="10" name="Text Placeholder 11">
            <a:extLst>
              <a:ext uri="{FF2B5EF4-FFF2-40B4-BE49-F238E27FC236}">
                <a16:creationId xmlns:a16="http://schemas.microsoft.com/office/drawing/2014/main" id="{E16BACF7-7371-4F34-8706-BCE0BB35B371}"/>
              </a:ext>
            </a:extLst>
          </p:cNvPr>
          <p:cNvSpPr>
            <a:spLocks noGrp="1"/>
          </p:cNvSpPr>
          <p:nvPr>
            <p:ph type="body" sz="quarter" idx="15"/>
          </p:nvPr>
        </p:nvSpPr>
        <p:spPr>
          <a:xfrm>
            <a:off x="1371600" y="1377156"/>
            <a:ext cx="4267200" cy="461963"/>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Carboxylic acids are </a:t>
            </a:r>
            <a:r>
              <a:rPr lang="en-US" altLang="en-US" sz="2400" b="1" kern="1200" dirty="0">
                <a:solidFill>
                  <a:srgbClr val="3366FF"/>
                </a:solidFill>
                <a:latin typeface="Arial" charset="0"/>
                <a:cs typeface="+mn-cs"/>
              </a:rPr>
              <a:t>proton </a:t>
            </a:r>
            <a:endParaRPr lang="en-US" altLang="en-US" sz="2400" b="1" kern="1200" dirty="0">
              <a:solidFill>
                <a:srgbClr val="3333FF"/>
              </a:solidFill>
              <a:latin typeface="Arial" charset="0"/>
              <a:cs typeface="+mn-cs"/>
            </a:endParaRPr>
          </a:p>
        </p:txBody>
      </p:sp>
      <p:graphicFrame>
        <p:nvGraphicFramePr>
          <p:cNvPr id="27" name="Object 26">
            <a:extLst>
              <a:ext uri="{FF2B5EF4-FFF2-40B4-BE49-F238E27FC236}">
                <a16:creationId xmlns:a16="http://schemas.microsoft.com/office/drawing/2014/main" id="{D29D67EE-5807-4EF0-B882-2289A58156D0}"/>
              </a:ext>
            </a:extLst>
          </p:cNvPr>
          <p:cNvGraphicFramePr>
            <a:graphicFrameLocks noChangeAspect="1"/>
          </p:cNvGraphicFramePr>
          <p:nvPr>
            <p:extLst>
              <p:ext uri="{D42A27DB-BD31-4B8C-83A1-F6EECF244321}">
                <p14:modId xmlns:p14="http://schemas.microsoft.com/office/powerpoint/2010/main" val="2946997945"/>
              </p:ext>
            </p:extLst>
          </p:nvPr>
        </p:nvGraphicFramePr>
        <p:xfrm>
          <a:off x="5527965" y="1406240"/>
          <a:ext cx="698500" cy="495300"/>
        </p:xfrm>
        <a:graphic>
          <a:graphicData uri="http://schemas.openxmlformats.org/presentationml/2006/ole">
            <mc:AlternateContent xmlns:mc="http://schemas.openxmlformats.org/markup-compatibility/2006">
              <mc:Choice xmlns:v="urn:schemas-microsoft-com:vml" Requires="v">
                <p:oleObj spid="_x0000_s4130" name="Equation" r:id="rId4" imgW="698400" imgH="495000" progId="Equation.DSMT4">
                  <p:embed/>
                </p:oleObj>
              </mc:Choice>
              <mc:Fallback>
                <p:oleObj name="Equation" r:id="rId4" imgW="698400" imgH="495000" progId="Equation.DSMT4">
                  <p:embed/>
                  <p:pic>
                    <p:nvPicPr>
                      <p:cNvPr id="0" name=""/>
                      <p:cNvPicPr/>
                      <p:nvPr/>
                    </p:nvPicPr>
                    <p:blipFill>
                      <a:blip r:embed="rId5"/>
                      <a:stretch>
                        <a:fillRect/>
                      </a:stretch>
                    </p:blipFill>
                    <p:spPr>
                      <a:xfrm>
                        <a:off x="5527965" y="1406240"/>
                        <a:ext cx="698500" cy="4953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6CBE633-BAF1-4F44-92FA-F8182BDE88C2}"/>
              </a:ext>
            </a:extLst>
          </p:cNvPr>
          <p:cNvSpPr>
            <a:spLocks noGrp="1"/>
          </p:cNvSpPr>
          <p:nvPr>
            <p:ph idx="1"/>
          </p:nvPr>
        </p:nvSpPr>
        <p:spPr>
          <a:xfrm>
            <a:off x="6206835" y="1377498"/>
            <a:ext cx="1371600" cy="431800"/>
          </a:xfrm>
        </p:spPr>
        <p:txBody>
          <a:bodyPr/>
          <a:lstStyle/>
          <a:p>
            <a:pPr marL="0" indent="0">
              <a:buNone/>
            </a:pPr>
            <a:r>
              <a:rPr lang="en-US" altLang="en-US" sz="2400" b="1" kern="1200" dirty="0">
                <a:solidFill>
                  <a:srgbClr val="3366FF"/>
                </a:solidFill>
                <a:latin typeface="Arial" charset="0"/>
                <a:cs typeface="+mn-cs"/>
              </a:rPr>
              <a:t>donors</a:t>
            </a:r>
            <a:r>
              <a:rPr lang="en-US" altLang="en-US" sz="2400" b="1" kern="1200" dirty="0">
                <a:solidFill>
                  <a:prstClr val="black"/>
                </a:solidFill>
                <a:latin typeface="Arial" charset="0"/>
                <a:cs typeface="+mn-cs"/>
              </a:rPr>
              <a:t>:</a:t>
            </a:r>
            <a:endParaRPr lang="en-US" dirty="0"/>
          </a:p>
        </p:txBody>
      </p:sp>
      <p:pic>
        <p:nvPicPr>
          <p:cNvPr id="47110" name="Picture 7" descr="When a carboxylic acid is dissolved in water, an acid–base equilibrium occurs: the carboxylic acid donates a proton to H2O, forming its conjugate base, a carboxylate anion, and water gains a proton, forming its conjugate acid, H3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428477"/>
            <a:ext cx="7467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a:extLst>
              <a:ext uri="{FF2B5EF4-FFF2-40B4-BE49-F238E27FC236}">
                <a16:creationId xmlns:a16="http://schemas.microsoft.com/office/drawing/2014/main" id="{B3774584-9EB5-410E-8343-27315D09DAEC}"/>
              </a:ext>
            </a:extLst>
          </p:cNvPr>
          <p:cNvSpPr>
            <a:spLocks noGrp="1"/>
          </p:cNvSpPr>
          <p:nvPr>
            <p:ph type="body" sz="quarter" idx="13"/>
          </p:nvPr>
        </p:nvSpPr>
        <p:spPr>
          <a:xfrm>
            <a:off x="916420" y="4416425"/>
            <a:ext cx="7832725" cy="838200"/>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They are </a:t>
            </a:r>
            <a:r>
              <a:rPr lang="en-US" altLang="en-US" sz="2400" b="1" kern="1200" dirty="0">
                <a:solidFill>
                  <a:srgbClr val="3366FF"/>
                </a:solidFill>
                <a:latin typeface="Arial" charset="0"/>
                <a:cs typeface="+mn-cs"/>
              </a:rPr>
              <a:t>weak acids </a:t>
            </a:r>
            <a:r>
              <a:rPr lang="en-US" altLang="en-US" sz="2400" b="1" kern="1200" dirty="0">
                <a:solidFill>
                  <a:prstClr val="black"/>
                </a:solidFill>
                <a:latin typeface="Arial" charset="0"/>
                <a:cs typeface="+mn-cs"/>
              </a:rPr>
              <a:t>compared to inorganic acids like HCl or </a:t>
            </a:r>
            <a:r>
              <a:rPr lang="en-US" altLang="en-US" sz="2400" b="1" i="0" kern="1200" dirty="0">
                <a:solidFill>
                  <a:prstClr val="black"/>
                </a:solidFill>
                <a:latin typeface="Arial" panose="020B0604020202020204" pitchFamily="34" charset="0"/>
                <a:cs typeface="Arial" panose="020B0604020202020204" pitchFamily="34" charset="0"/>
              </a:rPr>
              <a:t>H</a:t>
            </a:r>
            <a:r>
              <a:rPr lang="en-US" altLang="en-US" sz="2400" b="1" i="0" kern="1200" baseline="-25000" dirty="0">
                <a:solidFill>
                  <a:prstClr val="black"/>
                </a:solidFill>
                <a:latin typeface="Arial" panose="020B0604020202020204" pitchFamily="34" charset="0"/>
                <a:cs typeface="Arial" panose="020B0604020202020204" pitchFamily="34" charset="0"/>
              </a:rPr>
              <a:t>2</a:t>
            </a:r>
            <a:r>
              <a:rPr lang="en-US" altLang="en-US" sz="2400" b="1" i="0" kern="1200" dirty="0">
                <a:solidFill>
                  <a:prstClr val="black"/>
                </a:solidFill>
                <a:latin typeface="Arial" panose="020B0604020202020204" pitchFamily="34" charset="0"/>
                <a:cs typeface="Arial" panose="020B0604020202020204" pitchFamily="34" charset="0"/>
              </a:rPr>
              <a:t>SO</a:t>
            </a:r>
            <a:r>
              <a:rPr lang="en-US" altLang="en-US" sz="2400" b="1" i="0" kern="1200" baseline="-25000" dirty="0">
                <a:solidFill>
                  <a:prstClr val="black"/>
                </a:solidFill>
                <a:latin typeface="Arial" panose="020B0604020202020204" pitchFamily="34" charset="0"/>
                <a:cs typeface="Arial" panose="020B0604020202020204" pitchFamily="34" charset="0"/>
              </a:rPr>
              <a:t>4</a:t>
            </a:r>
            <a:r>
              <a:rPr lang="en-US" altLang="en-US" sz="2400" b="1" kern="1200" dirty="0">
                <a:solidFill>
                  <a:prstClr val="black"/>
                </a:solidFill>
                <a:latin typeface="Arial" charset="0"/>
                <a:cs typeface="+mn-cs"/>
              </a:rPr>
              <a:t>.</a:t>
            </a:r>
          </a:p>
        </p:txBody>
      </p:sp>
      <p:sp>
        <p:nvSpPr>
          <p:cNvPr id="9" name="Text Placeholder 9">
            <a:extLst>
              <a:ext uri="{FF2B5EF4-FFF2-40B4-BE49-F238E27FC236}">
                <a16:creationId xmlns:a16="http://schemas.microsoft.com/office/drawing/2014/main" id="{810228C9-2864-4666-B097-1AE51DD917BD}"/>
              </a:ext>
            </a:extLst>
          </p:cNvPr>
          <p:cNvSpPr>
            <a:spLocks noGrp="1"/>
          </p:cNvSpPr>
          <p:nvPr>
            <p:ph type="body" sz="quarter" idx="14"/>
          </p:nvPr>
        </p:nvSpPr>
        <p:spPr>
          <a:xfrm>
            <a:off x="911226" y="5406231"/>
            <a:ext cx="7696200" cy="862805"/>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Only a </a:t>
            </a:r>
            <a:r>
              <a:rPr lang="en-US" altLang="en-US" sz="2400" b="1" kern="1200" dirty="0">
                <a:solidFill>
                  <a:srgbClr val="3366FF"/>
                </a:solidFill>
                <a:latin typeface="Arial" charset="0"/>
                <a:cs typeface="+mn-cs"/>
              </a:rPr>
              <a:t>small percentage </a:t>
            </a:r>
            <a:r>
              <a:rPr lang="en-US" altLang="en-US" sz="2400" b="1" kern="1200" dirty="0">
                <a:solidFill>
                  <a:prstClr val="black"/>
                </a:solidFill>
                <a:latin typeface="Arial" charset="0"/>
                <a:cs typeface="+mn-cs"/>
              </a:rPr>
              <a:t>of a carboxylic acid is ionized in aqueous solution.</a:t>
            </a:r>
          </a:p>
        </p:txBody>
      </p:sp>
    </p:spTree>
    <p:extLst>
      <p:ext uri="{BB962C8B-B14F-4D97-AF65-F5344CB8AC3E}">
        <p14:creationId xmlns:p14="http://schemas.microsoft.com/office/powerpoint/2010/main" val="173938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762000" y="316203"/>
            <a:ext cx="8229600" cy="639762"/>
          </a:xfrm>
        </p:spPr>
        <p:txBody>
          <a:bodyPr/>
          <a:lstStyle/>
          <a:p>
            <a:pPr eaLnBrk="1" hangingPunct="1"/>
            <a:r>
              <a:rPr lang="en-US" altLang="en-US" sz="3200" b="1" dirty="0">
                <a:latin typeface="Arial" charset="0"/>
                <a:ea typeface="MS PGothic" pitchFamily="34" charset="-128"/>
                <a:cs typeface="Arial" charset="0"/>
              </a:rPr>
              <a:t>17.6	The Acidity of Carboxylic Acids (2)</a:t>
            </a:r>
            <a:endParaRPr lang="en-US" altLang="en-US" dirty="0">
              <a:latin typeface="Calibri" pitchFamily="34" charset="0"/>
              <a:ea typeface="MS PGothic" pitchFamily="34" charset="-128"/>
              <a:cs typeface="Arial" charset="0"/>
            </a:endParaRPr>
          </a:p>
        </p:txBody>
      </p:sp>
      <p:sp>
        <p:nvSpPr>
          <p:cNvPr id="6" name="Content Placeholder 2">
            <a:extLst>
              <a:ext uri="{FF2B5EF4-FFF2-40B4-BE49-F238E27FC236}">
                <a16:creationId xmlns:a16="http://schemas.microsoft.com/office/drawing/2014/main" id="{A2BFB212-1890-4ABA-B8E3-B3C3E7BA7104}"/>
              </a:ext>
            </a:extLst>
          </p:cNvPr>
          <p:cNvSpPr>
            <a:spLocks noGrp="1"/>
          </p:cNvSpPr>
          <p:nvPr>
            <p:ph idx="1"/>
          </p:nvPr>
        </p:nvSpPr>
        <p:spPr>
          <a:xfrm>
            <a:off x="2149316" y="821469"/>
            <a:ext cx="4856750" cy="432817"/>
          </a:xfrm>
        </p:spPr>
        <p:txBody>
          <a:bodyPr/>
          <a:lstStyle/>
          <a:p>
            <a:pPr marL="457200" lvl="0" indent="-457200" algn="ctr">
              <a:buFont typeface="+mj-lt"/>
              <a:buAutoNum type="alphaUcPeriod"/>
            </a:pPr>
            <a:r>
              <a:rPr lang="en-US" altLang="en-US" sz="2800" b="1" dirty="0">
                <a:solidFill>
                  <a:prstClr val="black"/>
                </a:solidFill>
                <a:latin typeface="Arial" charset="0"/>
                <a:ea typeface="MS PGothic" pitchFamily="34" charset="-128"/>
                <a:cs typeface="Arial" charset="0"/>
              </a:rPr>
              <a:t>Reaction with Bases</a:t>
            </a:r>
            <a:endParaRPr lang="en-US" dirty="0"/>
          </a:p>
        </p:txBody>
      </p:sp>
      <p:sp>
        <p:nvSpPr>
          <p:cNvPr id="7" name="Text Placeholder 7">
            <a:extLst>
              <a:ext uri="{FF2B5EF4-FFF2-40B4-BE49-F238E27FC236}">
                <a16:creationId xmlns:a16="http://schemas.microsoft.com/office/drawing/2014/main" id="{9A08FBEA-27DA-493D-A628-44DED41C48FA}"/>
              </a:ext>
            </a:extLst>
          </p:cNvPr>
          <p:cNvSpPr>
            <a:spLocks noGrp="1"/>
          </p:cNvSpPr>
          <p:nvPr>
            <p:ph type="body" sz="quarter" idx="13"/>
          </p:nvPr>
        </p:nvSpPr>
        <p:spPr>
          <a:xfrm>
            <a:off x="845054" y="1501017"/>
            <a:ext cx="7571581" cy="773906"/>
          </a:xfrm>
        </p:spPr>
        <p:txBody>
          <a:bodyPr/>
          <a:lstStyle/>
          <a:p>
            <a:pPr marL="0" lvl="0" indent="0" eaLnBrk="1" hangingPunct="1">
              <a:spcBef>
                <a:spcPct val="0"/>
              </a:spcBef>
              <a:buNone/>
            </a:pPr>
            <a:r>
              <a:rPr lang="en-US" altLang="en-US" sz="2400" b="1" dirty="0">
                <a:solidFill>
                  <a:srgbClr val="000000"/>
                </a:solidFill>
                <a:latin typeface="Arial" charset="0"/>
                <a:ea typeface="MS PGothic" pitchFamily="34" charset="-128"/>
                <a:cs typeface="Arial" charset="0"/>
              </a:rPr>
              <a:t>Carboxylic acids react with bases such as </a:t>
            </a:r>
            <a:r>
              <a:rPr lang="en-US" altLang="en-US" sz="2400" b="1" dirty="0" err="1">
                <a:solidFill>
                  <a:srgbClr val="000000"/>
                </a:solidFill>
                <a:latin typeface="Arial" charset="0"/>
                <a:ea typeface="MS PGothic" pitchFamily="34" charset="-128"/>
                <a:cs typeface="Arial" charset="0"/>
              </a:rPr>
              <a:t>NaOH</a:t>
            </a:r>
            <a:r>
              <a:rPr lang="en-US" altLang="en-US" sz="2400" b="1" dirty="0">
                <a:solidFill>
                  <a:srgbClr val="000000"/>
                </a:solidFill>
                <a:latin typeface="Arial" charset="0"/>
                <a:ea typeface="MS PGothic" pitchFamily="34" charset="-128"/>
                <a:cs typeface="Arial" charset="0"/>
              </a:rPr>
              <a:t> to form </a:t>
            </a:r>
            <a:r>
              <a:rPr lang="en-US" altLang="en-US" sz="2400" b="1" dirty="0">
                <a:solidFill>
                  <a:srgbClr val="3366FF"/>
                </a:solidFill>
                <a:latin typeface="Arial" charset="0"/>
                <a:ea typeface="MS PGothic" pitchFamily="34" charset="-128"/>
                <a:cs typeface="Arial" charset="0"/>
              </a:rPr>
              <a:t>water-soluble salts</a:t>
            </a:r>
            <a:r>
              <a:rPr lang="en-US" altLang="en-US" sz="2400" b="1" dirty="0">
                <a:solidFill>
                  <a:srgbClr val="000000"/>
                </a:solidFill>
                <a:latin typeface="Arial" charset="0"/>
                <a:ea typeface="MS PGothic" pitchFamily="34" charset="-128"/>
                <a:cs typeface="Arial" charset="0"/>
              </a:rPr>
              <a:t>.</a:t>
            </a:r>
          </a:p>
        </p:txBody>
      </p:sp>
      <p:pic>
        <p:nvPicPr>
          <p:cNvPr id="48133" name="Picture 7" descr="When acetic acid reacts with sodium hydroxide, the acetic acid donates a proton to NaOH, forming its conjugate base, a sodium acetate, and hydroxides gains a proton, forming its conjugate acid, H2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20950"/>
            <a:ext cx="74676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a:extLst>
              <a:ext uri="{FF2B5EF4-FFF2-40B4-BE49-F238E27FC236}">
                <a16:creationId xmlns:a16="http://schemas.microsoft.com/office/drawing/2014/main" id="{E2A5E0C6-2F91-4B83-AAA6-4BA8F095E543}"/>
              </a:ext>
            </a:extLst>
          </p:cNvPr>
          <p:cNvSpPr>
            <a:spLocks noGrp="1"/>
          </p:cNvSpPr>
          <p:nvPr>
            <p:ph type="body" sz="quarter" idx="14"/>
          </p:nvPr>
        </p:nvSpPr>
        <p:spPr>
          <a:xfrm>
            <a:off x="831199" y="5486400"/>
            <a:ext cx="7271941" cy="762000"/>
          </a:xfrm>
        </p:spPr>
        <p:txBody>
          <a:bodyPr/>
          <a:lstStyle/>
          <a:p>
            <a:pPr marL="0" lvl="0" indent="0" eaLnBrk="1" hangingPunct="1">
              <a:spcBef>
                <a:spcPct val="0"/>
              </a:spcBef>
              <a:buNone/>
            </a:pPr>
            <a:r>
              <a:rPr lang="en-US" altLang="en-US" sz="2400" b="1" dirty="0">
                <a:solidFill>
                  <a:srgbClr val="000000"/>
                </a:solidFill>
                <a:latin typeface="Arial" charset="0"/>
                <a:ea typeface="MS PGothic" pitchFamily="34" charset="-128"/>
                <a:cs typeface="Arial" charset="0"/>
              </a:rPr>
              <a:t>The carboxylic acid </a:t>
            </a:r>
            <a:r>
              <a:rPr lang="en-US" altLang="en-US" sz="2400" b="1" dirty="0">
                <a:solidFill>
                  <a:srgbClr val="3366FF"/>
                </a:solidFill>
                <a:latin typeface="Arial" charset="0"/>
                <a:ea typeface="MS PGothic" pitchFamily="34" charset="-128"/>
                <a:cs typeface="Arial" charset="0"/>
              </a:rPr>
              <a:t>donates the proton </a:t>
            </a:r>
            <a:r>
              <a:rPr lang="en-US" altLang="en-US" sz="2400" b="1" dirty="0">
                <a:solidFill>
                  <a:srgbClr val="000000"/>
                </a:solidFill>
                <a:latin typeface="Arial" charset="0"/>
                <a:ea typeface="MS PGothic" pitchFamily="34" charset="-128"/>
                <a:cs typeface="Arial" charset="0"/>
              </a:rPr>
              <a:t>to the base, </a:t>
            </a:r>
            <a:endParaRPr lang="en-US" altLang="en-US" sz="2400" b="1" baseline="30000" dirty="0">
              <a:solidFill>
                <a:srgbClr val="000000"/>
              </a:solidFill>
              <a:latin typeface="Arial" charset="0"/>
              <a:ea typeface="MS PGothic" pitchFamily="34" charset="-128"/>
              <a:cs typeface="Arial" charset="0"/>
            </a:endParaRPr>
          </a:p>
        </p:txBody>
      </p:sp>
      <p:graphicFrame>
        <p:nvGraphicFramePr>
          <p:cNvPr id="18" name="Object 17">
            <a:extLst>
              <a:ext uri="{FF2B5EF4-FFF2-40B4-BE49-F238E27FC236}">
                <a16:creationId xmlns:a16="http://schemas.microsoft.com/office/drawing/2014/main" id="{8BF5B4AD-7BD3-49E4-82CB-F413D3757CC5}"/>
              </a:ext>
            </a:extLst>
          </p:cNvPr>
          <p:cNvGraphicFramePr>
            <a:graphicFrameLocks noChangeAspect="1"/>
          </p:cNvGraphicFramePr>
          <p:nvPr>
            <p:extLst>
              <p:ext uri="{D42A27DB-BD31-4B8C-83A1-F6EECF244321}">
                <p14:modId xmlns:p14="http://schemas.microsoft.com/office/powerpoint/2010/main" val="2135130298"/>
              </p:ext>
            </p:extLst>
          </p:nvPr>
        </p:nvGraphicFramePr>
        <p:xfrm>
          <a:off x="1746250" y="5905500"/>
          <a:ext cx="635000" cy="342900"/>
        </p:xfrm>
        <a:graphic>
          <a:graphicData uri="http://schemas.openxmlformats.org/presentationml/2006/ole">
            <mc:AlternateContent xmlns:mc="http://schemas.openxmlformats.org/markup-compatibility/2006">
              <mc:Choice xmlns:v="urn:schemas-microsoft-com:vml" Requires="v">
                <p:oleObj spid="_x0000_s5154" name="Equation" r:id="rId5" imgW="634680" imgH="342720" progId="Equation.DSMT4">
                  <p:embed/>
                </p:oleObj>
              </mc:Choice>
              <mc:Fallback>
                <p:oleObj name="Equation" r:id="rId5" imgW="634680" imgH="342720" progId="Equation.DSMT4">
                  <p:embed/>
                  <p:pic>
                    <p:nvPicPr>
                      <p:cNvPr id="0" name=""/>
                      <p:cNvPicPr/>
                      <p:nvPr/>
                    </p:nvPicPr>
                    <p:blipFill>
                      <a:blip r:embed="rId6"/>
                      <a:stretch>
                        <a:fillRect/>
                      </a:stretch>
                    </p:blipFill>
                    <p:spPr>
                      <a:xfrm>
                        <a:off x="1746250" y="5905500"/>
                        <a:ext cx="635000" cy="342900"/>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D06CA3E5-E9C7-4B99-A11E-6682D0175104}"/>
              </a:ext>
            </a:extLst>
          </p:cNvPr>
          <p:cNvSpPr>
            <a:spLocks noGrp="1"/>
          </p:cNvSpPr>
          <p:nvPr>
            <p:ph type="body" sz="quarter" idx="16"/>
          </p:nvPr>
        </p:nvSpPr>
        <p:spPr>
          <a:xfrm>
            <a:off x="2313710" y="5867400"/>
            <a:ext cx="2895600" cy="381000"/>
          </a:xfrm>
        </p:spPr>
        <p:txBody>
          <a:bodyPr/>
          <a:lstStyle/>
          <a:p>
            <a:pPr marL="0" indent="0">
              <a:buNone/>
            </a:pPr>
            <a:r>
              <a:rPr lang="en-US" altLang="en-US" sz="2400" b="1" dirty="0">
                <a:solidFill>
                  <a:srgbClr val="000000"/>
                </a:solidFill>
                <a:latin typeface="Arial" charset="0"/>
                <a:ea typeface="MS PGothic" pitchFamily="34" charset="-128"/>
                <a:cs typeface="Arial" charset="0"/>
              </a:rPr>
              <a:t>, which accepts it.</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747126" y="384896"/>
            <a:ext cx="8195984" cy="495446"/>
          </a:xfrm>
        </p:spPr>
        <p:txBody>
          <a:bodyPr/>
          <a:lstStyle/>
          <a:p>
            <a:pPr lvl="0">
              <a:spcBef>
                <a:spcPct val="20000"/>
              </a:spcBef>
            </a:pPr>
            <a:r>
              <a:rPr lang="en-US" altLang="en-US" sz="3200" b="1" dirty="0">
                <a:latin typeface="Arial" charset="0"/>
                <a:ea typeface="MS PGothic" pitchFamily="34" charset="-128"/>
                <a:cs typeface="Arial" charset="0"/>
              </a:rPr>
              <a:t>17.6	The Acidity of Carboxylic Acids </a:t>
            </a:r>
            <a:r>
              <a:rPr lang="en-US" altLang="en-US" sz="3200" b="1" dirty="0">
                <a:solidFill>
                  <a:prstClr val="black"/>
                </a:solidFill>
                <a:latin typeface="Arial" charset="0"/>
                <a:ea typeface="MS PGothic" pitchFamily="34" charset="-128"/>
                <a:cs typeface="Arial" charset="0"/>
              </a:rPr>
              <a:t>(3)</a:t>
            </a:r>
            <a:endParaRPr lang="en-US" altLang="en-US" sz="3200" dirty="0">
              <a:latin typeface="Calibri" pitchFamily="34" charset="0"/>
              <a:ea typeface="MS PGothic" pitchFamily="34" charset="-128"/>
              <a:cs typeface="Arial" charset="0"/>
            </a:endParaRPr>
          </a:p>
        </p:txBody>
      </p:sp>
      <p:sp>
        <p:nvSpPr>
          <p:cNvPr id="8" name="Content Placeholder 2">
            <a:extLst>
              <a:ext uri="{FF2B5EF4-FFF2-40B4-BE49-F238E27FC236}">
                <a16:creationId xmlns:a16="http://schemas.microsoft.com/office/drawing/2014/main" id="{2E3464C8-454F-43A7-A7A6-AC19D27090EC}"/>
              </a:ext>
            </a:extLst>
          </p:cNvPr>
          <p:cNvSpPr>
            <a:spLocks noGrp="1"/>
          </p:cNvSpPr>
          <p:nvPr>
            <p:ph idx="1"/>
          </p:nvPr>
        </p:nvSpPr>
        <p:spPr>
          <a:xfrm>
            <a:off x="148842" y="821295"/>
            <a:ext cx="8829808" cy="479065"/>
          </a:xfrm>
        </p:spPr>
        <p:txBody>
          <a:bodyPr/>
          <a:lstStyle/>
          <a:p>
            <a:pPr marL="457200" lvl="0" indent="-457200" algn="ctr">
              <a:buFont typeface="+mj-lt"/>
              <a:buAutoNum type="alphaUcPeriod" startAt="2"/>
            </a:pPr>
            <a:r>
              <a:rPr lang="en-US" altLang="en-US" sz="2800" b="1" dirty="0">
                <a:solidFill>
                  <a:prstClr val="black"/>
                </a:solidFill>
                <a:latin typeface="Arial" charset="0"/>
                <a:ea typeface="MS PGothic" pitchFamily="34" charset="-128"/>
                <a:cs typeface="Arial" charset="0"/>
              </a:rPr>
              <a:t>Carboxylate Anions—Salts of Carboxylic Acids</a:t>
            </a:r>
            <a:endParaRPr lang="en-US" dirty="0"/>
          </a:p>
        </p:txBody>
      </p:sp>
      <p:sp>
        <p:nvSpPr>
          <p:cNvPr id="22" name="Text Placeholder 7">
            <a:extLst>
              <a:ext uri="{FF2B5EF4-FFF2-40B4-BE49-F238E27FC236}">
                <a16:creationId xmlns:a16="http://schemas.microsoft.com/office/drawing/2014/main" id="{818D3752-B33F-48DB-8C1E-6FB999570338}"/>
              </a:ext>
            </a:extLst>
          </p:cNvPr>
          <p:cNvSpPr>
            <a:spLocks noGrp="1"/>
          </p:cNvSpPr>
          <p:nvPr>
            <p:ph type="body" sz="quarter" idx="13"/>
          </p:nvPr>
        </p:nvSpPr>
        <p:spPr>
          <a:xfrm>
            <a:off x="834735" y="1510145"/>
            <a:ext cx="7962900" cy="842963"/>
          </a:xfrm>
        </p:spPr>
        <p:txBody>
          <a:bodyPr/>
          <a:lstStyle/>
          <a:p>
            <a:pPr marL="0" lvl="0" indent="0" eaLnBrk="1" hangingPunct="1">
              <a:spcBef>
                <a:spcPct val="0"/>
              </a:spcBef>
              <a:buNone/>
            </a:pPr>
            <a:r>
              <a:rPr lang="en-US" altLang="en-US" sz="2400" b="1" dirty="0">
                <a:solidFill>
                  <a:srgbClr val="000000"/>
                </a:solidFill>
                <a:latin typeface="Arial" charset="0"/>
                <a:ea typeface="MS PGothic" pitchFamily="34" charset="-128"/>
                <a:cs typeface="Arial" charset="0"/>
              </a:rPr>
              <a:t>The salts of carboxylic acids formed by acid-base reactions are water-soluble ionic solids.</a:t>
            </a:r>
          </a:p>
        </p:txBody>
      </p:sp>
      <p:sp>
        <p:nvSpPr>
          <p:cNvPr id="23" name="Text Placeholder 9">
            <a:extLst>
              <a:ext uri="{FF2B5EF4-FFF2-40B4-BE49-F238E27FC236}">
                <a16:creationId xmlns:a16="http://schemas.microsoft.com/office/drawing/2014/main" id="{845B8D90-0FCB-4F3A-A790-F8BDE001D799}"/>
              </a:ext>
            </a:extLst>
          </p:cNvPr>
          <p:cNvSpPr>
            <a:spLocks noGrp="1"/>
          </p:cNvSpPr>
          <p:nvPr>
            <p:ph type="body" sz="quarter" idx="14"/>
          </p:nvPr>
        </p:nvSpPr>
        <p:spPr>
          <a:xfrm>
            <a:off x="834735" y="2533650"/>
            <a:ext cx="8191500" cy="1200150"/>
          </a:xfrm>
        </p:spPr>
        <p:txBody>
          <a:bodyPr/>
          <a:lstStyle/>
          <a:p>
            <a:pPr marL="0" lvl="0" indent="0" eaLnBrk="1" hangingPunct="1">
              <a:spcBef>
                <a:spcPct val="0"/>
              </a:spcBef>
              <a:buNone/>
            </a:pPr>
            <a:r>
              <a:rPr lang="en-US" altLang="en-US" sz="2400" b="1" dirty="0">
                <a:solidFill>
                  <a:srgbClr val="000000"/>
                </a:solidFill>
                <a:latin typeface="Arial" charset="0"/>
                <a:ea typeface="MS PGothic" pitchFamily="34" charset="-128"/>
                <a:cs typeface="Arial" charset="0"/>
              </a:rPr>
              <a:t>Thus, the reaction will turn a </a:t>
            </a:r>
            <a:r>
              <a:rPr lang="en-US" altLang="en-US" sz="2400" b="1" dirty="0">
                <a:solidFill>
                  <a:srgbClr val="D90000"/>
                </a:solidFill>
                <a:latin typeface="Arial" charset="0"/>
                <a:ea typeface="MS PGothic" pitchFamily="34" charset="-128"/>
                <a:cs typeface="Arial" charset="0"/>
              </a:rPr>
              <a:t>water insoluble carboxylic acid</a:t>
            </a:r>
            <a:r>
              <a:rPr lang="en-US" altLang="en-US" sz="2400" b="1" dirty="0">
                <a:solidFill>
                  <a:srgbClr val="000000"/>
                </a:solidFill>
                <a:latin typeface="Arial" charset="0"/>
                <a:ea typeface="MS PGothic" pitchFamily="34" charset="-128"/>
                <a:cs typeface="Arial" charset="0"/>
              </a:rPr>
              <a:t> into a </a:t>
            </a:r>
            <a:r>
              <a:rPr lang="en-US" altLang="en-US" sz="2400" b="1" dirty="0">
                <a:solidFill>
                  <a:srgbClr val="3366FF"/>
                </a:solidFill>
                <a:latin typeface="Arial" charset="0"/>
                <a:ea typeface="MS PGothic" pitchFamily="34" charset="-128"/>
                <a:cs typeface="Arial" charset="0"/>
              </a:rPr>
              <a:t>water soluble carboxylic acid salt</a:t>
            </a:r>
            <a:r>
              <a:rPr lang="en-US" altLang="en-US" sz="2400" b="1" dirty="0">
                <a:solidFill>
                  <a:srgbClr val="000000"/>
                </a:solidFill>
                <a:latin typeface="Arial" charset="0"/>
                <a:ea typeface="MS PGothic" pitchFamily="34" charset="-128"/>
                <a:cs typeface="Arial" charset="0"/>
              </a:rPr>
              <a:t>.</a:t>
            </a:r>
          </a:p>
        </p:txBody>
      </p:sp>
      <p:sp>
        <p:nvSpPr>
          <p:cNvPr id="24" name="Text Placeholder 11">
            <a:extLst>
              <a:ext uri="{FF2B5EF4-FFF2-40B4-BE49-F238E27FC236}">
                <a16:creationId xmlns:a16="http://schemas.microsoft.com/office/drawing/2014/main" id="{42EC4BAE-F126-42A2-90B9-65EF151FF50F}"/>
              </a:ext>
            </a:extLst>
          </p:cNvPr>
          <p:cNvSpPr>
            <a:spLocks noGrp="1"/>
          </p:cNvSpPr>
          <p:nvPr>
            <p:ph type="body" sz="quarter" idx="15"/>
          </p:nvPr>
        </p:nvSpPr>
        <p:spPr>
          <a:xfrm>
            <a:off x="304800" y="5326495"/>
            <a:ext cx="2438400" cy="455613"/>
          </a:xfrm>
        </p:spPr>
        <p:txBody>
          <a:bodyPr/>
          <a:lstStyle/>
          <a:p>
            <a:pPr marL="0" lvl="0" indent="0" eaLnBrk="1" hangingPunct="1">
              <a:spcBef>
                <a:spcPct val="0"/>
              </a:spcBef>
              <a:buNone/>
            </a:pPr>
            <a:r>
              <a:rPr lang="en-US" altLang="en-US" sz="2400" b="1" dirty="0">
                <a:solidFill>
                  <a:srgbClr val="D90000"/>
                </a:solidFill>
                <a:latin typeface="Arial" charset="0"/>
                <a:ea typeface="MS PGothic" pitchFamily="34" charset="-128"/>
                <a:cs typeface="Arial" charset="0"/>
              </a:rPr>
              <a:t>water insoluble</a:t>
            </a:r>
          </a:p>
        </p:txBody>
      </p:sp>
      <p:sp>
        <p:nvSpPr>
          <p:cNvPr id="25" name="Text Placeholder 13">
            <a:extLst>
              <a:ext uri="{FF2B5EF4-FFF2-40B4-BE49-F238E27FC236}">
                <a16:creationId xmlns:a16="http://schemas.microsoft.com/office/drawing/2014/main" id="{05171E93-F2C8-4DB1-BCA3-16A0AA376855}"/>
              </a:ext>
            </a:extLst>
          </p:cNvPr>
          <p:cNvSpPr>
            <a:spLocks noGrp="1"/>
          </p:cNvSpPr>
          <p:nvPr>
            <p:ph type="body" sz="quarter" idx="16"/>
          </p:nvPr>
        </p:nvSpPr>
        <p:spPr>
          <a:xfrm>
            <a:off x="5472545" y="5334000"/>
            <a:ext cx="2133600" cy="431800"/>
          </a:xfrm>
        </p:spPr>
        <p:txBody>
          <a:bodyPr/>
          <a:lstStyle/>
          <a:p>
            <a:pPr marL="0" lvl="0" indent="0" eaLnBrk="1" hangingPunct="1">
              <a:spcBef>
                <a:spcPct val="0"/>
              </a:spcBef>
              <a:buNone/>
            </a:pPr>
            <a:r>
              <a:rPr lang="en-US" altLang="en-US" sz="2400" b="1" dirty="0">
                <a:solidFill>
                  <a:srgbClr val="3366FF"/>
                </a:solidFill>
                <a:latin typeface="Arial" charset="0"/>
                <a:ea typeface="MS PGothic" pitchFamily="34" charset="-128"/>
                <a:cs typeface="Arial" charset="0"/>
              </a:rPr>
              <a:t>water</a:t>
            </a:r>
            <a:r>
              <a:rPr lang="en-US" altLang="en-US" sz="2400" b="1" dirty="0">
                <a:solidFill>
                  <a:srgbClr val="3333FF"/>
                </a:solidFill>
                <a:latin typeface="Arial" charset="0"/>
                <a:ea typeface="MS PGothic" pitchFamily="34" charset="-128"/>
                <a:cs typeface="Arial" charset="0"/>
              </a:rPr>
              <a:t> </a:t>
            </a:r>
            <a:r>
              <a:rPr lang="en-US" altLang="en-US" sz="2400" b="1" dirty="0">
                <a:solidFill>
                  <a:srgbClr val="3366FF"/>
                </a:solidFill>
                <a:latin typeface="Arial" charset="0"/>
                <a:ea typeface="MS PGothic" pitchFamily="34" charset="-128"/>
                <a:cs typeface="Arial" charset="0"/>
              </a:rPr>
              <a:t>soluble</a:t>
            </a:r>
          </a:p>
        </p:txBody>
      </p:sp>
      <p:pic>
        <p:nvPicPr>
          <p:cNvPr id="2" name="Picture 1" descr="When octanoic acid reacts with sodium hydroxide, the octanoic acid donates a proton to NaOH, forming its conjugate base, a sodium octanoate, and hydroxides gains a proton, forming its conjugate acid, H2O.">
            <a:extLst>
              <a:ext uri="{FF2B5EF4-FFF2-40B4-BE49-F238E27FC236}">
                <a16:creationId xmlns:a16="http://schemas.microsoft.com/office/drawing/2014/main" id="{F5E36804-9F5E-4F3C-A830-FEC4ACD283A3}"/>
              </a:ext>
            </a:extLst>
          </p:cNvPr>
          <p:cNvPicPr>
            <a:picLocks noChangeAspect="1"/>
          </p:cNvPicPr>
          <p:nvPr/>
        </p:nvPicPr>
        <p:blipFill>
          <a:blip r:embed="rId3"/>
          <a:stretch>
            <a:fillRect/>
          </a:stretch>
        </p:blipFill>
        <p:spPr>
          <a:xfrm>
            <a:off x="157162" y="3886200"/>
            <a:ext cx="8829675" cy="14097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977705" y="368255"/>
            <a:ext cx="7798198" cy="538254"/>
          </a:xfrm>
        </p:spPr>
        <p:txBody>
          <a:bodyPr/>
          <a:lstStyle/>
          <a:p>
            <a:pPr eaLnBrk="1" hangingPunct="1"/>
            <a:r>
              <a:rPr lang="en-US" altLang="en-US" sz="3200" b="1" dirty="0">
                <a:latin typeface="Arial" charset="0"/>
                <a:ea typeface="MS PGothic" pitchFamily="34" charset="-128"/>
                <a:cs typeface="Arial" charset="0"/>
              </a:rPr>
              <a:t>17.6	The Acidity of Carboxylic Acids (4)</a:t>
            </a:r>
            <a:endParaRPr lang="en-US" altLang="en-US" sz="2800" dirty="0">
              <a:latin typeface="Calibri" pitchFamily="34" charset="0"/>
              <a:ea typeface="MS PGothic" pitchFamily="34" charset="-128"/>
              <a:cs typeface="Arial" charset="0"/>
            </a:endParaRPr>
          </a:p>
        </p:txBody>
      </p:sp>
      <p:sp>
        <p:nvSpPr>
          <p:cNvPr id="9" name="Content Placeholder 2">
            <a:extLst>
              <a:ext uri="{FF2B5EF4-FFF2-40B4-BE49-F238E27FC236}">
                <a16:creationId xmlns:a16="http://schemas.microsoft.com/office/drawing/2014/main" id="{DC37374E-715D-47B0-AFB0-4835CD07A7E2}"/>
              </a:ext>
            </a:extLst>
          </p:cNvPr>
          <p:cNvSpPr>
            <a:spLocks noGrp="1"/>
          </p:cNvSpPr>
          <p:nvPr>
            <p:ph idx="1"/>
          </p:nvPr>
        </p:nvSpPr>
        <p:spPr>
          <a:xfrm>
            <a:off x="240535" y="829642"/>
            <a:ext cx="8662931" cy="551810"/>
          </a:xfrm>
        </p:spPr>
        <p:txBody>
          <a:bodyPr/>
          <a:lstStyle/>
          <a:p>
            <a:pPr marL="457200" lvl="0" indent="-457200" algn="ctr">
              <a:buFont typeface="+mj-lt"/>
              <a:buAutoNum type="alphaUcPeriod" startAt="2"/>
            </a:pPr>
            <a:r>
              <a:rPr lang="en-US" altLang="en-US" sz="2800" b="1" dirty="0">
                <a:solidFill>
                  <a:prstClr val="black"/>
                </a:solidFill>
                <a:latin typeface="Arial" charset="0"/>
                <a:ea typeface="MS PGothic" pitchFamily="34" charset="-128"/>
                <a:cs typeface="Arial" charset="0"/>
              </a:rPr>
              <a:t>Carboxylate Anions—Salts of Carboxylic Acids</a:t>
            </a:r>
            <a:endParaRPr lang="en-US" sz="2800" dirty="0"/>
          </a:p>
        </p:txBody>
      </p:sp>
      <p:sp>
        <p:nvSpPr>
          <p:cNvPr id="16" name="Text Placeholder 7">
            <a:extLst>
              <a:ext uri="{FF2B5EF4-FFF2-40B4-BE49-F238E27FC236}">
                <a16:creationId xmlns:a16="http://schemas.microsoft.com/office/drawing/2014/main" id="{B734B392-C774-421B-80C3-D37F481C1DF4}"/>
              </a:ext>
            </a:extLst>
          </p:cNvPr>
          <p:cNvSpPr>
            <a:spLocks noGrp="1"/>
          </p:cNvSpPr>
          <p:nvPr>
            <p:ph type="body" sz="quarter" idx="13"/>
          </p:nvPr>
        </p:nvSpPr>
        <p:spPr>
          <a:xfrm>
            <a:off x="836327" y="1506971"/>
            <a:ext cx="7712076" cy="788986"/>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To name the metal salts of carboxylate ions, put the three pieces below together:</a:t>
            </a:r>
          </a:p>
        </p:txBody>
      </p:sp>
      <p:sp>
        <p:nvSpPr>
          <p:cNvPr id="13" name="Text Placeholder 13">
            <a:extLst>
              <a:ext uri="{FF2B5EF4-FFF2-40B4-BE49-F238E27FC236}">
                <a16:creationId xmlns:a16="http://schemas.microsoft.com/office/drawing/2014/main" id="{16BAA988-D406-4694-B60C-33CA97ACDF54}"/>
              </a:ext>
            </a:extLst>
          </p:cNvPr>
          <p:cNvSpPr>
            <a:spLocks noGrp="1"/>
          </p:cNvSpPr>
          <p:nvPr>
            <p:ph type="body" sz="quarter" idx="16"/>
          </p:nvPr>
        </p:nvSpPr>
        <p:spPr>
          <a:xfrm>
            <a:off x="381000" y="2667000"/>
            <a:ext cx="8394903" cy="457200"/>
          </a:xfrm>
        </p:spPr>
        <p:txBody>
          <a:bodyPr/>
          <a:lstStyle/>
          <a:p>
            <a:pPr marL="0" lvl="0" indent="0">
              <a:buNone/>
            </a:pPr>
            <a:r>
              <a:rPr lang="en-US" sz="2700" b="1" i="0" dirty="0">
                <a:latin typeface="Arial" panose="020B0604020202020204" pitchFamily="34" charset="0"/>
                <a:cs typeface="Arial" panose="020B0604020202020204" pitchFamily="34" charset="0"/>
              </a:rPr>
              <a:t>name of the metal cation + </a:t>
            </a:r>
            <a:r>
              <a:rPr lang="en-US" sz="2700" b="1" i="0" dirty="0">
                <a:latin typeface="Arial" panose="020B0604020202020204" pitchFamily="34" charset="0"/>
                <a:ea typeface="Cambria Math" panose="02040503050406030204" pitchFamily="18" charset="0"/>
                <a:cs typeface="Arial" panose="020B0604020202020204" pitchFamily="34" charset="0"/>
              </a:rPr>
              <a:t>parent + </a:t>
            </a:r>
            <a:r>
              <a:rPr lang="en-US" sz="2700" b="1" dirty="0">
                <a:latin typeface="Arial" panose="020B0604020202020204" pitchFamily="34" charset="0"/>
                <a:ea typeface="Cambria Math" panose="02040503050406030204" pitchFamily="18" charset="0"/>
                <a:cs typeface="Arial" panose="020B0604020202020204" pitchFamily="34" charset="0"/>
              </a:rPr>
              <a:t>−</a:t>
            </a:r>
            <a:r>
              <a:rPr lang="en-US" sz="2700" b="1" i="1" dirty="0">
                <a:latin typeface="Arial" panose="020B0604020202020204" pitchFamily="34" charset="0"/>
                <a:ea typeface="Cambria Math" panose="02040503050406030204" pitchFamily="18" charset="0"/>
                <a:cs typeface="Arial" panose="020B0604020202020204" pitchFamily="34" charset="0"/>
              </a:rPr>
              <a:t>ate</a:t>
            </a:r>
            <a:r>
              <a:rPr lang="en-US" sz="2700" b="1" i="0" dirty="0">
                <a:latin typeface="Arial" panose="020B0604020202020204" pitchFamily="34" charset="0"/>
                <a:ea typeface="Cambria Math" panose="02040503050406030204" pitchFamily="18" charset="0"/>
                <a:cs typeface="Arial" panose="020B0604020202020204" pitchFamily="34" charset="0"/>
              </a:rPr>
              <a:t>(suffix)</a:t>
            </a:r>
            <a:endParaRPr lang="en-US" sz="2700" b="1" dirty="0">
              <a:latin typeface="Arial" panose="020B0604020202020204" pitchFamily="34" charset="0"/>
              <a:cs typeface="Arial" panose="020B0604020202020204" pitchFamily="34" charset="0"/>
            </a:endParaRPr>
          </a:p>
        </p:txBody>
      </p:sp>
      <p:sp>
        <p:nvSpPr>
          <p:cNvPr id="17" name="Text Placeholder 9">
            <a:extLst>
              <a:ext uri="{FF2B5EF4-FFF2-40B4-BE49-F238E27FC236}">
                <a16:creationId xmlns:a16="http://schemas.microsoft.com/office/drawing/2014/main" id="{2B178CCE-4CBE-4901-AC77-3E42E26654F5}"/>
              </a:ext>
            </a:extLst>
          </p:cNvPr>
          <p:cNvSpPr>
            <a:spLocks noGrp="1"/>
          </p:cNvSpPr>
          <p:nvPr>
            <p:ph type="body" sz="quarter" idx="14"/>
          </p:nvPr>
        </p:nvSpPr>
        <p:spPr>
          <a:xfrm>
            <a:off x="1143000" y="5407819"/>
            <a:ext cx="3276600" cy="483394"/>
          </a:xfrm>
        </p:spPr>
        <p:txBody>
          <a:bodyPr/>
          <a:lstStyle/>
          <a:p>
            <a:pPr marL="0" lvl="0" indent="0" eaLnBrk="1" hangingPunct="1">
              <a:spcBef>
                <a:spcPct val="0"/>
              </a:spcBef>
              <a:buNone/>
            </a:pPr>
            <a:r>
              <a:rPr lang="en-US" altLang="en-US" sz="2400" b="1" dirty="0">
                <a:solidFill>
                  <a:srgbClr val="3366FF"/>
                </a:solidFill>
                <a:latin typeface="Arial" charset="0"/>
                <a:ea typeface="MS PGothic" pitchFamily="34" charset="-128"/>
                <a:cs typeface="Arial" charset="0"/>
              </a:rPr>
              <a:t>sodium acetate</a:t>
            </a:r>
          </a:p>
        </p:txBody>
      </p:sp>
      <p:sp>
        <p:nvSpPr>
          <p:cNvPr id="18" name="Text Placeholder 11">
            <a:extLst>
              <a:ext uri="{FF2B5EF4-FFF2-40B4-BE49-F238E27FC236}">
                <a16:creationId xmlns:a16="http://schemas.microsoft.com/office/drawing/2014/main" id="{E6D50797-5B33-4249-B72C-B0FC98041781}"/>
              </a:ext>
            </a:extLst>
          </p:cNvPr>
          <p:cNvSpPr>
            <a:spLocks noGrp="1"/>
          </p:cNvSpPr>
          <p:nvPr>
            <p:ph type="body" sz="quarter" idx="15"/>
          </p:nvPr>
        </p:nvSpPr>
        <p:spPr>
          <a:xfrm>
            <a:off x="4952999" y="5415395"/>
            <a:ext cx="3484563" cy="503238"/>
          </a:xfrm>
        </p:spPr>
        <p:txBody>
          <a:bodyPr/>
          <a:lstStyle/>
          <a:p>
            <a:pPr marL="0" lvl="0" indent="0" eaLnBrk="1" hangingPunct="1">
              <a:spcBef>
                <a:spcPct val="0"/>
              </a:spcBef>
              <a:buNone/>
            </a:pPr>
            <a:r>
              <a:rPr lang="en-US" altLang="en-US" sz="2400" b="1" dirty="0">
                <a:solidFill>
                  <a:srgbClr val="3366FF"/>
                </a:solidFill>
                <a:latin typeface="Arial" charset="0"/>
                <a:ea typeface="MS PGothic" pitchFamily="34" charset="-128"/>
                <a:cs typeface="Arial" charset="0"/>
              </a:rPr>
              <a:t>potassium propanoate</a:t>
            </a:r>
          </a:p>
        </p:txBody>
      </p:sp>
      <p:pic>
        <p:nvPicPr>
          <p:cNvPr id="2" name="Picture 1" descr="For the structure on the right, the first part of the name is the metal cation, sodium. The parent name is derived from the common name, acetic acid. Change the -ic acid ending to -ate; acetic becomes acetate. The name is sodium acetate. For the structure on the left, the first part of the name is the metal cation, potassium. The parent name is derived from the IUPAC name, propanoic acid. Change the -ic acid ending to -ate; propanoic becomes propanoate. The name is potassium propanoate.">
            <a:extLst>
              <a:ext uri="{FF2B5EF4-FFF2-40B4-BE49-F238E27FC236}">
                <a16:creationId xmlns:a16="http://schemas.microsoft.com/office/drawing/2014/main" id="{27E93F5B-A9FE-42A7-BE4A-24704DD833D6}"/>
              </a:ext>
            </a:extLst>
          </p:cNvPr>
          <p:cNvPicPr>
            <a:picLocks noChangeAspect="1"/>
          </p:cNvPicPr>
          <p:nvPr/>
        </p:nvPicPr>
        <p:blipFill>
          <a:blip r:embed="rId3"/>
          <a:stretch>
            <a:fillRect/>
          </a:stretch>
        </p:blipFill>
        <p:spPr>
          <a:xfrm>
            <a:off x="1014412" y="3810000"/>
            <a:ext cx="7115175" cy="150495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961713" y="357768"/>
            <a:ext cx="7830182" cy="548485"/>
          </a:xfrm>
        </p:spPr>
        <p:txBody>
          <a:bodyPr/>
          <a:lstStyle/>
          <a:p>
            <a:pPr eaLnBrk="1" hangingPunct="1"/>
            <a:r>
              <a:rPr lang="en-US" altLang="en-US" sz="3200" b="1" dirty="0">
                <a:latin typeface="Arial" charset="0"/>
                <a:ea typeface="MS PGothic" pitchFamily="34" charset="-128"/>
                <a:cs typeface="Arial" charset="0"/>
              </a:rPr>
              <a:t>17.6	The Acidity of Carboxylic Acids (5)</a:t>
            </a:r>
            <a:endParaRPr lang="en-US" altLang="en-US" dirty="0">
              <a:latin typeface="Calibri" pitchFamily="34" charset="0"/>
              <a:ea typeface="MS PGothic" pitchFamily="34" charset="-128"/>
              <a:cs typeface="Arial" charset="0"/>
            </a:endParaRPr>
          </a:p>
        </p:txBody>
      </p:sp>
      <p:sp>
        <p:nvSpPr>
          <p:cNvPr id="7" name="Content Placeholder 2">
            <a:extLst>
              <a:ext uri="{FF2B5EF4-FFF2-40B4-BE49-F238E27FC236}">
                <a16:creationId xmlns:a16="http://schemas.microsoft.com/office/drawing/2014/main" id="{8CF885FD-8871-4EA0-A484-DE1CFE7B63DF}"/>
              </a:ext>
            </a:extLst>
          </p:cNvPr>
          <p:cNvSpPr>
            <a:spLocks noGrp="1"/>
          </p:cNvSpPr>
          <p:nvPr>
            <p:ph idx="1"/>
          </p:nvPr>
        </p:nvSpPr>
        <p:spPr>
          <a:xfrm>
            <a:off x="1331324" y="824106"/>
            <a:ext cx="6481353" cy="418209"/>
          </a:xfrm>
        </p:spPr>
        <p:txBody>
          <a:bodyPr/>
          <a:lstStyle/>
          <a:p>
            <a:pPr marL="457200" lvl="0" indent="-457200" algn="ctr">
              <a:buFont typeface="+mj-lt"/>
              <a:buAutoNum type="alphaUcPeriod" startAt="3"/>
            </a:pPr>
            <a:r>
              <a:rPr lang="en-US" altLang="en-US" sz="2800" b="1" dirty="0">
                <a:solidFill>
                  <a:prstClr val="black"/>
                </a:solidFill>
                <a:latin typeface="Arial" charset="0"/>
                <a:ea typeface="MS PGothic" pitchFamily="34" charset="-128"/>
                <a:cs typeface="Arial" charset="0"/>
              </a:rPr>
              <a:t>How Does Soap Clean Away Dirt?</a:t>
            </a:r>
            <a:endParaRPr lang="en-US" dirty="0"/>
          </a:p>
        </p:txBody>
      </p:sp>
      <p:sp>
        <p:nvSpPr>
          <p:cNvPr id="9" name="Text Placeholder 7">
            <a:extLst>
              <a:ext uri="{FF2B5EF4-FFF2-40B4-BE49-F238E27FC236}">
                <a16:creationId xmlns:a16="http://schemas.microsoft.com/office/drawing/2014/main" id="{37FE8938-E62A-4E23-9C33-67BA63E5C1C7}"/>
              </a:ext>
            </a:extLst>
          </p:cNvPr>
          <p:cNvSpPr>
            <a:spLocks noGrp="1"/>
          </p:cNvSpPr>
          <p:nvPr>
            <p:ph type="body" sz="quarter" idx="13"/>
          </p:nvPr>
        </p:nvSpPr>
        <p:spPr>
          <a:xfrm>
            <a:off x="1070416" y="1508919"/>
            <a:ext cx="7751322" cy="4891881"/>
          </a:xfrm>
        </p:spPr>
        <p:txBody>
          <a:bodyPr/>
          <a:lstStyle/>
          <a:p>
            <a:pPr marL="0" lvl="0" indent="0" eaLnBrk="1" hangingPunct="1">
              <a:spcBef>
                <a:spcPct val="0"/>
              </a:spcBef>
              <a:spcAft>
                <a:spcPts val="3000"/>
              </a:spcAft>
              <a:buClr>
                <a:srgbClr val="000000"/>
              </a:buClr>
              <a:buNone/>
            </a:pPr>
            <a:r>
              <a:rPr lang="en-US" altLang="en-US" sz="2400" b="1" dirty="0">
                <a:solidFill>
                  <a:srgbClr val="3366FF"/>
                </a:solidFill>
                <a:latin typeface="Arial" charset="0"/>
                <a:ea typeface="MS PGothic" pitchFamily="34" charset="-128"/>
                <a:cs typeface="Arial" charset="0"/>
              </a:rPr>
              <a:t>Soap</a:t>
            </a:r>
            <a:r>
              <a:rPr lang="en-US" altLang="en-US" sz="2400" b="1" dirty="0">
                <a:solidFill>
                  <a:srgbClr val="000000"/>
                </a:solidFill>
                <a:latin typeface="Arial" charset="0"/>
                <a:ea typeface="MS PGothic" pitchFamily="34" charset="-128"/>
                <a:cs typeface="Arial" charset="0"/>
              </a:rPr>
              <a:t> has been used by humankind for approximately 2000 years.</a:t>
            </a:r>
          </a:p>
          <a:p>
            <a:pPr marL="0" indent="0" eaLnBrk="1" hangingPunct="1">
              <a:spcBef>
                <a:spcPct val="0"/>
              </a:spcBef>
              <a:spcAft>
                <a:spcPts val="3000"/>
              </a:spcAft>
              <a:buClr>
                <a:srgbClr val="000000"/>
              </a:buClr>
              <a:buNone/>
            </a:pPr>
            <a:r>
              <a:rPr lang="en-US" altLang="en-US" sz="2400" b="1" dirty="0">
                <a:solidFill>
                  <a:srgbClr val="000000"/>
                </a:solidFill>
                <a:latin typeface="Arial" charset="0"/>
                <a:ea typeface="MS PGothic" pitchFamily="34" charset="-128"/>
                <a:cs typeface="Arial" charset="0"/>
              </a:rPr>
              <a:t>Soaps are </a:t>
            </a:r>
            <a:r>
              <a:rPr lang="en-US" altLang="en-US" sz="2400" b="1" dirty="0">
                <a:solidFill>
                  <a:srgbClr val="3366FF"/>
                </a:solidFill>
                <a:latin typeface="Arial" charset="0"/>
                <a:ea typeface="MS PGothic" pitchFamily="34" charset="-128"/>
                <a:cs typeface="Arial" charset="0"/>
              </a:rPr>
              <a:t>salts of carboxylic acids </a:t>
            </a:r>
            <a:r>
              <a:rPr lang="en-US" altLang="en-US" sz="2400" b="1" dirty="0">
                <a:solidFill>
                  <a:srgbClr val="000000"/>
                </a:solidFill>
                <a:latin typeface="Arial" charset="0"/>
                <a:ea typeface="MS PGothic" pitchFamily="34" charset="-128"/>
                <a:cs typeface="Arial" charset="0"/>
              </a:rPr>
              <a:t>that have many C atoms in long hydrocarbon chain.</a:t>
            </a:r>
          </a:p>
          <a:p>
            <a:pPr marL="0" indent="0" eaLnBrk="1" hangingPunct="1">
              <a:spcBef>
                <a:spcPct val="0"/>
              </a:spcBef>
              <a:spcAft>
                <a:spcPts val="2800"/>
              </a:spcAft>
              <a:buClr>
                <a:srgbClr val="000000"/>
              </a:buClr>
              <a:buNone/>
            </a:pPr>
            <a:r>
              <a:rPr lang="en-US" altLang="en-US" sz="2400" b="1" dirty="0">
                <a:solidFill>
                  <a:srgbClr val="000000"/>
                </a:solidFill>
                <a:latin typeface="Arial" charset="0"/>
                <a:ea typeface="MS PGothic" pitchFamily="34" charset="-128"/>
                <a:cs typeface="Arial" charset="0"/>
              </a:rPr>
              <a:t>A soap molecule has two parts:</a:t>
            </a:r>
          </a:p>
          <a:p>
            <a:pPr eaLnBrk="1" hangingPunct="1">
              <a:spcBef>
                <a:spcPct val="0"/>
              </a:spcBef>
              <a:spcAft>
                <a:spcPts val="2800"/>
              </a:spcAft>
              <a:buClr>
                <a:srgbClr val="000000"/>
              </a:buClr>
            </a:pPr>
            <a:r>
              <a:rPr lang="en-US" altLang="en-US" sz="2400" b="1" dirty="0">
                <a:solidFill>
                  <a:srgbClr val="000000"/>
                </a:solidFill>
                <a:latin typeface="Arial" charset="0"/>
                <a:ea typeface="MS PGothic" pitchFamily="34" charset="-128"/>
                <a:cs typeface="Arial" charset="0"/>
              </a:rPr>
              <a:t>The </a:t>
            </a:r>
            <a:r>
              <a:rPr lang="en-US" altLang="en-US" sz="2400" b="1" dirty="0">
                <a:solidFill>
                  <a:srgbClr val="D90000"/>
                </a:solidFill>
                <a:latin typeface="Arial" charset="0"/>
                <a:ea typeface="MS PGothic" pitchFamily="34" charset="-128"/>
                <a:cs typeface="Arial" charset="0"/>
              </a:rPr>
              <a:t>polar head </a:t>
            </a:r>
            <a:r>
              <a:rPr lang="en-US" altLang="en-US" sz="2400" b="1" dirty="0">
                <a:solidFill>
                  <a:srgbClr val="000000"/>
                </a:solidFill>
                <a:latin typeface="Arial" charset="0"/>
                <a:ea typeface="MS PGothic" pitchFamily="34" charset="-128"/>
                <a:cs typeface="Arial" charset="0"/>
              </a:rPr>
              <a:t>is the ionic end.</a:t>
            </a:r>
          </a:p>
          <a:p>
            <a:pPr marL="290513" indent="-290513" eaLnBrk="1" hangingPunct="1">
              <a:spcBef>
                <a:spcPct val="0"/>
              </a:spcBef>
              <a:buFont typeface="Arial" panose="020B0604020202020204" pitchFamily="34" charset="0"/>
              <a:buChar char="•"/>
            </a:pPr>
            <a:r>
              <a:rPr lang="en-US" altLang="en-US" sz="2400" b="1" dirty="0">
                <a:solidFill>
                  <a:srgbClr val="000000"/>
                </a:solidFill>
                <a:latin typeface="Arial" charset="0"/>
                <a:cs typeface="Arial" charset="0"/>
              </a:rPr>
              <a:t>The </a:t>
            </a:r>
            <a:r>
              <a:rPr lang="en-US" altLang="en-US" sz="2400" b="1" dirty="0">
                <a:solidFill>
                  <a:srgbClr val="3366FF"/>
                </a:solidFill>
                <a:latin typeface="Arial" charset="0"/>
                <a:cs typeface="Arial" charset="0"/>
              </a:rPr>
              <a:t>nonpolar tail </a:t>
            </a:r>
            <a:r>
              <a:rPr lang="en-US" altLang="en-US" sz="2400" b="1" dirty="0">
                <a:solidFill>
                  <a:srgbClr val="000000"/>
                </a:solidFill>
                <a:latin typeface="Arial" charset="0"/>
                <a:cs typeface="Arial" charset="0"/>
              </a:rPr>
              <a:t>is the carbon chain of </a:t>
            </a:r>
          </a:p>
          <a:p>
            <a:pPr marL="360363" indent="-125413" defTabSz="914400" eaLnBrk="1" hangingPunct="1">
              <a:spcBef>
                <a:spcPct val="0"/>
              </a:spcBef>
              <a:buNone/>
            </a:pPr>
            <a:r>
              <a:rPr lang="en-US" altLang="en-US" sz="2400" b="1" dirty="0">
                <a:solidFill>
                  <a:srgbClr val="000000"/>
                </a:solidFill>
                <a:latin typeface="Arial" charset="0"/>
                <a:cs typeface="Arial" charset="0"/>
              </a:rPr>
              <a:t> nonpolar C—C and C—H bonds.</a:t>
            </a:r>
            <a:endParaRPr lang="en-US" altLang="en-US" sz="2400" b="1" dirty="0">
              <a:solidFill>
                <a:srgbClr val="000000"/>
              </a:solidFill>
              <a:latin typeface="Arial" charset="0"/>
              <a:ea typeface="MS PGothic" pitchFamily="34" charset="-128"/>
              <a:cs typeface="Arial"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p:cNvSpPr>
            <a:spLocks noGrp="1"/>
          </p:cNvSpPr>
          <p:nvPr>
            <p:ph type="title"/>
          </p:nvPr>
        </p:nvSpPr>
        <p:spPr>
          <a:xfrm>
            <a:off x="961714" y="412708"/>
            <a:ext cx="7830182" cy="449020"/>
          </a:xfrm>
        </p:spPr>
        <p:txBody>
          <a:bodyPr/>
          <a:lstStyle/>
          <a:p>
            <a:pPr eaLnBrk="1" hangingPunct="1"/>
            <a:r>
              <a:rPr lang="en-US" altLang="en-US" sz="3200" b="1" dirty="0">
                <a:latin typeface="Arial" charset="0"/>
                <a:ea typeface="MS PGothic" pitchFamily="34" charset="-128"/>
                <a:cs typeface="Arial" charset="0"/>
              </a:rPr>
              <a:t>17.6	The Acidity of Carboxylic Acids (6)</a:t>
            </a:r>
            <a:endParaRPr lang="en-US" altLang="en-US" dirty="0">
              <a:latin typeface="Calibri" pitchFamily="34" charset="0"/>
              <a:ea typeface="MS PGothic" pitchFamily="34" charset="-128"/>
              <a:cs typeface="Arial" charset="0"/>
            </a:endParaRPr>
          </a:p>
        </p:txBody>
      </p:sp>
      <p:sp>
        <p:nvSpPr>
          <p:cNvPr id="6" name="Content Placeholder 2">
            <a:extLst>
              <a:ext uri="{FF2B5EF4-FFF2-40B4-BE49-F238E27FC236}">
                <a16:creationId xmlns:a16="http://schemas.microsoft.com/office/drawing/2014/main" id="{9E49A1D5-CF27-46A4-B7C5-B6D383A3458D}"/>
              </a:ext>
            </a:extLst>
          </p:cNvPr>
          <p:cNvSpPr>
            <a:spLocks noGrp="1"/>
          </p:cNvSpPr>
          <p:nvPr>
            <p:ph idx="1"/>
          </p:nvPr>
        </p:nvSpPr>
        <p:spPr>
          <a:xfrm>
            <a:off x="1266186" y="828022"/>
            <a:ext cx="6611629" cy="443593"/>
          </a:xfrm>
        </p:spPr>
        <p:txBody>
          <a:bodyPr/>
          <a:lstStyle/>
          <a:p>
            <a:pPr marL="457200" lvl="0" indent="-457200" algn="ctr">
              <a:buFont typeface="+mj-lt"/>
              <a:buAutoNum type="alphaUcPeriod" startAt="3"/>
            </a:pPr>
            <a:r>
              <a:rPr lang="en-US" altLang="en-US" sz="2800" b="1" dirty="0">
                <a:solidFill>
                  <a:prstClr val="black"/>
                </a:solidFill>
                <a:latin typeface="Arial" charset="0"/>
                <a:ea typeface="MS PGothic" pitchFamily="34" charset="-128"/>
                <a:cs typeface="Arial" charset="0"/>
              </a:rPr>
              <a:t>How Does Soap Clean Away Dirt?</a:t>
            </a:r>
            <a:endParaRPr lang="en-US" sz="2800" dirty="0"/>
          </a:p>
        </p:txBody>
      </p:sp>
      <p:sp>
        <p:nvSpPr>
          <p:cNvPr id="12" name="Text Placeholder 7">
            <a:extLst>
              <a:ext uri="{FF2B5EF4-FFF2-40B4-BE49-F238E27FC236}">
                <a16:creationId xmlns:a16="http://schemas.microsoft.com/office/drawing/2014/main" id="{27BD0F29-F973-457F-A9E1-3BEFD92208FC}"/>
              </a:ext>
            </a:extLst>
          </p:cNvPr>
          <p:cNvSpPr>
            <a:spLocks noGrp="1"/>
          </p:cNvSpPr>
          <p:nvPr>
            <p:ph type="body" sz="quarter" idx="13"/>
          </p:nvPr>
        </p:nvSpPr>
        <p:spPr>
          <a:xfrm>
            <a:off x="1082674" y="1506970"/>
            <a:ext cx="4583113" cy="411163"/>
          </a:xfrm>
        </p:spPr>
        <p:txBody>
          <a:bodyPr/>
          <a:lstStyle/>
          <a:p>
            <a:pPr marL="0" lvl="0" indent="0" eaLnBrk="1" hangingPunct="1">
              <a:spcBef>
                <a:spcPct val="0"/>
              </a:spcBef>
              <a:buNone/>
            </a:pPr>
            <a:r>
              <a:rPr lang="en-US" altLang="en-US" sz="2400" b="1" dirty="0">
                <a:solidFill>
                  <a:srgbClr val="000000"/>
                </a:solidFill>
                <a:latin typeface="Arial" charset="0"/>
                <a:ea typeface="MS PGothic" pitchFamily="34" charset="-128"/>
                <a:cs typeface="Arial" charset="0"/>
              </a:rPr>
              <a:t>Structure of a soap molecule:</a:t>
            </a:r>
          </a:p>
        </p:txBody>
      </p:sp>
      <p:pic>
        <p:nvPicPr>
          <p:cNvPr id="2" name="Picture 1" descr="Soaps are salts of carboxylic acids that have many carbon atoms in a long hydrocarbon chain. The ionic end is called the polar head.&#10;The carbon chain of nonpolar C-C and C-H bonds is called the nonpolar tail.">
            <a:extLst>
              <a:ext uri="{FF2B5EF4-FFF2-40B4-BE49-F238E27FC236}">
                <a16:creationId xmlns:a16="http://schemas.microsoft.com/office/drawing/2014/main" id="{8E33D739-8821-4AD7-9AD5-B117CB312B88}"/>
              </a:ext>
            </a:extLst>
          </p:cNvPr>
          <p:cNvPicPr>
            <a:picLocks noChangeAspect="1"/>
          </p:cNvPicPr>
          <p:nvPr/>
        </p:nvPicPr>
        <p:blipFill>
          <a:blip r:embed="rId3"/>
          <a:stretch>
            <a:fillRect/>
          </a:stretch>
        </p:blipFill>
        <p:spPr>
          <a:xfrm>
            <a:off x="195262" y="2028825"/>
            <a:ext cx="8753475" cy="429577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883021" y="357767"/>
            <a:ext cx="7987569" cy="560250"/>
          </a:xfrm>
        </p:spPr>
        <p:txBody>
          <a:bodyPr/>
          <a:lstStyle/>
          <a:p>
            <a:pPr eaLnBrk="1" hangingPunct="1"/>
            <a:r>
              <a:rPr lang="en-US" altLang="en-US" sz="3200" b="1" dirty="0">
                <a:latin typeface="Arial" charset="0"/>
                <a:ea typeface="MS PGothic" pitchFamily="34" charset="-128"/>
                <a:cs typeface="Arial" charset="0"/>
              </a:rPr>
              <a:t>17.6	The Acidity of Carboxylic Acids (7)</a:t>
            </a:r>
            <a:endParaRPr lang="en-US" altLang="en-US" dirty="0">
              <a:latin typeface="Calibri" pitchFamily="34" charset="0"/>
              <a:ea typeface="MS PGothic" pitchFamily="34" charset="-128"/>
              <a:cs typeface="Arial" charset="0"/>
            </a:endParaRPr>
          </a:p>
        </p:txBody>
      </p:sp>
      <p:sp>
        <p:nvSpPr>
          <p:cNvPr id="5" name="Content Placeholder 2">
            <a:extLst>
              <a:ext uri="{FF2B5EF4-FFF2-40B4-BE49-F238E27FC236}">
                <a16:creationId xmlns:a16="http://schemas.microsoft.com/office/drawing/2014/main" id="{5B205C6E-AC3A-4DC1-9CDF-F4C05AE24350}"/>
              </a:ext>
            </a:extLst>
          </p:cNvPr>
          <p:cNvSpPr>
            <a:spLocks noGrp="1"/>
          </p:cNvSpPr>
          <p:nvPr>
            <p:ph idx="1"/>
          </p:nvPr>
        </p:nvSpPr>
        <p:spPr>
          <a:xfrm>
            <a:off x="1199739" y="832576"/>
            <a:ext cx="6744522" cy="454895"/>
          </a:xfrm>
        </p:spPr>
        <p:txBody>
          <a:bodyPr/>
          <a:lstStyle/>
          <a:p>
            <a:pPr marL="457200" lvl="0" indent="-457200" algn="ctr">
              <a:buFont typeface="+mj-lt"/>
              <a:buAutoNum type="alphaUcPeriod" startAt="3"/>
            </a:pPr>
            <a:r>
              <a:rPr lang="en-US" altLang="en-US" sz="2800" b="1" dirty="0">
                <a:solidFill>
                  <a:prstClr val="black"/>
                </a:solidFill>
                <a:latin typeface="Arial" charset="0"/>
                <a:ea typeface="MS PGothic" pitchFamily="34" charset="-128"/>
                <a:cs typeface="Arial" charset="0"/>
              </a:rPr>
              <a:t>How Does Soap Clean Away Dirt?</a:t>
            </a:r>
            <a:endParaRPr lang="en-US" sz="2800" dirty="0"/>
          </a:p>
        </p:txBody>
      </p:sp>
      <p:sp>
        <p:nvSpPr>
          <p:cNvPr id="6" name="Text Placeholder 7">
            <a:extLst>
              <a:ext uri="{FF2B5EF4-FFF2-40B4-BE49-F238E27FC236}">
                <a16:creationId xmlns:a16="http://schemas.microsoft.com/office/drawing/2014/main" id="{E1E0A25C-D15B-4A0F-9649-1B86A1182898}"/>
              </a:ext>
            </a:extLst>
          </p:cNvPr>
          <p:cNvSpPr>
            <a:spLocks noGrp="1"/>
          </p:cNvSpPr>
          <p:nvPr>
            <p:ph type="body" sz="quarter" idx="13"/>
          </p:nvPr>
        </p:nvSpPr>
        <p:spPr>
          <a:xfrm>
            <a:off x="566738" y="1533525"/>
            <a:ext cx="8120062" cy="1200150"/>
          </a:xfrm>
        </p:spPr>
        <p:txBody>
          <a:bodyPr/>
          <a:lstStyle/>
          <a:p>
            <a:pPr marL="0" lvl="0" indent="0" eaLnBrk="1" hangingPunct="1">
              <a:spcBef>
                <a:spcPct val="0"/>
              </a:spcBef>
              <a:buNone/>
            </a:pPr>
            <a:r>
              <a:rPr lang="en-US" altLang="en-US" sz="2400" b="1" dirty="0">
                <a:solidFill>
                  <a:srgbClr val="000000"/>
                </a:solidFill>
                <a:latin typeface="Arial" charset="0"/>
                <a:ea typeface="MS PGothic" pitchFamily="34" charset="-128"/>
                <a:cs typeface="Arial" charset="0"/>
              </a:rPr>
              <a:t>In water, soap forms </a:t>
            </a:r>
            <a:r>
              <a:rPr lang="en-US" altLang="en-US" sz="2400" b="1" dirty="0">
                <a:solidFill>
                  <a:srgbClr val="3366FF"/>
                </a:solidFill>
                <a:latin typeface="Arial" charset="0"/>
                <a:ea typeface="MS PGothic" pitchFamily="34" charset="-128"/>
                <a:cs typeface="Arial" charset="0"/>
              </a:rPr>
              <a:t>micelles</a:t>
            </a:r>
            <a:r>
              <a:rPr lang="en-US" altLang="en-US" sz="2400" b="1" dirty="0">
                <a:solidFill>
                  <a:srgbClr val="000000"/>
                </a:solidFill>
                <a:latin typeface="Arial" charset="0"/>
                <a:ea typeface="MS PGothic" pitchFamily="34" charset="-128"/>
                <a:cs typeface="Arial" charset="0"/>
              </a:rPr>
              <a:t>, spherical droplets </a:t>
            </a:r>
          </a:p>
          <a:p>
            <a:pPr marL="0" lvl="0" indent="0" eaLnBrk="1" hangingPunct="1">
              <a:spcBef>
                <a:spcPct val="0"/>
              </a:spcBef>
              <a:buNone/>
            </a:pPr>
            <a:r>
              <a:rPr lang="en-US" altLang="en-US" sz="2400" b="1" dirty="0">
                <a:solidFill>
                  <a:srgbClr val="000000"/>
                </a:solidFill>
                <a:latin typeface="Arial" charset="0"/>
                <a:ea typeface="MS PGothic" pitchFamily="34" charset="-128"/>
                <a:cs typeface="Arial" charset="0"/>
              </a:rPr>
              <a:t>with the ionic heads on the surface and the nonpolar</a:t>
            </a:r>
          </a:p>
          <a:p>
            <a:pPr marL="0" lvl="0" indent="0" eaLnBrk="1" hangingPunct="1">
              <a:spcBef>
                <a:spcPct val="0"/>
              </a:spcBef>
              <a:buNone/>
            </a:pPr>
            <a:r>
              <a:rPr lang="en-US" altLang="en-US" sz="2400" b="1" dirty="0">
                <a:solidFill>
                  <a:srgbClr val="000000"/>
                </a:solidFill>
                <a:latin typeface="Arial" charset="0"/>
                <a:ea typeface="MS PGothic" pitchFamily="34" charset="-128"/>
                <a:cs typeface="Arial" charset="0"/>
              </a:rPr>
              <a:t>tails packed together in the interior.</a:t>
            </a:r>
          </a:p>
        </p:txBody>
      </p:sp>
      <p:pic>
        <p:nvPicPr>
          <p:cNvPr id="53252" name="Picture 7" descr="This figure illustrates how soap dissolves in water. Dissolving soap in water forms spherical droplets having the ionic heads on the surface and the nonpolar tails packed together in the interior. These spherical droplets are called micel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19400"/>
            <a:ext cx="561975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76200"/>
            <a:ext cx="8229600" cy="1143000"/>
          </a:xfrm>
        </p:spPr>
        <p:txBody>
          <a:bodyPr/>
          <a:lstStyle/>
          <a:p>
            <a:pPr eaLnBrk="1" hangingPunct="1"/>
            <a:r>
              <a:rPr lang="en-US" altLang="en-US" sz="3200" b="1" dirty="0"/>
              <a:t>17.1	Structure and Bonding (3)</a:t>
            </a:r>
            <a:endParaRPr lang="en-US" altLang="en-US" dirty="0">
              <a:latin typeface="Calibri" pitchFamily="34" charset="0"/>
            </a:endParaRPr>
          </a:p>
        </p:txBody>
      </p:sp>
      <p:sp>
        <p:nvSpPr>
          <p:cNvPr id="7" name="Text Placeholder 7">
            <a:extLst>
              <a:ext uri="{FF2B5EF4-FFF2-40B4-BE49-F238E27FC236}">
                <a16:creationId xmlns:a16="http://schemas.microsoft.com/office/drawing/2014/main" id="{986C3D3B-BDF6-42DC-81BD-A7D31D34F24E}"/>
              </a:ext>
            </a:extLst>
          </p:cNvPr>
          <p:cNvSpPr>
            <a:spLocks noGrp="1"/>
          </p:cNvSpPr>
          <p:nvPr>
            <p:ph type="body" sz="quarter" idx="13"/>
          </p:nvPr>
        </p:nvSpPr>
        <p:spPr>
          <a:xfrm>
            <a:off x="762000" y="1504950"/>
            <a:ext cx="7391400" cy="838200"/>
          </a:xfrm>
        </p:spPr>
        <p:txBody>
          <a:bodyPr/>
          <a:lstStyle/>
          <a:p>
            <a:pPr marL="0" lvl="0" indent="0" defTabSz="457200" eaLnBrk="1" hangingPunct="1">
              <a:spcBef>
                <a:spcPct val="0"/>
              </a:spcBef>
              <a:buNone/>
            </a:pPr>
            <a:r>
              <a:rPr lang="en-US" altLang="en-US" sz="2400" b="1" kern="1200" dirty="0">
                <a:solidFill>
                  <a:srgbClr val="3366FF"/>
                </a:solidFill>
                <a:latin typeface="Arial" charset="0"/>
                <a:cs typeface="+mn-cs"/>
              </a:rPr>
              <a:t>Amides</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are carbonyl compounds that contain a</a:t>
            </a:r>
          </a:p>
          <a:p>
            <a:pPr marL="0" lvl="0" indent="0" defTabSz="457200" eaLnBrk="1" hangingPunct="1">
              <a:spcBef>
                <a:spcPct val="0"/>
              </a:spcBef>
              <a:buNone/>
            </a:pPr>
            <a:r>
              <a:rPr lang="en-US" altLang="en-US" sz="2400" b="1" kern="1200" dirty="0">
                <a:solidFill>
                  <a:srgbClr val="3366FF"/>
                </a:solidFill>
                <a:latin typeface="Arial" charset="0"/>
                <a:cs typeface="+mn-cs"/>
              </a:rPr>
              <a:t>N atom </a:t>
            </a:r>
            <a:r>
              <a:rPr lang="en-US" altLang="en-US" sz="2400" b="1" kern="1200" dirty="0">
                <a:solidFill>
                  <a:prstClr val="black"/>
                </a:solidFill>
                <a:latin typeface="Arial" charset="0"/>
                <a:cs typeface="+mn-cs"/>
              </a:rPr>
              <a:t>bonded to the </a:t>
            </a:r>
            <a:r>
              <a:rPr lang="en-US" altLang="en-US" sz="2400" b="1" kern="1200" dirty="0">
                <a:solidFill>
                  <a:srgbClr val="3366FF"/>
                </a:solidFill>
                <a:latin typeface="Arial" charset="0"/>
                <a:cs typeface="+mn-cs"/>
              </a:rPr>
              <a:t>carbonyl C</a:t>
            </a:r>
            <a:r>
              <a:rPr lang="en-US" altLang="en-US" sz="2400" b="1" kern="1200" dirty="0">
                <a:solidFill>
                  <a:prstClr val="black"/>
                </a:solidFill>
                <a:latin typeface="Arial" charset="0"/>
                <a:cs typeface="+mn-cs"/>
              </a:rPr>
              <a:t>.</a:t>
            </a:r>
          </a:p>
        </p:txBody>
      </p:sp>
      <p:sp>
        <p:nvSpPr>
          <p:cNvPr id="8" name="Text Placeholder 9">
            <a:extLst>
              <a:ext uri="{FF2B5EF4-FFF2-40B4-BE49-F238E27FC236}">
                <a16:creationId xmlns:a16="http://schemas.microsoft.com/office/drawing/2014/main" id="{90233CA3-814E-45F7-8650-7509F302DD79}"/>
              </a:ext>
            </a:extLst>
          </p:cNvPr>
          <p:cNvSpPr>
            <a:spLocks noGrp="1"/>
          </p:cNvSpPr>
          <p:nvPr>
            <p:ph type="body" sz="quarter" idx="14"/>
          </p:nvPr>
        </p:nvSpPr>
        <p:spPr>
          <a:xfrm>
            <a:off x="1066800" y="2592991"/>
            <a:ext cx="2895600" cy="468864"/>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General structure:</a:t>
            </a:r>
          </a:p>
        </p:txBody>
      </p:sp>
      <p:pic>
        <p:nvPicPr>
          <p:cNvPr id="17413" name="Picture 8" descr="Amides are carbonyl compounds that contain a nitrogen atom bonded to the carbonyl carbon. The N atom of an amide may be bonded to other hydrogen atoms or alkyl grou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700" y="3429000"/>
            <a:ext cx="20081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811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961714" y="405738"/>
            <a:ext cx="7830182" cy="460998"/>
          </a:xfrm>
        </p:spPr>
        <p:txBody>
          <a:bodyPr/>
          <a:lstStyle/>
          <a:p>
            <a:pPr eaLnBrk="1" hangingPunct="1"/>
            <a:r>
              <a:rPr lang="en-US" altLang="en-US" sz="3200" b="1" dirty="0">
                <a:latin typeface="Arial" charset="0"/>
                <a:ea typeface="MS PGothic" pitchFamily="34" charset="-128"/>
                <a:cs typeface="Arial" charset="0"/>
              </a:rPr>
              <a:t>17.6	The Acidity of Carboxylic Acids (8)</a:t>
            </a:r>
            <a:endParaRPr lang="en-US" altLang="en-US" dirty="0">
              <a:latin typeface="Calibri" pitchFamily="34" charset="0"/>
              <a:ea typeface="MS PGothic" pitchFamily="34" charset="-128"/>
              <a:cs typeface="Arial" charset="0"/>
            </a:endParaRPr>
          </a:p>
        </p:txBody>
      </p:sp>
      <p:sp>
        <p:nvSpPr>
          <p:cNvPr id="6" name="Content Placeholder 2">
            <a:extLst>
              <a:ext uri="{FF2B5EF4-FFF2-40B4-BE49-F238E27FC236}">
                <a16:creationId xmlns:a16="http://schemas.microsoft.com/office/drawing/2014/main" id="{C648014C-CEA7-4DF0-98DB-CD8067648BE3}"/>
              </a:ext>
            </a:extLst>
          </p:cNvPr>
          <p:cNvSpPr>
            <a:spLocks noGrp="1"/>
          </p:cNvSpPr>
          <p:nvPr>
            <p:ph idx="1"/>
          </p:nvPr>
        </p:nvSpPr>
        <p:spPr>
          <a:xfrm>
            <a:off x="956480" y="823064"/>
            <a:ext cx="7231041" cy="430285"/>
          </a:xfrm>
        </p:spPr>
        <p:txBody>
          <a:bodyPr/>
          <a:lstStyle/>
          <a:p>
            <a:pPr marL="457200" lvl="0" indent="-457200" algn="ctr">
              <a:buFont typeface="+mj-lt"/>
              <a:buAutoNum type="alphaUcPeriod" startAt="3"/>
            </a:pPr>
            <a:r>
              <a:rPr lang="en-US" altLang="en-US" sz="2800" b="1" dirty="0">
                <a:solidFill>
                  <a:prstClr val="black"/>
                </a:solidFill>
                <a:latin typeface="Arial" charset="0"/>
                <a:ea typeface="MS PGothic" pitchFamily="34" charset="-128"/>
                <a:cs typeface="Arial" charset="0"/>
              </a:rPr>
              <a:t>How Does Soap Clean Away Dirt?</a:t>
            </a:r>
            <a:endParaRPr lang="en-US" sz="2800" dirty="0"/>
          </a:p>
        </p:txBody>
      </p:sp>
      <p:sp>
        <p:nvSpPr>
          <p:cNvPr id="7" name="Text Placeholder 7">
            <a:extLst>
              <a:ext uri="{FF2B5EF4-FFF2-40B4-BE49-F238E27FC236}">
                <a16:creationId xmlns:a16="http://schemas.microsoft.com/office/drawing/2014/main" id="{140B9B93-F468-4F45-9C87-4E6308ECF3DC}"/>
              </a:ext>
            </a:extLst>
          </p:cNvPr>
          <p:cNvSpPr>
            <a:spLocks noGrp="1"/>
          </p:cNvSpPr>
          <p:nvPr>
            <p:ph type="body" sz="quarter" idx="13"/>
          </p:nvPr>
        </p:nvSpPr>
        <p:spPr>
          <a:xfrm>
            <a:off x="723900" y="1508919"/>
            <a:ext cx="6934200" cy="791369"/>
          </a:xfrm>
        </p:spPr>
        <p:txBody>
          <a:bodyPr/>
          <a:lstStyle/>
          <a:p>
            <a:pPr marL="114300" indent="0" eaLnBrk="1" hangingPunct="1">
              <a:spcBef>
                <a:spcPct val="0"/>
              </a:spcBef>
              <a:buNone/>
            </a:pPr>
            <a:r>
              <a:rPr lang="en-US" altLang="en-US" sz="2400" b="1" dirty="0">
                <a:solidFill>
                  <a:srgbClr val="000000"/>
                </a:solidFill>
                <a:latin typeface="Arial" charset="0"/>
                <a:ea typeface="MS PGothic" pitchFamily="34" charset="-128"/>
                <a:cs typeface="Arial" charset="0"/>
              </a:rPr>
              <a:t>Nonpolar hydrocarbon tails trap nonpolar material like </a:t>
            </a:r>
            <a:r>
              <a:rPr lang="en-US" altLang="en-US" sz="2400" b="1" dirty="0">
                <a:solidFill>
                  <a:srgbClr val="3366FF"/>
                </a:solidFill>
                <a:latin typeface="Arial" charset="0"/>
                <a:ea typeface="MS PGothic" pitchFamily="34" charset="-128"/>
                <a:cs typeface="Arial" charset="0"/>
              </a:rPr>
              <a:t>grease and oil</a:t>
            </a:r>
            <a:r>
              <a:rPr lang="en-US" altLang="en-US" sz="2400" b="1" dirty="0">
                <a:solidFill>
                  <a:srgbClr val="000000"/>
                </a:solidFill>
                <a:latin typeface="Arial" charset="0"/>
                <a:ea typeface="MS PGothic" pitchFamily="34" charset="-128"/>
                <a:cs typeface="Arial" charset="0"/>
              </a:rPr>
              <a:t>.</a:t>
            </a:r>
          </a:p>
        </p:txBody>
      </p:sp>
      <p:sp>
        <p:nvSpPr>
          <p:cNvPr id="8" name="Text Placeholder 9">
            <a:extLst>
              <a:ext uri="{FF2B5EF4-FFF2-40B4-BE49-F238E27FC236}">
                <a16:creationId xmlns:a16="http://schemas.microsoft.com/office/drawing/2014/main" id="{58FB41D2-AC16-4E40-BE88-71CADFDADCD0}"/>
              </a:ext>
            </a:extLst>
          </p:cNvPr>
          <p:cNvSpPr>
            <a:spLocks noGrp="1"/>
          </p:cNvSpPr>
          <p:nvPr>
            <p:ph type="body" sz="quarter" idx="14"/>
          </p:nvPr>
        </p:nvSpPr>
        <p:spPr>
          <a:xfrm>
            <a:off x="723900" y="2523260"/>
            <a:ext cx="7581900" cy="1134340"/>
          </a:xfrm>
        </p:spPr>
        <p:txBody>
          <a:bodyPr/>
          <a:lstStyle/>
          <a:p>
            <a:pPr marL="114300" indent="0" eaLnBrk="1" hangingPunct="1">
              <a:spcBef>
                <a:spcPct val="0"/>
              </a:spcBef>
              <a:buNone/>
            </a:pPr>
            <a:r>
              <a:rPr lang="en-US" altLang="en-US" sz="2400" b="1" dirty="0">
                <a:solidFill>
                  <a:srgbClr val="000000"/>
                </a:solidFill>
                <a:latin typeface="Arial" charset="0"/>
                <a:ea typeface="MS PGothic" pitchFamily="34" charset="-128"/>
                <a:cs typeface="Arial" charset="0"/>
              </a:rPr>
              <a:t>The polar head remains on the surface, sealing off the grease and oil, and </a:t>
            </a:r>
            <a:r>
              <a:rPr lang="en-US" altLang="en-US" sz="2400" b="1" dirty="0">
                <a:solidFill>
                  <a:srgbClr val="3366FF"/>
                </a:solidFill>
                <a:latin typeface="Arial" charset="0"/>
                <a:ea typeface="MS PGothic" pitchFamily="34" charset="-128"/>
                <a:cs typeface="Arial" charset="0"/>
              </a:rPr>
              <a:t>washes away </a:t>
            </a:r>
            <a:r>
              <a:rPr lang="en-US" altLang="en-US" sz="2400" b="1" dirty="0">
                <a:solidFill>
                  <a:srgbClr val="000000"/>
                </a:solidFill>
                <a:latin typeface="Arial" charset="0"/>
                <a:ea typeface="MS PGothic" pitchFamily="34" charset="-128"/>
                <a:cs typeface="Arial" charset="0"/>
              </a:rPr>
              <a:t>in the presence of water.</a:t>
            </a:r>
          </a:p>
        </p:txBody>
      </p:sp>
      <p:pic>
        <p:nvPicPr>
          <p:cNvPr id="54277" name="Picture 7" descr="Cross-section of a soap micelle with a grease particle dissolved in the interior. When soap is mixed with water, the nonpolar hydrocarbon tails dissolve the dirt in the interior of the micelle. The polar head of the soap remains on the surface to interact with water. "/>
          <p:cNvPicPr>
            <a:picLocks noChangeAspect="1" noChangeArrowheads="1"/>
          </p:cNvPicPr>
          <p:nvPr/>
        </p:nvPicPr>
        <p:blipFill>
          <a:blip r:embed="rId3">
            <a:extLst>
              <a:ext uri="{28A0092B-C50C-407E-A947-70E740481C1C}">
                <a14:useLocalDpi xmlns:a14="http://schemas.microsoft.com/office/drawing/2010/main" val="0"/>
              </a:ext>
            </a:extLst>
          </a:blip>
          <a:srcRect l="46478" t="6302"/>
          <a:stretch>
            <a:fillRect/>
          </a:stretch>
        </p:blipFill>
        <p:spPr bwMode="auto">
          <a:xfrm>
            <a:off x="2895600" y="3733800"/>
            <a:ext cx="28956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288493"/>
            <a:ext cx="8229600" cy="585787"/>
          </a:xfrm>
        </p:spPr>
        <p:txBody>
          <a:bodyPr/>
          <a:lstStyle/>
          <a:p>
            <a:pPr eaLnBrk="1" hangingPunct="1"/>
            <a:r>
              <a:rPr lang="en-US" altLang="en-US" sz="3200" b="1" dirty="0">
                <a:latin typeface="Arial" charset="0"/>
                <a:ea typeface="MS PGothic" pitchFamily="34" charset="-128"/>
                <a:cs typeface="Arial" charset="0"/>
              </a:rPr>
              <a:t>17.7	Focus on Health &amp; Medicine (1)</a:t>
            </a:r>
            <a:endParaRPr lang="en-US" altLang="en-US" dirty="0">
              <a:latin typeface="Calibri" pitchFamily="34" charset="0"/>
              <a:ea typeface="MS PGothic" pitchFamily="34" charset="-128"/>
              <a:cs typeface="Arial" charset="0"/>
            </a:endParaRPr>
          </a:p>
        </p:txBody>
      </p:sp>
      <p:pic>
        <p:nvPicPr>
          <p:cNvPr id="55299" name="Picture 6" descr="Aspirin, acetylsalicylic acid is a a synthetic compound which is similar in structure to salicin found in willow bark and salicylic acid found in meadowsweet blossoms. Sodium salicylate is a sodium salt of salicylic acid."/>
          <p:cNvPicPr>
            <a:picLocks noChangeAspect="1" noChangeArrowheads="1"/>
          </p:cNvPicPr>
          <p:nvPr/>
        </p:nvPicPr>
        <p:blipFill rotWithShape="1">
          <a:blip r:embed="rId3">
            <a:extLst>
              <a:ext uri="{28A0092B-C50C-407E-A947-70E740481C1C}">
                <a14:useLocalDpi xmlns:a14="http://schemas.microsoft.com/office/drawing/2010/main" val="0"/>
              </a:ext>
            </a:extLst>
          </a:blip>
          <a:srcRect b="3316"/>
          <a:stretch/>
        </p:blipFill>
        <p:spPr bwMode="auto">
          <a:xfrm>
            <a:off x="1185863" y="860425"/>
            <a:ext cx="6669087" cy="566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a:extLst>
              <a:ext uri="{FF2B5EF4-FFF2-40B4-BE49-F238E27FC236}">
                <a16:creationId xmlns:a16="http://schemas.microsoft.com/office/drawing/2014/main" id="{666E3B06-15EA-491D-85EC-4B7D5B059508}"/>
              </a:ext>
            </a:extLst>
          </p:cNvPr>
          <p:cNvSpPr>
            <a:spLocks noGrp="1"/>
          </p:cNvSpPr>
          <p:nvPr>
            <p:ph idx="1"/>
          </p:nvPr>
        </p:nvSpPr>
        <p:spPr>
          <a:xfrm>
            <a:off x="2101830" y="6540989"/>
            <a:ext cx="4819286" cy="220882"/>
          </a:xfrm>
        </p:spPr>
        <p:txBody>
          <a:bodyPr/>
          <a:lstStyle/>
          <a:p>
            <a:pPr marL="0" indent="0" algn="ctr">
              <a:buNone/>
            </a:pPr>
            <a:r>
              <a:rPr lang="en-US" sz="870" dirty="0"/>
              <a:t>willow tree: © National Geographic/Getty Images; meadowsweet: © </a:t>
            </a:r>
            <a:r>
              <a:rPr lang="en-US" sz="870" dirty="0" err="1"/>
              <a:t>Biopix</a:t>
            </a:r>
            <a:r>
              <a:rPr lang="en-US" sz="870" dirty="0"/>
              <a:t>. dk</a:t>
            </a:r>
            <a:r>
              <a:rPr lang="en-US" sz="870" dirty="0">
                <a:hlinkClick r:id="rId4"/>
              </a:rPr>
              <a:t>http://www.biopix.dk</a:t>
            </a:r>
            <a:endParaRPr lang="en-US" sz="870" dirty="0"/>
          </a:p>
        </p:txBody>
      </p:sp>
    </p:spTree>
    <p:extLst>
      <p:ext uri="{BB962C8B-B14F-4D97-AF65-F5344CB8AC3E}">
        <p14:creationId xmlns:p14="http://schemas.microsoft.com/office/powerpoint/2010/main" val="2552788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883808" y="283866"/>
            <a:ext cx="7376385" cy="575269"/>
          </a:xfrm>
        </p:spPr>
        <p:txBody>
          <a:bodyPr/>
          <a:lstStyle/>
          <a:p>
            <a:pPr eaLnBrk="1" hangingPunct="1"/>
            <a:r>
              <a:rPr lang="en-US" altLang="en-US" sz="3200" b="1" dirty="0">
                <a:latin typeface="Arial" charset="0"/>
                <a:ea typeface="MS PGothic" pitchFamily="34" charset="-128"/>
                <a:cs typeface="Arial" charset="0"/>
              </a:rPr>
              <a:t>17.7	Focus on Health &amp; Medicine (2)</a:t>
            </a:r>
            <a:endParaRPr lang="en-US" altLang="en-US" dirty="0">
              <a:latin typeface="Calibri" pitchFamily="34" charset="0"/>
              <a:ea typeface="MS PGothic" pitchFamily="34" charset="-128"/>
              <a:cs typeface="Arial" charset="0"/>
            </a:endParaRPr>
          </a:p>
        </p:txBody>
      </p:sp>
      <p:pic>
        <p:nvPicPr>
          <p:cNvPr id="56323" name="Picture 5" descr="Illustration of acid-base chemistry of aspirin: After ingestion, aspirin travels first into the stomach and then the intestines. In the acidic environment of the stomach, aspirin remains in its neutral form. When aspirin travels into the basic environment of the small intestines, it is is converted to its carboxylate an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09675"/>
            <a:ext cx="70104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440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altLang="en-US" sz="3200" b="1" dirty="0">
                <a:latin typeface="Arial" charset="0"/>
                <a:ea typeface="MS PGothic" pitchFamily="34" charset="-128"/>
                <a:cs typeface="Arial" charset="0"/>
              </a:rPr>
              <a:t>17.8	The Conversion of Carboxylic Acids to Esters and Amides (1)</a:t>
            </a:r>
            <a:endParaRPr lang="en-US" altLang="en-US" dirty="0">
              <a:latin typeface="Calibri" pitchFamily="34" charset="0"/>
              <a:ea typeface="MS PGothic" pitchFamily="34" charset="-128"/>
              <a:cs typeface="Arial" charset="0"/>
            </a:endParaRPr>
          </a:p>
        </p:txBody>
      </p:sp>
      <p:sp>
        <p:nvSpPr>
          <p:cNvPr id="6" name="Text Placeholder 7">
            <a:extLst>
              <a:ext uri="{FF2B5EF4-FFF2-40B4-BE49-F238E27FC236}">
                <a16:creationId xmlns:a16="http://schemas.microsoft.com/office/drawing/2014/main" id="{88E33C05-3688-4C92-AED6-18D4B78F7B61}"/>
              </a:ext>
            </a:extLst>
          </p:cNvPr>
          <p:cNvSpPr>
            <a:spLocks noGrp="1"/>
          </p:cNvSpPr>
          <p:nvPr>
            <p:ph type="body" sz="quarter" idx="13"/>
          </p:nvPr>
        </p:nvSpPr>
        <p:spPr>
          <a:xfrm>
            <a:off x="838200" y="1535113"/>
            <a:ext cx="7404100" cy="914400"/>
          </a:xfrm>
        </p:spPr>
        <p:txBody>
          <a:bodyPr/>
          <a:lstStyle/>
          <a:p>
            <a:pPr marL="0" lvl="0" indent="0" eaLnBrk="1" hangingPunct="1">
              <a:spcBef>
                <a:spcPct val="0"/>
              </a:spcBef>
              <a:buNone/>
            </a:pPr>
            <a:r>
              <a:rPr lang="en-US" altLang="en-US" sz="2400" b="1" dirty="0">
                <a:solidFill>
                  <a:srgbClr val="000000"/>
                </a:solidFill>
                <a:latin typeface="Arial" charset="0"/>
                <a:ea typeface="MS PGothic" pitchFamily="34" charset="-128"/>
                <a:cs typeface="Arial" charset="0"/>
              </a:rPr>
              <a:t>All acyl compounds undergo a common reaction type—</a:t>
            </a:r>
            <a:r>
              <a:rPr lang="en-US" altLang="en-US" sz="2400" b="1" dirty="0">
                <a:solidFill>
                  <a:srgbClr val="3366FF"/>
                </a:solidFill>
                <a:latin typeface="Arial" charset="0"/>
                <a:ea typeface="MS PGothic" pitchFamily="34" charset="-128"/>
                <a:cs typeface="Arial" charset="0"/>
              </a:rPr>
              <a:t>substitution</a:t>
            </a:r>
            <a:r>
              <a:rPr lang="en-US" altLang="en-US" sz="2400" b="1" dirty="0">
                <a:solidFill>
                  <a:srgbClr val="000000"/>
                </a:solidFill>
                <a:latin typeface="Arial" charset="0"/>
                <a:ea typeface="MS PGothic" pitchFamily="34" charset="-128"/>
                <a:cs typeface="Arial" charset="0"/>
              </a:rPr>
              <a:t>.</a:t>
            </a:r>
          </a:p>
        </p:txBody>
      </p:sp>
      <p:pic>
        <p:nvPicPr>
          <p:cNvPr id="57348" name="Picture 7" descr="When an acyl compound (RCOZ) undergoes substitution, the group Z containing an electronegative atom bonded to the carbonyl carbon is replaced by another atom or group of atoms (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895600"/>
            <a:ext cx="5888038"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59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altLang="en-US" sz="3200" b="1" dirty="0">
                <a:latin typeface="Arial" charset="0"/>
                <a:ea typeface="MS PGothic" pitchFamily="34" charset="-128"/>
                <a:cs typeface="Arial" charset="0"/>
              </a:rPr>
              <a:t>17.8	The Conversion of Carboxylic Acids</a:t>
            </a:r>
            <a:r>
              <a:rPr lang="en-US" altLang="en-US" sz="3200" b="1" baseline="0" dirty="0">
                <a:latin typeface="Arial" charset="0"/>
                <a:ea typeface="MS PGothic" pitchFamily="34" charset="-128"/>
                <a:cs typeface="Arial" charset="0"/>
              </a:rPr>
              <a:t> </a:t>
            </a:r>
            <a:r>
              <a:rPr lang="en-US" altLang="en-US" sz="3200" b="1" dirty="0">
                <a:latin typeface="Arial" charset="0"/>
                <a:ea typeface="MS PGothic" pitchFamily="34" charset="-128"/>
                <a:cs typeface="Arial" charset="0"/>
              </a:rPr>
              <a:t>to Esters and Amides (2)</a:t>
            </a:r>
            <a:endParaRPr lang="en-US" altLang="en-US" dirty="0">
              <a:latin typeface="Calibri" pitchFamily="34" charset="0"/>
              <a:ea typeface="MS PGothic" pitchFamily="34" charset="-128"/>
              <a:cs typeface="Arial" charset="0"/>
            </a:endParaRPr>
          </a:p>
        </p:txBody>
      </p:sp>
      <p:sp>
        <p:nvSpPr>
          <p:cNvPr id="7" name="Text Placeholder 7">
            <a:extLst>
              <a:ext uri="{FF2B5EF4-FFF2-40B4-BE49-F238E27FC236}">
                <a16:creationId xmlns:a16="http://schemas.microsoft.com/office/drawing/2014/main" id="{71EE365E-3A8E-4151-AEB1-37717E1C6241}"/>
              </a:ext>
            </a:extLst>
          </p:cNvPr>
          <p:cNvSpPr>
            <a:spLocks noGrp="1"/>
          </p:cNvSpPr>
          <p:nvPr>
            <p:ph type="body" sz="quarter" idx="13"/>
          </p:nvPr>
        </p:nvSpPr>
        <p:spPr>
          <a:xfrm>
            <a:off x="839324" y="1747838"/>
            <a:ext cx="7958932" cy="394861"/>
          </a:xfrm>
        </p:spPr>
        <p:txBody>
          <a:bodyPr/>
          <a:lstStyle/>
          <a:p>
            <a:pPr marL="0" lvl="0" indent="0" eaLnBrk="1" hangingPunct="1">
              <a:spcBef>
                <a:spcPct val="0"/>
              </a:spcBef>
              <a:buNone/>
            </a:pPr>
            <a:r>
              <a:rPr lang="en-US" altLang="en-US" sz="2400" b="1" dirty="0">
                <a:solidFill>
                  <a:srgbClr val="000000"/>
                </a:solidFill>
                <a:latin typeface="Arial" charset="0"/>
                <a:ea typeface="MS PGothic" pitchFamily="34" charset="-128"/>
                <a:cs typeface="Arial" charset="0"/>
              </a:rPr>
              <a:t>Carboxylic acids react with </a:t>
            </a:r>
            <a:r>
              <a:rPr lang="en-US" altLang="en-US" sz="2400" b="1" dirty="0">
                <a:solidFill>
                  <a:srgbClr val="3366FF"/>
                </a:solidFill>
                <a:latin typeface="Arial" charset="0"/>
                <a:ea typeface="MS PGothic" pitchFamily="34" charset="-128"/>
                <a:cs typeface="Arial" charset="0"/>
              </a:rPr>
              <a:t>alcohols</a:t>
            </a:r>
            <a:r>
              <a:rPr lang="en-US" altLang="en-US" sz="2400" b="1" dirty="0">
                <a:solidFill>
                  <a:srgbClr val="000000"/>
                </a:solidFill>
                <a:latin typeface="Arial" charset="0"/>
                <a:ea typeface="MS PGothic" pitchFamily="34" charset="-128"/>
                <a:cs typeface="Arial" charset="0"/>
              </a:rPr>
              <a:t> to form </a:t>
            </a:r>
            <a:r>
              <a:rPr lang="en-US" altLang="en-US" sz="2400" b="1" dirty="0">
                <a:solidFill>
                  <a:srgbClr val="3366FF"/>
                </a:solidFill>
                <a:latin typeface="Arial" charset="0"/>
                <a:ea typeface="MS PGothic" pitchFamily="34" charset="-128"/>
                <a:cs typeface="Arial" charset="0"/>
              </a:rPr>
              <a:t>esters</a:t>
            </a:r>
            <a:r>
              <a:rPr lang="en-US" altLang="en-US" sz="2400" b="1" dirty="0">
                <a:solidFill>
                  <a:srgbClr val="000000"/>
                </a:solidFill>
                <a:latin typeface="Arial" charset="0"/>
                <a:ea typeface="MS PGothic" pitchFamily="34" charset="-128"/>
                <a:cs typeface="Arial" charset="0"/>
              </a:rPr>
              <a:t>.</a:t>
            </a:r>
          </a:p>
        </p:txBody>
      </p:sp>
      <p:pic>
        <p:nvPicPr>
          <p:cNvPr id="58373" name="Picture 7" descr="Treatment of a carboxylic acid (RCOOH) with an alcohol (R'OH) in the presence of an acid catalyst forms an ester (RC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75" y="2794000"/>
            <a:ext cx="771842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a:extLst>
              <a:ext uri="{FF2B5EF4-FFF2-40B4-BE49-F238E27FC236}">
                <a16:creationId xmlns:a16="http://schemas.microsoft.com/office/drawing/2014/main" id="{D1ADFDBC-62F9-4BA7-B665-9EA0A6BCD0C6}"/>
              </a:ext>
            </a:extLst>
          </p:cNvPr>
          <p:cNvSpPr>
            <a:spLocks noGrp="1"/>
          </p:cNvSpPr>
          <p:nvPr>
            <p:ph type="body" sz="quarter" idx="14"/>
          </p:nvPr>
        </p:nvSpPr>
        <p:spPr>
          <a:xfrm>
            <a:off x="844725" y="5029200"/>
            <a:ext cx="5958682" cy="457200"/>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The </a:t>
            </a:r>
            <a:r>
              <a:rPr lang="en-US" altLang="en-US" sz="2400" b="1" dirty="0">
                <a:solidFill>
                  <a:srgbClr val="3366FF"/>
                </a:solidFill>
                <a:latin typeface="Arial" charset="0"/>
                <a:ea typeface="MS PGothic" pitchFamily="34" charset="-128"/>
                <a:cs typeface="Arial" charset="0"/>
              </a:rPr>
              <a:t>OR′ </a:t>
            </a:r>
            <a:r>
              <a:rPr lang="en-US" altLang="en-US" sz="2400" b="1" dirty="0">
                <a:solidFill>
                  <a:srgbClr val="000000"/>
                </a:solidFill>
                <a:latin typeface="Arial" charset="0"/>
                <a:ea typeface="MS PGothic" pitchFamily="34" charset="-128"/>
                <a:cs typeface="Arial" charset="0"/>
              </a:rPr>
              <a:t>group replaces the </a:t>
            </a:r>
            <a:r>
              <a:rPr lang="en-US" altLang="en-US" sz="2400" b="1" dirty="0">
                <a:solidFill>
                  <a:srgbClr val="D90000"/>
                </a:solidFill>
                <a:latin typeface="Arial" charset="0"/>
                <a:ea typeface="MS PGothic" pitchFamily="34" charset="-128"/>
                <a:cs typeface="Arial" charset="0"/>
              </a:rPr>
              <a:t>OH</a:t>
            </a:r>
            <a:r>
              <a:rPr lang="en-US" altLang="en-US" sz="2400" b="1" dirty="0">
                <a:solidFill>
                  <a:srgbClr val="000000"/>
                </a:solidFill>
                <a:latin typeface="Arial" charset="0"/>
                <a:ea typeface="MS PGothic" pitchFamily="34" charset="-128"/>
                <a:cs typeface="Arial" charset="0"/>
              </a:rPr>
              <a:t> group.</a:t>
            </a:r>
          </a:p>
        </p:txBody>
      </p:sp>
    </p:spTree>
    <p:extLst>
      <p:ext uri="{BB962C8B-B14F-4D97-AF65-F5344CB8AC3E}">
        <p14:creationId xmlns:p14="http://schemas.microsoft.com/office/powerpoint/2010/main" val="3874556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6344" y="357768"/>
            <a:ext cx="8703030" cy="563768"/>
          </a:xfrm>
        </p:spPr>
        <p:txBody>
          <a:bodyPr/>
          <a:lstStyle/>
          <a:p>
            <a:pPr eaLnBrk="1" hangingPunct="1"/>
            <a:r>
              <a:rPr lang="en-US" altLang="en-US" sz="3200" b="1" dirty="0">
                <a:latin typeface="Arial" charset="0"/>
                <a:ea typeface="MS PGothic" pitchFamily="34" charset="-128"/>
                <a:cs typeface="Arial" charset="0"/>
              </a:rPr>
              <a:t>17.8	The Conversion of Carboxylic Acids (1)</a:t>
            </a:r>
            <a:endParaRPr lang="en-US" altLang="en-US" dirty="0">
              <a:latin typeface="Calibri" pitchFamily="34" charset="0"/>
              <a:ea typeface="MS PGothic" pitchFamily="34" charset="-128"/>
              <a:cs typeface="Arial" charset="0"/>
            </a:endParaRPr>
          </a:p>
        </p:txBody>
      </p:sp>
      <p:sp>
        <p:nvSpPr>
          <p:cNvPr id="5" name="Content Placeholder 2">
            <a:extLst>
              <a:ext uri="{FF2B5EF4-FFF2-40B4-BE49-F238E27FC236}">
                <a16:creationId xmlns:a16="http://schemas.microsoft.com/office/drawing/2014/main" id="{30A52B43-183E-401B-99FE-6DAB7576AB23}"/>
              </a:ext>
            </a:extLst>
          </p:cNvPr>
          <p:cNvSpPr>
            <a:spLocks noGrp="1"/>
          </p:cNvSpPr>
          <p:nvPr>
            <p:ph idx="1"/>
          </p:nvPr>
        </p:nvSpPr>
        <p:spPr>
          <a:xfrm>
            <a:off x="2663410" y="833938"/>
            <a:ext cx="3825013" cy="452276"/>
          </a:xfrm>
        </p:spPr>
        <p:txBody>
          <a:bodyPr/>
          <a:lstStyle/>
          <a:p>
            <a:pPr marL="457200" lvl="0" indent="-457200" algn="ctr">
              <a:buFont typeface="+mj-lt"/>
              <a:buAutoNum type="alphaUcPeriod"/>
            </a:pPr>
            <a:r>
              <a:rPr lang="en-US" altLang="en-US" sz="2800" b="1" dirty="0">
                <a:solidFill>
                  <a:prstClr val="black"/>
                </a:solidFill>
                <a:latin typeface="Arial" charset="0"/>
                <a:ea typeface="MS PGothic" pitchFamily="34" charset="-128"/>
                <a:cs typeface="Arial" charset="0"/>
              </a:rPr>
              <a:t>Ester Formation</a:t>
            </a:r>
            <a:endParaRPr lang="en-US" dirty="0"/>
          </a:p>
        </p:txBody>
      </p:sp>
      <p:sp>
        <p:nvSpPr>
          <p:cNvPr id="6" name="Text Placeholder 7">
            <a:extLst>
              <a:ext uri="{FF2B5EF4-FFF2-40B4-BE49-F238E27FC236}">
                <a16:creationId xmlns:a16="http://schemas.microsoft.com/office/drawing/2014/main" id="{3E40F03F-F013-43B5-8BC3-A26179C3B99C}"/>
              </a:ext>
            </a:extLst>
          </p:cNvPr>
          <p:cNvSpPr>
            <a:spLocks noGrp="1"/>
          </p:cNvSpPr>
          <p:nvPr>
            <p:ph type="body" sz="quarter" idx="13"/>
          </p:nvPr>
        </p:nvSpPr>
        <p:spPr>
          <a:xfrm>
            <a:off x="276225" y="1666875"/>
            <a:ext cx="8591550" cy="433388"/>
          </a:xfrm>
        </p:spPr>
        <p:txBody>
          <a:bodyPr/>
          <a:lstStyle/>
          <a:p>
            <a:pPr marL="0" lvl="0" indent="0" eaLnBrk="1" hangingPunct="1">
              <a:spcBef>
                <a:spcPct val="0"/>
              </a:spcBef>
              <a:buNone/>
            </a:pPr>
            <a:r>
              <a:rPr lang="en-US" altLang="en-US" sz="2400" b="1" dirty="0">
                <a:solidFill>
                  <a:srgbClr val="000000"/>
                </a:solidFill>
                <a:latin typeface="Arial" charset="0"/>
                <a:ea typeface="MS PGothic" pitchFamily="34" charset="-128"/>
                <a:cs typeface="Arial" charset="0"/>
              </a:rPr>
              <a:t>Formation of an ester is done by the </a:t>
            </a:r>
            <a:r>
              <a:rPr lang="en-US" altLang="en-US" sz="2400" b="1" dirty="0">
                <a:solidFill>
                  <a:srgbClr val="3366FF"/>
                </a:solidFill>
                <a:latin typeface="Arial" charset="0"/>
                <a:ea typeface="MS PGothic" pitchFamily="34" charset="-128"/>
                <a:cs typeface="Arial" charset="0"/>
              </a:rPr>
              <a:t>Fisher esterification</a:t>
            </a:r>
            <a:r>
              <a:rPr lang="en-US" altLang="en-US" sz="2400" b="1" dirty="0">
                <a:solidFill>
                  <a:srgbClr val="000000"/>
                </a:solidFill>
                <a:latin typeface="Arial" charset="0"/>
                <a:ea typeface="MS PGothic" pitchFamily="34" charset="-128"/>
                <a:cs typeface="Arial" charset="0"/>
              </a:rPr>
              <a:t>:</a:t>
            </a:r>
          </a:p>
        </p:txBody>
      </p:sp>
      <p:pic>
        <p:nvPicPr>
          <p:cNvPr id="59396" name="Picture 1" descr="Treatment of propanoic acid (CH3CH2COOH) with methanol (CH3OH) in the presence of H2SO4 forms an ester (CH3CH2COOCH3). The OH group of propanoic acid is replaced by the OCH3 group of methanol to form the es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438400"/>
            <a:ext cx="885825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tle 1"/>
          <p:cNvSpPr>
            <a:spLocks noGrp="1"/>
          </p:cNvSpPr>
          <p:nvPr>
            <p:ph type="title"/>
          </p:nvPr>
        </p:nvSpPr>
        <p:spPr>
          <a:xfrm>
            <a:off x="408705" y="318657"/>
            <a:ext cx="8735887" cy="661194"/>
          </a:xfrm>
        </p:spPr>
        <p:txBody>
          <a:bodyPr/>
          <a:lstStyle/>
          <a:p>
            <a:pPr eaLnBrk="1" hangingPunct="1"/>
            <a:r>
              <a:rPr lang="en-US" altLang="en-US" sz="3200" b="1" dirty="0">
                <a:latin typeface="Arial" charset="0"/>
                <a:ea typeface="MS PGothic" pitchFamily="34" charset="-128"/>
                <a:cs typeface="Arial" charset="0"/>
              </a:rPr>
              <a:t>17.8	The Conversion of Carboxylic Acids (2)</a:t>
            </a:r>
            <a:endParaRPr lang="en-US" altLang="en-US" dirty="0">
              <a:latin typeface="Calibri" pitchFamily="34" charset="0"/>
              <a:ea typeface="MS PGothic" pitchFamily="34" charset="-128"/>
              <a:cs typeface="Arial" charset="0"/>
            </a:endParaRPr>
          </a:p>
        </p:txBody>
      </p:sp>
      <p:sp>
        <p:nvSpPr>
          <p:cNvPr id="6" name="Content Placeholder 2">
            <a:extLst>
              <a:ext uri="{FF2B5EF4-FFF2-40B4-BE49-F238E27FC236}">
                <a16:creationId xmlns:a16="http://schemas.microsoft.com/office/drawing/2014/main" id="{F14FDADF-69A7-41C6-A66E-9D4E7D27B170}"/>
              </a:ext>
            </a:extLst>
          </p:cNvPr>
          <p:cNvSpPr>
            <a:spLocks noGrp="1"/>
          </p:cNvSpPr>
          <p:nvPr>
            <p:ph idx="1"/>
          </p:nvPr>
        </p:nvSpPr>
        <p:spPr>
          <a:xfrm>
            <a:off x="2581838" y="824349"/>
            <a:ext cx="3980324" cy="457199"/>
          </a:xfrm>
        </p:spPr>
        <p:txBody>
          <a:bodyPr/>
          <a:lstStyle/>
          <a:p>
            <a:pPr marL="457200" lvl="0" indent="-457200" algn="ctr">
              <a:buFont typeface="+mj-lt"/>
              <a:buAutoNum type="alphaUcPeriod"/>
            </a:pPr>
            <a:r>
              <a:rPr lang="en-US" altLang="en-US" sz="2800" b="1" dirty="0">
                <a:solidFill>
                  <a:prstClr val="black"/>
                </a:solidFill>
                <a:latin typeface="Arial" charset="0"/>
                <a:ea typeface="MS PGothic" pitchFamily="34" charset="-128"/>
                <a:cs typeface="Arial" charset="0"/>
              </a:rPr>
              <a:t>Ester Formation</a:t>
            </a:r>
            <a:endParaRPr lang="en-US" sz="2800" dirty="0"/>
          </a:p>
        </p:txBody>
      </p:sp>
      <p:pic>
        <p:nvPicPr>
          <p:cNvPr id="60418" name="Picture 10" descr="Treatment of benzoic acid (C6H5COOH) with methanol (CH3OH) in the presence of H2SO4 forms an ester (C6H5COOCH3). The OH group of benzoic acid is replaced by the OCH3 group of methanol to form the e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53840"/>
            <a:ext cx="8253413"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7">
            <a:extLst>
              <a:ext uri="{FF2B5EF4-FFF2-40B4-BE49-F238E27FC236}">
                <a16:creationId xmlns:a16="http://schemas.microsoft.com/office/drawing/2014/main" id="{7995F0EA-0467-4257-868F-FCCA6D597D00}"/>
              </a:ext>
            </a:extLst>
          </p:cNvPr>
          <p:cNvSpPr>
            <a:spLocks noGrp="1"/>
          </p:cNvSpPr>
          <p:nvPr>
            <p:ph type="body" sz="quarter" idx="13"/>
          </p:nvPr>
        </p:nvSpPr>
        <p:spPr>
          <a:xfrm>
            <a:off x="1143000" y="3277394"/>
            <a:ext cx="7725348" cy="2590006"/>
          </a:xfrm>
        </p:spPr>
        <p:txBody>
          <a:bodyPr/>
          <a:lstStyle/>
          <a:p>
            <a:pPr marL="0" indent="0" eaLnBrk="1" hangingPunct="1">
              <a:spcBef>
                <a:spcPct val="0"/>
              </a:spcBef>
              <a:spcAft>
                <a:spcPts val="1900"/>
              </a:spcAft>
              <a:buNone/>
            </a:pPr>
            <a:r>
              <a:rPr lang="en-US" altLang="en-US" sz="2400" b="1" dirty="0">
                <a:solidFill>
                  <a:srgbClr val="000000"/>
                </a:solidFill>
                <a:latin typeface="Arial" charset="0"/>
                <a:ea typeface="MS PGothic" pitchFamily="34" charset="-128"/>
                <a:cs typeface="Arial" charset="0"/>
              </a:rPr>
              <a:t>The Fisher esterification is an </a:t>
            </a:r>
            <a:r>
              <a:rPr lang="en-US" altLang="en-US" sz="2400" b="1" dirty="0">
                <a:solidFill>
                  <a:srgbClr val="3366FF"/>
                </a:solidFill>
                <a:latin typeface="Arial" charset="0"/>
                <a:ea typeface="MS PGothic" pitchFamily="34" charset="-128"/>
                <a:cs typeface="Arial" charset="0"/>
              </a:rPr>
              <a:t>equilibrium process</a:t>
            </a:r>
            <a:r>
              <a:rPr lang="en-US" altLang="en-US" sz="2400" b="1" dirty="0">
                <a:solidFill>
                  <a:srgbClr val="000000"/>
                </a:solidFill>
                <a:latin typeface="Arial" charset="0"/>
                <a:ea typeface="MS PGothic" pitchFamily="34" charset="-128"/>
                <a:cs typeface="Arial" charset="0"/>
              </a:rPr>
              <a:t>.</a:t>
            </a:r>
          </a:p>
          <a:p>
            <a:pPr marL="0" indent="0" eaLnBrk="1" hangingPunct="1">
              <a:spcBef>
                <a:spcPct val="0"/>
              </a:spcBef>
              <a:spcAft>
                <a:spcPts val="1800"/>
              </a:spcAft>
              <a:buNone/>
            </a:pPr>
            <a:r>
              <a:rPr lang="en-US" altLang="en-US" sz="2400" b="1" dirty="0">
                <a:solidFill>
                  <a:srgbClr val="000000"/>
                </a:solidFill>
                <a:latin typeface="Arial" charset="0"/>
                <a:cs typeface="Arial" charset="0"/>
              </a:rPr>
              <a:t>According to </a:t>
            </a:r>
            <a:r>
              <a:rPr lang="en-US" altLang="en-US" sz="2400" b="1" dirty="0">
                <a:solidFill>
                  <a:srgbClr val="3366FF"/>
                </a:solidFill>
                <a:latin typeface="Arial" charset="0"/>
                <a:cs typeface="Arial" charset="0"/>
              </a:rPr>
              <a:t>Le </a:t>
            </a:r>
            <a:r>
              <a:rPr lang="en-US" altLang="en-US" sz="2400" b="1" dirty="0" err="1">
                <a:solidFill>
                  <a:srgbClr val="3366FF"/>
                </a:solidFill>
                <a:latin typeface="Arial" charset="0"/>
                <a:cs typeface="Arial" charset="0"/>
              </a:rPr>
              <a:t>Châtelier’</a:t>
            </a:r>
            <a:r>
              <a:rPr lang="en-US" altLang="ja-JP" sz="2400" b="1" dirty="0" err="1">
                <a:solidFill>
                  <a:srgbClr val="3366FF"/>
                </a:solidFill>
                <a:latin typeface="Arial" charset="0"/>
                <a:cs typeface="Arial" charset="0"/>
              </a:rPr>
              <a:t>s</a:t>
            </a:r>
            <a:r>
              <a:rPr lang="en-US" altLang="ja-JP" sz="2400" b="1" dirty="0">
                <a:solidFill>
                  <a:srgbClr val="3366FF"/>
                </a:solidFill>
                <a:latin typeface="Arial" charset="0"/>
                <a:cs typeface="Arial" charset="0"/>
              </a:rPr>
              <a:t> principle</a:t>
            </a:r>
            <a:r>
              <a:rPr lang="en-US" altLang="ja-JP" sz="2400" b="1" dirty="0">
                <a:solidFill>
                  <a:srgbClr val="000000"/>
                </a:solidFill>
                <a:latin typeface="Arial" charset="0"/>
                <a:cs typeface="Arial" charset="0"/>
              </a:rPr>
              <a:t>, the reaction</a:t>
            </a:r>
            <a:r>
              <a:rPr lang="en-US" altLang="en-US" sz="2400" b="1" dirty="0">
                <a:solidFill>
                  <a:srgbClr val="000000"/>
                </a:solidFill>
                <a:latin typeface="Arial" charset="0"/>
                <a:cs typeface="Arial" charset="0"/>
              </a:rPr>
              <a:t> is driven to the right by:</a:t>
            </a:r>
          </a:p>
          <a:p>
            <a:pPr lvl="0" eaLnBrk="1" hangingPunct="1">
              <a:spcBef>
                <a:spcPct val="0"/>
              </a:spcBef>
              <a:spcAft>
                <a:spcPts val="2000"/>
              </a:spcAft>
              <a:buFont typeface="Arial" panose="020B0604020202020204" pitchFamily="34" charset="0"/>
              <a:buChar char="•"/>
            </a:pPr>
            <a:r>
              <a:rPr lang="en-US" altLang="en-US" sz="2400" b="1" dirty="0">
                <a:solidFill>
                  <a:srgbClr val="000000"/>
                </a:solidFill>
                <a:latin typeface="Arial" charset="0"/>
                <a:ea typeface="MS PGothic" pitchFamily="34" charset="-128"/>
                <a:cs typeface="Arial" charset="0"/>
              </a:rPr>
              <a:t>using </a:t>
            </a:r>
            <a:r>
              <a:rPr lang="en-US" altLang="en-US" sz="2400" b="1" dirty="0">
                <a:solidFill>
                  <a:srgbClr val="3366FF"/>
                </a:solidFill>
                <a:latin typeface="Arial" charset="0"/>
                <a:ea typeface="MS PGothic" pitchFamily="34" charset="-128"/>
                <a:cs typeface="Arial" charset="0"/>
              </a:rPr>
              <a:t>excess alcohol</a:t>
            </a:r>
          </a:p>
          <a:p>
            <a:pPr eaLnBrk="1" hangingPunct="1">
              <a:spcBef>
                <a:spcPct val="0"/>
              </a:spcBef>
              <a:buClr>
                <a:schemeClr val="tx1"/>
              </a:buClr>
              <a:buFont typeface="Arial" panose="020B0604020202020204" pitchFamily="34" charset="0"/>
              <a:buChar char="•"/>
            </a:pPr>
            <a:r>
              <a:rPr lang="en-US" altLang="en-US" sz="2400" b="1" dirty="0">
                <a:solidFill>
                  <a:srgbClr val="3366FF"/>
                </a:solidFill>
                <a:latin typeface="Arial" charset="0"/>
                <a:cs typeface="Arial" charset="0"/>
              </a:rPr>
              <a:t>removing the water </a:t>
            </a:r>
            <a:r>
              <a:rPr lang="en-US" altLang="en-US" sz="2400" b="1" dirty="0">
                <a:solidFill>
                  <a:srgbClr val="000000"/>
                </a:solidFill>
                <a:latin typeface="Arial" charset="0"/>
                <a:cs typeface="Arial" charset="0"/>
              </a:rPr>
              <a:t>as it is formed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11874" y="363410"/>
            <a:ext cx="8735887" cy="559199"/>
          </a:xfrm>
        </p:spPr>
        <p:txBody>
          <a:bodyPr/>
          <a:lstStyle/>
          <a:p>
            <a:pPr eaLnBrk="1" hangingPunct="1"/>
            <a:r>
              <a:rPr lang="en-US" altLang="en-US" sz="3200" b="1" dirty="0">
                <a:latin typeface="Arial" charset="0"/>
                <a:ea typeface="MS PGothic" pitchFamily="34" charset="-128"/>
                <a:cs typeface="Arial" charset="0"/>
              </a:rPr>
              <a:t>17.8	The Conversion of Carboxylic Acids (3)</a:t>
            </a:r>
            <a:endParaRPr lang="en-US" altLang="en-US" dirty="0">
              <a:latin typeface="Calibri" pitchFamily="34" charset="0"/>
              <a:ea typeface="MS PGothic" pitchFamily="34" charset="-128"/>
              <a:cs typeface="Arial" charset="0"/>
            </a:endParaRPr>
          </a:p>
        </p:txBody>
      </p:sp>
      <p:sp>
        <p:nvSpPr>
          <p:cNvPr id="5" name="Content Placeholder 2">
            <a:extLst>
              <a:ext uri="{FF2B5EF4-FFF2-40B4-BE49-F238E27FC236}">
                <a16:creationId xmlns:a16="http://schemas.microsoft.com/office/drawing/2014/main" id="{2B0A7B11-D0E8-4AA5-B08C-12411B4D20BA}"/>
              </a:ext>
            </a:extLst>
          </p:cNvPr>
          <p:cNvSpPr>
            <a:spLocks noGrp="1"/>
          </p:cNvSpPr>
          <p:nvPr>
            <p:ph idx="1"/>
          </p:nvPr>
        </p:nvSpPr>
        <p:spPr>
          <a:xfrm>
            <a:off x="2395390" y="833490"/>
            <a:ext cx="4353220" cy="423862"/>
          </a:xfrm>
        </p:spPr>
        <p:txBody>
          <a:bodyPr/>
          <a:lstStyle/>
          <a:p>
            <a:pPr marL="457200" lvl="0" indent="-457200" algn="ctr">
              <a:buFont typeface="+mj-lt"/>
              <a:buAutoNum type="alphaUcPeriod" startAt="2"/>
            </a:pPr>
            <a:r>
              <a:rPr lang="en-US" altLang="en-US" sz="2800" b="1" dirty="0">
                <a:solidFill>
                  <a:prstClr val="black"/>
                </a:solidFill>
                <a:latin typeface="Arial" charset="0"/>
                <a:ea typeface="MS PGothic" pitchFamily="34" charset="-128"/>
                <a:cs typeface="Arial" charset="0"/>
              </a:rPr>
              <a:t>Amide Formation</a:t>
            </a:r>
            <a:endParaRPr lang="en-US" dirty="0"/>
          </a:p>
        </p:txBody>
      </p:sp>
      <p:sp>
        <p:nvSpPr>
          <p:cNvPr id="6" name="Text Placeholder 7">
            <a:extLst>
              <a:ext uri="{FF2B5EF4-FFF2-40B4-BE49-F238E27FC236}">
                <a16:creationId xmlns:a16="http://schemas.microsoft.com/office/drawing/2014/main" id="{CD682763-81C3-491B-B5FE-8597CD476BFA}"/>
              </a:ext>
            </a:extLst>
          </p:cNvPr>
          <p:cNvSpPr>
            <a:spLocks noGrp="1"/>
          </p:cNvSpPr>
          <p:nvPr>
            <p:ph type="body" sz="quarter" idx="13"/>
          </p:nvPr>
        </p:nvSpPr>
        <p:spPr>
          <a:xfrm>
            <a:off x="921331" y="1874235"/>
            <a:ext cx="7689270" cy="914400"/>
          </a:xfrm>
        </p:spPr>
        <p:txBody>
          <a:bodyPr/>
          <a:lstStyle/>
          <a:p>
            <a:pPr marL="0" indent="0" eaLnBrk="1" hangingPunct="1">
              <a:spcBef>
                <a:spcPct val="0"/>
              </a:spcBef>
              <a:buNone/>
            </a:pPr>
            <a:r>
              <a:rPr lang="en-US" altLang="en-US" sz="2400" b="1" dirty="0">
                <a:solidFill>
                  <a:srgbClr val="000000"/>
                </a:solidFill>
                <a:latin typeface="Arial" panose="020B0604020202020204" pitchFamily="34" charset="0"/>
                <a:ea typeface="MS PGothic" pitchFamily="34" charset="-128"/>
                <a:cs typeface="Arial" panose="020B0604020202020204" pitchFamily="34" charset="0"/>
              </a:rPr>
              <a:t>Heating a carboxylic acid with ammonia </a:t>
            </a:r>
            <a:r>
              <a:rPr lang="en-US" altLang="en-US" sz="2400" b="1" i="0" dirty="0">
                <a:solidFill>
                  <a:srgbClr val="000000"/>
                </a:solidFill>
                <a:latin typeface="Arial" panose="020B0604020202020204" pitchFamily="34" charset="0"/>
                <a:cs typeface="Arial" panose="020B0604020202020204" pitchFamily="34" charset="0"/>
              </a:rPr>
              <a:t>(NH</a:t>
            </a:r>
            <a:r>
              <a:rPr lang="en-US" altLang="en-US" sz="2400" b="1" i="0" baseline="-25000" dirty="0">
                <a:solidFill>
                  <a:srgbClr val="000000"/>
                </a:solidFill>
                <a:latin typeface="Arial" panose="020B0604020202020204" pitchFamily="34" charset="0"/>
                <a:cs typeface="Arial" panose="020B0604020202020204" pitchFamily="34" charset="0"/>
              </a:rPr>
              <a:t>3</a:t>
            </a:r>
            <a:r>
              <a:rPr lang="en-US" altLang="en-US" sz="2400" b="1" i="0" dirty="0">
                <a:solidFill>
                  <a:srgbClr val="000000"/>
                </a:solidFill>
                <a:latin typeface="Arial" panose="020B0604020202020204" pitchFamily="34" charset="0"/>
                <a:cs typeface="Arial" panose="020B0604020202020204" pitchFamily="34" charset="0"/>
              </a:rPr>
              <a:t>)</a:t>
            </a:r>
            <a:r>
              <a:rPr lang="en-US" altLang="en-US" sz="2400" b="1" dirty="0">
                <a:solidFill>
                  <a:srgbClr val="000000"/>
                </a:solidFill>
                <a:latin typeface="Arial" panose="020B0604020202020204" pitchFamily="34" charset="0"/>
                <a:ea typeface="MS PGothic" pitchFamily="34" charset="-128"/>
                <a:cs typeface="Arial" panose="020B0604020202020204" pitchFamily="34" charset="0"/>
              </a:rPr>
              <a:t> or an amine (</a:t>
            </a:r>
            <a:r>
              <a:rPr lang="en-US" altLang="en-US" sz="2400" b="1" i="0" dirty="0">
                <a:solidFill>
                  <a:srgbClr val="000000"/>
                </a:solidFill>
                <a:latin typeface="Arial" panose="020B0604020202020204" pitchFamily="34" charset="0"/>
                <a:cs typeface="Arial" panose="020B0604020202020204" pitchFamily="34" charset="0"/>
              </a:rPr>
              <a:t>R′NH</a:t>
            </a:r>
            <a:r>
              <a:rPr lang="en-US" altLang="en-US" sz="2400" b="1" i="0" baseline="-25000" dirty="0">
                <a:solidFill>
                  <a:srgbClr val="000000"/>
                </a:solidFill>
                <a:latin typeface="Arial" panose="020B0604020202020204" pitchFamily="34" charset="0"/>
                <a:cs typeface="Arial" panose="020B0604020202020204" pitchFamily="34" charset="0"/>
              </a:rPr>
              <a:t>2</a:t>
            </a:r>
            <a:r>
              <a:rPr lang="en-US" altLang="en-US" sz="2400" b="1" i="0" dirty="0">
                <a:solidFill>
                  <a:srgbClr val="000000"/>
                </a:solidFill>
                <a:latin typeface="Arial" panose="020B0604020202020204" pitchFamily="34" charset="0"/>
                <a:cs typeface="Arial" panose="020B0604020202020204" pitchFamily="34" charset="0"/>
              </a:rPr>
              <a:t> o</a:t>
            </a:r>
            <a:r>
              <a:rPr lang="en-US" altLang="en-US" sz="2400" b="1" dirty="0">
                <a:solidFill>
                  <a:srgbClr val="000000"/>
                </a:solidFill>
                <a:latin typeface="Arial" panose="020B0604020202020204" pitchFamily="34" charset="0"/>
                <a:ea typeface="MS PGothic" pitchFamily="34" charset="-128"/>
                <a:cs typeface="Arial" panose="020B0604020202020204" pitchFamily="34" charset="0"/>
              </a:rPr>
              <a:t>r </a:t>
            </a:r>
            <a:r>
              <a:rPr lang="en-US" altLang="en-US" sz="2400" b="1" i="0" dirty="0">
                <a:solidFill>
                  <a:srgbClr val="000000"/>
                </a:solidFill>
                <a:latin typeface="Arial" panose="020B0604020202020204" pitchFamily="34" charset="0"/>
                <a:cs typeface="Arial" panose="020B0604020202020204" pitchFamily="34" charset="0"/>
              </a:rPr>
              <a:t>R′</a:t>
            </a:r>
            <a:r>
              <a:rPr lang="en-US" altLang="en-US" sz="2400" b="1" i="0" baseline="-25000" dirty="0">
                <a:solidFill>
                  <a:srgbClr val="000000"/>
                </a:solidFill>
                <a:latin typeface="Arial" panose="020B0604020202020204" pitchFamily="34" charset="0"/>
                <a:cs typeface="Arial" panose="020B0604020202020204" pitchFamily="34" charset="0"/>
              </a:rPr>
              <a:t>2</a:t>
            </a:r>
            <a:r>
              <a:rPr lang="en-US" altLang="en-US" sz="2400" b="1" i="0" dirty="0">
                <a:solidFill>
                  <a:srgbClr val="000000"/>
                </a:solidFill>
                <a:latin typeface="Arial" panose="020B0604020202020204" pitchFamily="34" charset="0"/>
                <a:cs typeface="Arial" panose="020B0604020202020204" pitchFamily="34" charset="0"/>
              </a:rPr>
              <a:t>NH</a:t>
            </a:r>
            <a:r>
              <a:rPr lang="en-US" altLang="en-US" sz="2400" b="1" dirty="0">
                <a:solidFill>
                  <a:srgbClr val="000000"/>
                </a:solidFill>
                <a:latin typeface="Arial" panose="020B0604020202020204" pitchFamily="34" charset="0"/>
                <a:ea typeface="MS PGothic" pitchFamily="34" charset="-128"/>
                <a:cs typeface="Arial" panose="020B0604020202020204" pitchFamily="34" charset="0"/>
              </a:rPr>
              <a:t>) forms an </a:t>
            </a:r>
            <a:r>
              <a:rPr lang="en-US" altLang="en-US" sz="2400" b="1" dirty="0">
                <a:solidFill>
                  <a:srgbClr val="3366FF"/>
                </a:solidFill>
                <a:latin typeface="Arial" panose="020B0604020202020204" pitchFamily="34" charset="0"/>
                <a:ea typeface="MS PGothic" pitchFamily="34" charset="-128"/>
                <a:cs typeface="Arial" panose="020B0604020202020204" pitchFamily="34" charset="0"/>
              </a:rPr>
              <a:t>amide</a:t>
            </a:r>
            <a:r>
              <a:rPr lang="en-US" altLang="en-US" sz="2400" b="1" dirty="0">
                <a:solidFill>
                  <a:srgbClr val="000000"/>
                </a:solidFill>
                <a:latin typeface="Arial" panose="020B0604020202020204" pitchFamily="34" charset="0"/>
                <a:ea typeface="MS PGothic" pitchFamily="34" charset="-128"/>
                <a:cs typeface="Arial" panose="020B0604020202020204" pitchFamily="34" charset="0"/>
              </a:rPr>
              <a:t>.</a:t>
            </a:r>
          </a:p>
        </p:txBody>
      </p:sp>
      <p:pic>
        <p:nvPicPr>
          <p:cNvPr id="61444" name="Picture 8" descr="Formation of an amide from a carboxylic acid is a substitution because the OH group of the acid is replaced by a nitrogen-containing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3203575"/>
            <a:ext cx="6729412"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0" y="374191"/>
            <a:ext cx="9159935" cy="533455"/>
          </a:xfrm>
        </p:spPr>
        <p:txBody>
          <a:bodyPr/>
          <a:lstStyle/>
          <a:p>
            <a:pPr eaLnBrk="1" hangingPunct="1"/>
            <a:r>
              <a:rPr lang="en-US" altLang="en-US" sz="3200" b="1" dirty="0">
                <a:latin typeface="Arial" charset="0"/>
                <a:ea typeface="MS PGothic" pitchFamily="34" charset="-128"/>
                <a:cs typeface="Arial" charset="0"/>
              </a:rPr>
              <a:t>17.8	The Conversion of Carboxylic Acids </a:t>
            </a:r>
            <a:r>
              <a:rPr lang="en-US" altLang="en-US" sz="3200" b="1" dirty="0">
                <a:solidFill>
                  <a:prstClr val="black"/>
                </a:solidFill>
                <a:latin typeface="Arial" charset="0"/>
                <a:ea typeface="MS PGothic" pitchFamily="34" charset="-128"/>
                <a:cs typeface="Arial" charset="0"/>
              </a:rPr>
              <a:t>(4)</a:t>
            </a:r>
            <a:endParaRPr lang="en-US" altLang="en-US" sz="3200" dirty="0">
              <a:latin typeface="Calibri" pitchFamily="34" charset="0"/>
              <a:ea typeface="MS PGothic" pitchFamily="34" charset="-128"/>
              <a:cs typeface="Arial" charset="0"/>
            </a:endParaRPr>
          </a:p>
        </p:txBody>
      </p:sp>
      <p:sp>
        <p:nvSpPr>
          <p:cNvPr id="6" name="Content Placeholder 2">
            <a:extLst>
              <a:ext uri="{FF2B5EF4-FFF2-40B4-BE49-F238E27FC236}">
                <a16:creationId xmlns:a16="http://schemas.microsoft.com/office/drawing/2014/main" id="{6A51DAF3-A899-4929-875B-69DFB25DAEAA}"/>
              </a:ext>
            </a:extLst>
          </p:cNvPr>
          <p:cNvSpPr>
            <a:spLocks noGrp="1"/>
          </p:cNvSpPr>
          <p:nvPr>
            <p:ph idx="1"/>
          </p:nvPr>
        </p:nvSpPr>
        <p:spPr>
          <a:xfrm>
            <a:off x="2613823" y="832283"/>
            <a:ext cx="3901896" cy="461962"/>
          </a:xfrm>
        </p:spPr>
        <p:txBody>
          <a:bodyPr/>
          <a:lstStyle/>
          <a:p>
            <a:pPr marL="438912" lvl="0" indent="-438912" algn="ctr">
              <a:buFont typeface="+mj-lt"/>
              <a:buAutoNum type="alphaUcPeriod" startAt="2"/>
            </a:pPr>
            <a:r>
              <a:rPr lang="en-US" altLang="en-US" sz="2800" b="1" dirty="0">
                <a:solidFill>
                  <a:prstClr val="black"/>
                </a:solidFill>
                <a:latin typeface="Arial" charset="0"/>
                <a:ea typeface="MS PGothic" pitchFamily="34" charset="-128"/>
                <a:cs typeface="Arial" charset="0"/>
              </a:rPr>
              <a:t>Amide Formation</a:t>
            </a:r>
            <a:endParaRPr lang="en-US" sz="2800" dirty="0"/>
          </a:p>
        </p:txBody>
      </p:sp>
      <p:sp>
        <p:nvSpPr>
          <p:cNvPr id="7" name="Text Placeholder 7">
            <a:extLst>
              <a:ext uri="{FF2B5EF4-FFF2-40B4-BE49-F238E27FC236}">
                <a16:creationId xmlns:a16="http://schemas.microsoft.com/office/drawing/2014/main" id="{A6A4E722-0B5A-42D8-823A-A1BF3AB9C521}"/>
              </a:ext>
            </a:extLst>
          </p:cNvPr>
          <p:cNvSpPr>
            <a:spLocks noGrp="1"/>
          </p:cNvSpPr>
          <p:nvPr>
            <p:ph type="body" sz="quarter" idx="13"/>
          </p:nvPr>
        </p:nvSpPr>
        <p:spPr>
          <a:xfrm>
            <a:off x="762000" y="1508125"/>
            <a:ext cx="7092950" cy="914400"/>
          </a:xfrm>
        </p:spPr>
        <p:txBody>
          <a:bodyPr/>
          <a:lstStyle/>
          <a:p>
            <a:pPr marL="0" lvl="0" indent="0" eaLnBrk="1" hangingPunct="1">
              <a:spcBef>
                <a:spcPct val="0"/>
              </a:spcBef>
              <a:buNone/>
            </a:pPr>
            <a:r>
              <a:rPr lang="en-US" altLang="en-US" sz="2400" b="1" dirty="0">
                <a:solidFill>
                  <a:srgbClr val="000000"/>
                </a:solidFill>
                <a:latin typeface="Arial" charset="0"/>
                <a:ea typeface="MS PGothic" pitchFamily="34" charset="-128"/>
                <a:cs typeface="Arial" charset="0"/>
              </a:rPr>
              <a:t>The identity of the N-compound determines the</a:t>
            </a:r>
          </a:p>
          <a:p>
            <a:pPr marL="0" lvl="0" indent="0" eaLnBrk="1" hangingPunct="1">
              <a:spcBef>
                <a:spcPct val="0"/>
              </a:spcBef>
              <a:buNone/>
            </a:pPr>
            <a:r>
              <a:rPr lang="en-US" altLang="en-US" sz="2400" b="1" dirty="0">
                <a:solidFill>
                  <a:srgbClr val="3366FF"/>
                </a:solidFill>
                <a:latin typeface="Arial" charset="0"/>
                <a:ea typeface="MS PGothic" pitchFamily="34" charset="-128"/>
                <a:cs typeface="Arial" charset="0"/>
              </a:rPr>
              <a:t>type of amide </a:t>
            </a:r>
            <a:r>
              <a:rPr lang="en-US" altLang="en-US" sz="2400" b="1" dirty="0">
                <a:solidFill>
                  <a:srgbClr val="000000"/>
                </a:solidFill>
                <a:latin typeface="Arial" charset="0"/>
                <a:ea typeface="MS PGothic" pitchFamily="34" charset="-128"/>
                <a:cs typeface="Arial" charset="0"/>
              </a:rPr>
              <a:t>formed.</a:t>
            </a:r>
          </a:p>
        </p:txBody>
      </p:sp>
      <p:sp>
        <p:nvSpPr>
          <p:cNvPr id="8" name="Text Placeholder 9">
            <a:extLst>
              <a:ext uri="{FF2B5EF4-FFF2-40B4-BE49-F238E27FC236}">
                <a16:creationId xmlns:a16="http://schemas.microsoft.com/office/drawing/2014/main" id="{CF198B3F-150D-434C-8CDA-F0967FD299BC}"/>
              </a:ext>
            </a:extLst>
          </p:cNvPr>
          <p:cNvSpPr>
            <a:spLocks noGrp="1"/>
          </p:cNvSpPr>
          <p:nvPr>
            <p:ph type="body" sz="quarter" idx="14"/>
          </p:nvPr>
        </p:nvSpPr>
        <p:spPr>
          <a:xfrm>
            <a:off x="1218915" y="2590800"/>
            <a:ext cx="7239286" cy="461963"/>
          </a:xfrm>
        </p:spPr>
        <p:txBody>
          <a:bodyPr/>
          <a:lstStyle/>
          <a:p>
            <a:pPr marL="228600" indent="-228600" eaLnBrk="1" hangingPunct="1">
              <a:spcBef>
                <a:spcPct val="0"/>
              </a:spcBef>
            </a:pPr>
            <a:r>
              <a:rPr lang="en-US" altLang="en-US" sz="2400" b="1" dirty="0">
                <a:solidFill>
                  <a:srgbClr val="000000"/>
                </a:solidFill>
                <a:latin typeface="Arial" charset="0"/>
                <a:ea typeface="MS PGothic" pitchFamily="34" charset="-128"/>
                <a:cs typeface="Arial" charset="0"/>
              </a:rPr>
              <a:t>Reaction with </a:t>
            </a:r>
            <a:r>
              <a:rPr lang="en-US" altLang="en-US" sz="2400" b="1" i="0" dirty="0">
                <a:solidFill>
                  <a:srgbClr val="3366FF"/>
                </a:solidFill>
                <a:latin typeface="Arial" panose="020B0604020202020204" pitchFamily="34" charset="0"/>
                <a:ea typeface="MS PGothic" pitchFamily="34" charset="-128"/>
                <a:cs typeface="Arial" panose="020B0604020202020204" pitchFamily="34" charset="0"/>
              </a:rPr>
              <a:t>NH</a:t>
            </a:r>
            <a:r>
              <a:rPr lang="en-US" altLang="en-US" sz="2400" b="1" i="0" baseline="-25000" dirty="0">
                <a:solidFill>
                  <a:srgbClr val="3366FF"/>
                </a:solidFill>
                <a:latin typeface="Arial" panose="020B0604020202020204" pitchFamily="34" charset="0"/>
                <a:ea typeface="MS PGothic" pitchFamily="34" charset="-128"/>
                <a:cs typeface="Arial" panose="020B0604020202020204" pitchFamily="34" charset="0"/>
              </a:rPr>
              <a:t>3</a:t>
            </a:r>
            <a:r>
              <a:rPr lang="en-US" altLang="en-US" sz="2400" b="1" dirty="0">
                <a:solidFill>
                  <a:srgbClr val="3366FF"/>
                </a:solidFill>
                <a:latin typeface="Arial" charset="0"/>
                <a:ea typeface="MS PGothic" pitchFamily="34" charset="-128"/>
                <a:cs typeface="Arial" charset="0"/>
              </a:rPr>
              <a:t> </a:t>
            </a:r>
            <a:r>
              <a:rPr lang="en-US" altLang="en-US" sz="2400" b="1" dirty="0">
                <a:solidFill>
                  <a:srgbClr val="000000"/>
                </a:solidFill>
                <a:latin typeface="Arial" charset="0"/>
                <a:ea typeface="MS PGothic" pitchFamily="34" charset="-128"/>
                <a:cs typeface="Arial" charset="0"/>
              </a:rPr>
              <a:t>forms a </a:t>
            </a:r>
          </a:p>
        </p:txBody>
      </p:sp>
      <p:graphicFrame>
        <p:nvGraphicFramePr>
          <p:cNvPr id="2" name="Object 1">
            <a:extLst>
              <a:ext uri="{FF2B5EF4-FFF2-40B4-BE49-F238E27FC236}">
                <a16:creationId xmlns:a16="http://schemas.microsoft.com/office/drawing/2014/main" id="{ABD177CC-18F4-470A-8BAC-841FBCCB8C87}"/>
              </a:ext>
            </a:extLst>
          </p:cNvPr>
          <p:cNvGraphicFramePr>
            <a:graphicFrameLocks noChangeAspect="1"/>
          </p:cNvGraphicFramePr>
          <p:nvPr>
            <p:extLst>
              <p:ext uri="{D42A27DB-BD31-4B8C-83A1-F6EECF244321}">
                <p14:modId xmlns:p14="http://schemas.microsoft.com/office/powerpoint/2010/main" val="3847035552"/>
              </p:ext>
            </p:extLst>
          </p:nvPr>
        </p:nvGraphicFramePr>
        <p:xfrm>
          <a:off x="5433635" y="2706600"/>
          <a:ext cx="1155700" cy="342900"/>
        </p:xfrm>
        <a:graphic>
          <a:graphicData uri="http://schemas.openxmlformats.org/presentationml/2006/ole">
            <mc:AlternateContent xmlns:mc="http://schemas.openxmlformats.org/markup-compatibility/2006">
              <mc:Choice xmlns:v="urn:schemas-microsoft-com:vml" Requires="v">
                <p:oleObj spid="_x0000_s16403" name="Equation" r:id="rId4" imgW="1155600" imgH="342720" progId="Equation.DSMT4">
                  <p:embed/>
                </p:oleObj>
              </mc:Choice>
              <mc:Fallback>
                <p:oleObj name="Equation" r:id="rId4" imgW="1155600" imgH="342720" progId="Equation.DSMT4">
                  <p:embed/>
                  <p:pic>
                    <p:nvPicPr>
                      <p:cNvPr id="0" name=""/>
                      <p:cNvPicPr/>
                      <p:nvPr/>
                    </p:nvPicPr>
                    <p:blipFill>
                      <a:blip r:embed="rId5"/>
                      <a:stretch>
                        <a:fillRect/>
                      </a:stretch>
                    </p:blipFill>
                    <p:spPr>
                      <a:xfrm>
                        <a:off x="5433635" y="2706600"/>
                        <a:ext cx="1155700" cy="342900"/>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8B9E7697-4E59-4698-BDB5-E94BC26A3B2E}"/>
              </a:ext>
            </a:extLst>
          </p:cNvPr>
          <p:cNvSpPr>
            <a:spLocks noGrp="1"/>
          </p:cNvSpPr>
          <p:nvPr>
            <p:ph type="body" sz="quarter" idx="15"/>
          </p:nvPr>
        </p:nvSpPr>
        <p:spPr>
          <a:xfrm>
            <a:off x="6589225" y="2611825"/>
            <a:ext cx="1752600" cy="533400"/>
          </a:xfrm>
        </p:spPr>
        <p:txBody>
          <a:bodyPr/>
          <a:lstStyle/>
          <a:p>
            <a:pPr marL="0" indent="0">
              <a:buNone/>
            </a:pPr>
            <a:r>
              <a:rPr lang="en-US" altLang="en-US" sz="2400" b="1" dirty="0">
                <a:solidFill>
                  <a:srgbClr val="000000"/>
                </a:solidFill>
                <a:latin typeface="Arial" panose="020B0604020202020204" pitchFamily="34" charset="0"/>
                <a:ea typeface="MS PGothic" pitchFamily="34" charset="-128"/>
                <a:cs typeface="Arial" panose="020B0604020202020204" pitchFamily="34" charset="0"/>
              </a:rPr>
              <a:t>(RCONH</a:t>
            </a:r>
            <a:r>
              <a:rPr lang="en-US" altLang="en-US" sz="2400" b="1" baseline="-25000" dirty="0">
                <a:solidFill>
                  <a:srgbClr val="000000"/>
                </a:solidFill>
                <a:latin typeface="Arial" panose="020B0604020202020204" pitchFamily="34" charset="0"/>
                <a:ea typeface="MS PGothic" pitchFamily="34" charset="-128"/>
                <a:cs typeface="Arial" panose="020B0604020202020204" pitchFamily="34" charset="0"/>
              </a:rPr>
              <a:t>2</a:t>
            </a:r>
            <a:r>
              <a:rPr lang="en-US" altLang="en-US" sz="2400" b="1" dirty="0">
                <a:solidFill>
                  <a:srgbClr val="000000"/>
                </a:solidFill>
                <a:latin typeface="Arial" panose="020B0604020202020204" pitchFamily="34" charset="0"/>
                <a:ea typeface="MS PGothic" pitchFamily="34" charset="-128"/>
                <a:cs typeface="Arial" panose="020B0604020202020204" pitchFamily="34" charset="0"/>
              </a:rPr>
              <a:t>)</a:t>
            </a:r>
            <a:r>
              <a:rPr lang="en-US" altLang="en-US" sz="2400" b="1" dirty="0">
                <a:solidFill>
                  <a:srgbClr val="000000"/>
                </a:solidFill>
                <a:latin typeface="Arial" charset="0"/>
                <a:ea typeface="MS PGothic" pitchFamily="34" charset="-128"/>
                <a:cs typeface="Arial" charset="0"/>
              </a:rPr>
              <a:t>.</a:t>
            </a:r>
            <a:endParaRPr lang="en-US" dirty="0"/>
          </a:p>
        </p:txBody>
      </p:sp>
      <p:pic>
        <p:nvPicPr>
          <p:cNvPr id="62469" name="Picture 8" descr="Acetic acid (CH3COOH) reacts with ammonia (NH3) to form primary amide (CH3CONH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3581400"/>
            <a:ext cx="576738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40705" y="371620"/>
            <a:ext cx="8705941" cy="547965"/>
          </a:xfrm>
        </p:spPr>
        <p:txBody>
          <a:bodyPr/>
          <a:lstStyle/>
          <a:p>
            <a:pPr eaLnBrk="1" hangingPunct="1"/>
            <a:r>
              <a:rPr lang="en-US" altLang="en-US" sz="3200" b="1" dirty="0">
                <a:latin typeface="Arial" charset="0"/>
                <a:ea typeface="MS PGothic" pitchFamily="34" charset="-128"/>
                <a:cs typeface="Arial" charset="0"/>
              </a:rPr>
              <a:t>17.8	The Conversion of Carboxylic Acids </a:t>
            </a:r>
            <a:r>
              <a:rPr lang="en-US" altLang="en-US" sz="3200" b="1" dirty="0">
                <a:solidFill>
                  <a:prstClr val="black"/>
                </a:solidFill>
                <a:latin typeface="Arial" charset="0"/>
                <a:ea typeface="MS PGothic" pitchFamily="34" charset="-128"/>
                <a:cs typeface="Arial" charset="0"/>
              </a:rPr>
              <a:t>(5)</a:t>
            </a:r>
            <a:endParaRPr lang="en-US" altLang="en-US" sz="3200" dirty="0">
              <a:latin typeface="Calibri" pitchFamily="34" charset="0"/>
              <a:ea typeface="MS PGothic" pitchFamily="34" charset="-128"/>
              <a:cs typeface="Arial" charset="0"/>
            </a:endParaRPr>
          </a:p>
        </p:txBody>
      </p:sp>
      <p:sp>
        <p:nvSpPr>
          <p:cNvPr id="7" name="Content Placeholder 2">
            <a:extLst>
              <a:ext uri="{FF2B5EF4-FFF2-40B4-BE49-F238E27FC236}">
                <a16:creationId xmlns:a16="http://schemas.microsoft.com/office/drawing/2014/main" id="{CCA7E2C4-0733-4B45-A493-BF8035B5B165}"/>
              </a:ext>
            </a:extLst>
          </p:cNvPr>
          <p:cNvSpPr>
            <a:spLocks noGrp="1"/>
          </p:cNvSpPr>
          <p:nvPr>
            <p:ph idx="1"/>
          </p:nvPr>
        </p:nvSpPr>
        <p:spPr>
          <a:xfrm>
            <a:off x="2416941" y="822603"/>
            <a:ext cx="4310119" cy="481011"/>
          </a:xfrm>
        </p:spPr>
        <p:txBody>
          <a:bodyPr/>
          <a:lstStyle/>
          <a:p>
            <a:pPr marL="438912" lvl="0" indent="-438912" algn="ctr">
              <a:buFont typeface="+mj-lt"/>
              <a:buAutoNum type="alphaUcPeriod" startAt="2"/>
            </a:pPr>
            <a:r>
              <a:rPr lang="en-US" altLang="en-US" sz="2800" b="1" dirty="0">
                <a:solidFill>
                  <a:prstClr val="black"/>
                </a:solidFill>
                <a:latin typeface="Arial" charset="0"/>
                <a:ea typeface="MS PGothic" pitchFamily="34" charset="-128"/>
                <a:cs typeface="Arial" charset="0"/>
              </a:rPr>
              <a:t>Amide Formation</a:t>
            </a:r>
            <a:endParaRPr lang="en-US" sz="2800" dirty="0"/>
          </a:p>
        </p:txBody>
      </p:sp>
      <p:sp>
        <p:nvSpPr>
          <p:cNvPr id="8" name="Text Placeholder 7">
            <a:extLst>
              <a:ext uri="{FF2B5EF4-FFF2-40B4-BE49-F238E27FC236}">
                <a16:creationId xmlns:a16="http://schemas.microsoft.com/office/drawing/2014/main" id="{F700CD72-C8CF-4FEE-8F0F-8F77F9ABB2E9}"/>
              </a:ext>
            </a:extLst>
          </p:cNvPr>
          <p:cNvSpPr>
            <a:spLocks noGrp="1"/>
          </p:cNvSpPr>
          <p:nvPr>
            <p:ph type="body" sz="quarter" idx="13"/>
          </p:nvPr>
        </p:nvSpPr>
        <p:spPr>
          <a:xfrm>
            <a:off x="841665" y="1468439"/>
            <a:ext cx="4416135" cy="512762"/>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Reaction with </a:t>
            </a:r>
            <a:r>
              <a:rPr lang="en-US" altLang="en-US" sz="2400" b="1" i="0" dirty="0">
                <a:solidFill>
                  <a:srgbClr val="3366FF"/>
                </a:solidFill>
                <a:latin typeface="Arial" panose="020B0604020202020204" pitchFamily="34" charset="0"/>
                <a:ea typeface="MS PGothic" pitchFamily="34" charset="-128"/>
                <a:cs typeface="Arial" panose="020B0604020202020204" pitchFamily="34" charset="0"/>
              </a:rPr>
              <a:t>R′NH</a:t>
            </a:r>
            <a:r>
              <a:rPr lang="en-US" altLang="en-US" sz="2400" b="1" i="0" baseline="-25000" dirty="0">
                <a:solidFill>
                  <a:srgbClr val="3366FF"/>
                </a:solidFill>
                <a:latin typeface="Arial" panose="020B0604020202020204" pitchFamily="34" charset="0"/>
                <a:ea typeface="MS PGothic" pitchFamily="34" charset="-128"/>
                <a:cs typeface="Arial" panose="020B0604020202020204" pitchFamily="34" charset="0"/>
              </a:rPr>
              <a:t>2</a:t>
            </a:r>
            <a:r>
              <a:rPr lang="en-US" altLang="en-US" sz="2400" b="1" dirty="0">
                <a:solidFill>
                  <a:srgbClr val="3366FF"/>
                </a:solidFill>
                <a:latin typeface="Arial" charset="0"/>
                <a:ea typeface="MS PGothic" pitchFamily="34" charset="-128"/>
                <a:cs typeface="Arial" charset="0"/>
              </a:rPr>
              <a:t> </a:t>
            </a:r>
            <a:r>
              <a:rPr lang="en-US" altLang="en-US" sz="2400" b="1" dirty="0">
                <a:solidFill>
                  <a:srgbClr val="000000"/>
                </a:solidFill>
                <a:latin typeface="Arial" charset="0"/>
                <a:ea typeface="MS PGothic" pitchFamily="34" charset="-128"/>
                <a:cs typeface="Arial" charset="0"/>
              </a:rPr>
              <a:t>forms a </a:t>
            </a:r>
          </a:p>
        </p:txBody>
      </p:sp>
      <p:graphicFrame>
        <p:nvGraphicFramePr>
          <p:cNvPr id="2" name="Object 1">
            <a:extLst>
              <a:ext uri="{FF2B5EF4-FFF2-40B4-BE49-F238E27FC236}">
                <a16:creationId xmlns:a16="http://schemas.microsoft.com/office/drawing/2014/main" id="{CFA65FD9-2F23-4751-968F-E2E6A7EC464B}"/>
              </a:ext>
            </a:extLst>
          </p:cNvPr>
          <p:cNvGraphicFramePr>
            <a:graphicFrameLocks noChangeAspect="1"/>
          </p:cNvGraphicFramePr>
          <p:nvPr>
            <p:extLst>
              <p:ext uri="{D42A27DB-BD31-4B8C-83A1-F6EECF244321}">
                <p14:modId xmlns:p14="http://schemas.microsoft.com/office/powerpoint/2010/main" val="1292296510"/>
              </p:ext>
            </p:extLst>
          </p:nvPr>
        </p:nvGraphicFramePr>
        <p:xfrm>
          <a:off x="5132759" y="1555479"/>
          <a:ext cx="1204840" cy="349792"/>
        </p:xfrm>
        <a:graphic>
          <a:graphicData uri="http://schemas.openxmlformats.org/presentationml/2006/ole">
            <mc:AlternateContent xmlns:mc="http://schemas.openxmlformats.org/markup-compatibility/2006">
              <mc:Choice xmlns:v="urn:schemas-microsoft-com:vml" Requires="v">
                <p:oleObj spid="_x0000_s17446" name="Equation" r:id="rId4" imgW="1180800" imgH="342720" progId="Equation.DSMT4">
                  <p:embed/>
                </p:oleObj>
              </mc:Choice>
              <mc:Fallback>
                <p:oleObj name="Equation" r:id="rId4" imgW="1180800" imgH="342720" progId="Equation.DSMT4">
                  <p:embed/>
                  <p:pic>
                    <p:nvPicPr>
                      <p:cNvPr id="0" name=""/>
                      <p:cNvPicPr/>
                      <p:nvPr/>
                    </p:nvPicPr>
                    <p:blipFill>
                      <a:blip r:embed="rId5"/>
                      <a:stretch>
                        <a:fillRect/>
                      </a:stretch>
                    </p:blipFill>
                    <p:spPr>
                      <a:xfrm>
                        <a:off x="5132759" y="1555479"/>
                        <a:ext cx="1204840" cy="349792"/>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1D15221F-DBEB-479A-850C-8AA9CDEB60A4}"/>
              </a:ext>
            </a:extLst>
          </p:cNvPr>
          <p:cNvSpPr>
            <a:spLocks noGrp="1"/>
          </p:cNvSpPr>
          <p:nvPr>
            <p:ph type="body" sz="quarter" idx="15"/>
          </p:nvPr>
        </p:nvSpPr>
        <p:spPr>
          <a:xfrm>
            <a:off x="6386946" y="1495183"/>
            <a:ext cx="1961535" cy="466265"/>
          </a:xfrm>
        </p:spPr>
        <p:txBody>
          <a:bodyPr/>
          <a:lstStyle/>
          <a:p>
            <a:pPr marL="0" indent="0">
              <a:buNone/>
            </a:pPr>
            <a:r>
              <a:rPr lang="en-US" altLang="en-US" sz="2400" b="1" dirty="0">
                <a:solidFill>
                  <a:srgbClr val="000000"/>
                </a:solidFill>
                <a:latin typeface="Arial" charset="0"/>
                <a:cs typeface="Arial" charset="0"/>
              </a:rPr>
              <a:t>(RCONHR′)</a:t>
            </a:r>
            <a:r>
              <a:rPr lang="en-US" altLang="en-US" sz="2400" b="1" dirty="0">
                <a:solidFill>
                  <a:srgbClr val="000000"/>
                </a:solidFill>
                <a:latin typeface="Arial" charset="0"/>
                <a:ea typeface="MS PGothic" pitchFamily="34" charset="-128"/>
                <a:cs typeface="Arial" charset="0"/>
              </a:rPr>
              <a:t>.</a:t>
            </a:r>
            <a:endParaRPr lang="en-US" dirty="0"/>
          </a:p>
        </p:txBody>
      </p:sp>
      <p:pic>
        <p:nvPicPr>
          <p:cNvPr id="63492" name="Picture 8" descr="Acetic acid (CH3COOH) reacts with methylamine (CH3NH2) to form secondary amide (CH3CONHCH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981200"/>
            <a:ext cx="5815013"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9">
            <a:extLst>
              <a:ext uri="{FF2B5EF4-FFF2-40B4-BE49-F238E27FC236}">
                <a16:creationId xmlns:a16="http://schemas.microsoft.com/office/drawing/2014/main" id="{9729177A-50D5-4F69-B0DD-C26650689F5F}"/>
              </a:ext>
            </a:extLst>
          </p:cNvPr>
          <p:cNvSpPr>
            <a:spLocks noGrp="1"/>
          </p:cNvSpPr>
          <p:nvPr>
            <p:ph type="body" sz="quarter" idx="14"/>
          </p:nvPr>
        </p:nvSpPr>
        <p:spPr>
          <a:xfrm>
            <a:off x="841665" y="3886200"/>
            <a:ext cx="4291094" cy="609600"/>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Reaction with </a:t>
            </a:r>
            <a:r>
              <a:rPr lang="en-US" altLang="en-US" sz="2400" b="1" i="0" dirty="0">
                <a:solidFill>
                  <a:srgbClr val="3366FF"/>
                </a:solidFill>
                <a:latin typeface="Arial" panose="020B0604020202020204" pitchFamily="34" charset="0"/>
                <a:ea typeface="MS PGothic" pitchFamily="34" charset="-128"/>
                <a:cs typeface="Arial" panose="020B0604020202020204" pitchFamily="34" charset="0"/>
              </a:rPr>
              <a:t>R′</a:t>
            </a:r>
            <a:r>
              <a:rPr lang="en-US" altLang="en-US" sz="2400" b="1" i="0" baseline="-25000" dirty="0">
                <a:solidFill>
                  <a:srgbClr val="3366FF"/>
                </a:solidFill>
                <a:latin typeface="Arial" panose="020B0604020202020204" pitchFamily="34" charset="0"/>
                <a:ea typeface="MS PGothic" pitchFamily="34" charset="-128"/>
                <a:cs typeface="Arial" panose="020B0604020202020204" pitchFamily="34" charset="0"/>
              </a:rPr>
              <a:t>2</a:t>
            </a:r>
            <a:r>
              <a:rPr lang="en-US" altLang="en-US" sz="2400" b="1" i="0" dirty="0">
                <a:solidFill>
                  <a:srgbClr val="3366FF"/>
                </a:solidFill>
                <a:latin typeface="Arial" panose="020B0604020202020204" pitchFamily="34" charset="0"/>
                <a:ea typeface="MS PGothic" pitchFamily="34" charset="-128"/>
                <a:cs typeface="Arial" panose="020B0604020202020204" pitchFamily="34" charset="0"/>
              </a:rPr>
              <a:t>NH</a:t>
            </a:r>
            <a:r>
              <a:rPr lang="en-US" altLang="en-US" sz="2400" b="1" dirty="0">
                <a:solidFill>
                  <a:srgbClr val="3366FF"/>
                </a:solidFill>
                <a:latin typeface="Arial" charset="0"/>
                <a:ea typeface="MS PGothic" pitchFamily="34" charset="-128"/>
                <a:cs typeface="Arial" charset="0"/>
              </a:rPr>
              <a:t> </a:t>
            </a:r>
            <a:r>
              <a:rPr lang="en-US" altLang="en-US" sz="2400" b="1" dirty="0">
                <a:solidFill>
                  <a:srgbClr val="000000"/>
                </a:solidFill>
                <a:latin typeface="Arial" charset="0"/>
                <a:ea typeface="MS PGothic" pitchFamily="34" charset="-128"/>
                <a:cs typeface="Arial" charset="0"/>
              </a:rPr>
              <a:t>forms a </a:t>
            </a:r>
          </a:p>
        </p:txBody>
      </p:sp>
      <p:graphicFrame>
        <p:nvGraphicFramePr>
          <p:cNvPr id="3" name="Object 2">
            <a:extLst>
              <a:ext uri="{FF2B5EF4-FFF2-40B4-BE49-F238E27FC236}">
                <a16:creationId xmlns:a16="http://schemas.microsoft.com/office/drawing/2014/main" id="{1E8F48CE-C629-4B5D-A651-60839FC062C6}"/>
              </a:ext>
            </a:extLst>
          </p:cNvPr>
          <p:cNvGraphicFramePr>
            <a:graphicFrameLocks noChangeAspect="1"/>
          </p:cNvGraphicFramePr>
          <p:nvPr>
            <p:extLst>
              <p:ext uri="{D42A27DB-BD31-4B8C-83A1-F6EECF244321}">
                <p14:modId xmlns:p14="http://schemas.microsoft.com/office/powerpoint/2010/main" val="2298003881"/>
              </p:ext>
            </p:extLst>
          </p:nvPr>
        </p:nvGraphicFramePr>
        <p:xfrm>
          <a:off x="5141330" y="3995379"/>
          <a:ext cx="1204840" cy="349792"/>
        </p:xfrm>
        <a:graphic>
          <a:graphicData uri="http://schemas.openxmlformats.org/presentationml/2006/ole">
            <mc:AlternateContent xmlns:mc="http://schemas.openxmlformats.org/markup-compatibility/2006">
              <mc:Choice xmlns:v="urn:schemas-microsoft-com:vml" Requires="v">
                <p:oleObj spid="_x0000_s17447" name="Equation" r:id="rId7" imgW="1180800" imgH="342720" progId="Equation.DSMT4">
                  <p:embed/>
                </p:oleObj>
              </mc:Choice>
              <mc:Fallback>
                <p:oleObj name="Equation" r:id="rId7" imgW="1180800" imgH="342720" progId="Equation.DSMT4">
                  <p:embed/>
                  <p:pic>
                    <p:nvPicPr>
                      <p:cNvPr id="0" name=""/>
                      <p:cNvPicPr/>
                      <p:nvPr/>
                    </p:nvPicPr>
                    <p:blipFill>
                      <a:blip r:embed="rId8"/>
                      <a:stretch>
                        <a:fillRect/>
                      </a:stretch>
                    </p:blipFill>
                    <p:spPr>
                      <a:xfrm>
                        <a:off x="5141330" y="3995379"/>
                        <a:ext cx="1204840" cy="349792"/>
                      </a:xfrm>
                      <a:prstGeom prst="rect">
                        <a:avLst/>
                      </a:prstGeom>
                    </p:spPr>
                  </p:pic>
                </p:oleObj>
              </mc:Fallback>
            </mc:AlternateContent>
          </a:graphicData>
        </a:graphic>
      </p:graphicFrame>
      <p:sp>
        <p:nvSpPr>
          <p:cNvPr id="19" name="Text Placeholder 18">
            <a:extLst>
              <a:ext uri="{FF2B5EF4-FFF2-40B4-BE49-F238E27FC236}">
                <a16:creationId xmlns:a16="http://schemas.microsoft.com/office/drawing/2014/main" id="{6BB113C0-BEB7-4666-955A-FE828A1430EB}"/>
              </a:ext>
            </a:extLst>
          </p:cNvPr>
          <p:cNvSpPr>
            <a:spLocks noGrp="1"/>
          </p:cNvSpPr>
          <p:nvPr>
            <p:ph type="body" sz="quarter" idx="16"/>
          </p:nvPr>
        </p:nvSpPr>
        <p:spPr>
          <a:xfrm>
            <a:off x="6373694" y="3934345"/>
            <a:ext cx="1746764" cy="507181"/>
          </a:xfrm>
        </p:spPr>
        <p:txBody>
          <a:bodyPr/>
          <a:lstStyle/>
          <a:p>
            <a:pPr marL="0" indent="0">
              <a:buNone/>
            </a:pPr>
            <a:r>
              <a:rPr lang="en-US" altLang="en-US" sz="2400" b="1" dirty="0">
                <a:solidFill>
                  <a:srgbClr val="000000"/>
                </a:solidFill>
                <a:latin typeface="Arial" panose="020B0604020202020204" pitchFamily="34" charset="0"/>
                <a:ea typeface="MS PGothic" pitchFamily="34" charset="-128"/>
                <a:cs typeface="Arial" panose="020B0604020202020204" pitchFamily="34" charset="0"/>
              </a:rPr>
              <a:t>(RCONR′</a:t>
            </a:r>
            <a:r>
              <a:rPr lang="en-US" altLang="en-US" sz="2400" b="1" baseline="-25000" dirty="0">
                <a:solidFill>
                  <a:srgbClr val="000000"/>
                </a:solidFill>
                <a:latin typeface="Arial" panose="020B0604020202020204" pitchFamily="34" charset="0"/>
                <a:ea typeface="MS PGothic" pitchFamily="34" charset="-128"/>
                <a:cs typeface="Arial" panose="020B0604020202020204" pitchFamily="34" charset="0"/>
              </a:rPr>
              <a:t>2</a:t>
            </a:r>
            <a:r>
              <a:rPr lang="en-US" altLang="en-US" sz="2400" b="1" dirty="0">
                <a:solidFill>
                  <a:srgbClr val="000000"/>
                </a:solidFill>
                <a:latin typeface="Arial" panose="020B0604020202020204" pitchFamily="34" charset="0"/>
                <a:ea typeface="MS PGothic" pitchFamily="34" charset="-128"/>
                <a:cs typeface="Arial" panose="020B0604020202020204" pitchFamily="34" charset="0"/>
              </a:rPr>
              <a:t>)</a:t>
            </a:r>
            <a:r>
              <a:rPr lang="en-US" altLang="en-US" sz="2400" b="1" dirty="0">
                <a:solidFill>
                  <a:srgbClr val="000000"/>
                </a:solidFill>
                <a:latin typeface="Arial" charset="0"/>
                <a:ea typeface="MS PGothic" pitchFamily="34" charset="-128"/>
                <a:cs typeface="Arial" charset="0"/>
              </a:rPr>
              <a:t>.</a:t>
            </a:r>
            <a:endParaRPr lang="en-US" dirty="0"/>
          </a:p>
        </p:txBody>
      </p:sp>
      <p:pic>
        <p:nvPicPr>
          <p:cNvPr id="63495" name="Picture 9" descr="Acetic acid (CH3COOH) reacts with dimethylamine (CH3)2NH to form tertiary amide (CH3CON(CH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495800"/>
            <a:ext cx="594995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266186" y="360066"/>
            <a:ext cx="6611629" cy="575269"/>
          </a:xfrm>
        </p:spPr>
        <p:txBody>
          <a:bodyPr/>
          <a:lstStyle/>
          <a:p>
            <a:pPr eaLnBrk="1" hangingPunct="1"/>
            <a:r>
              <a:rPr lang="en-US" altLang="en-US" sz="3200" b="1" dirty="0"/>
              <a:t>17.1	Structure and Bonding (4)</a:t>
            </a:r>
            <a:endParaRPr lang="en-US" altLang="en-US" dirty="0">
              <a:latin typeface="Calibri" pitchFamily="34" charset="0"/>
            </a:endParaRPr>
          </a:p>
        </p:txBody>
      </p:sp>
      <p:sp>
        <p:nvSpPr>
          <p:cNvPr id="8" name="Text Placeholder 7">
            <a:extLst>
              <a:ext uri="{FF2B5EF4-FFF2-40B4-BE49-F238E27FC236}">
                <a16:creationId xmlns:a16="http://schemas.microsoft.com/office/drawing/2014/main" id="{35725AAF-D8F1-4E52-9B78-DD8B421D2E26}"/>
              </a:ext>
            </a:extLst>
          </p:cNvPr>
          <p:cNvSpPr>
            <a:spLocks noGrp="1"/>
          </p:cNvSpPr>
          <p:nvPr>
            <p:ph type="body" sz="quarter" idx="13"/>
          </p:nvPr>
        </p:nvSpPr>
        <p:spPr>
          <a:xfrm>
            <a:off x="1082674" y="1503220"/>
            <a:ext cx="7604125" cy="824345"/>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Amides are </a:t>
            </a:r>
            <a:r>
              <a:rPr lang="en-US" altLang="en-US" sz="2400" b="1" kern="1200" dirty="0">
                <a:solidFill>
                  <a:srgbClr val="3366FF"/>
                </a:solidFill>
                <a:latin typeface="Arial" charset="0"/>
                <a:cs typeface="+mn-cs"/>
              </a:rPr>
              <a:t>classified</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based on the </a:t>
            </a:r>
            <a:r>
              <a:rPr lang="en-US" altLang="en-US" sz="2400" b="1" kern="1200" dirty="0">
                <a:solidFill>
                  <a:srgbClr val="3366FF"/>
                </a:solidFill>
                <a:latin typeface="Arial" charset="0"/>
                <a:cs typeface="+mn-cs"/>
              </a:rPr>
              <a:t>number of C</a:t>
            </a:r>
          </a:p>
          <a:p>
            <a:pPr marL="0" lvl="0" indent="0" defTabSz="457200" eaLnBrk="1" hangingPunct="1">
              <a:spcBef>
                <a:spcPct val="0"/>
              </a:spcBef>
              <a:buNone/>
            </a:pPr>
            <a:r>
              <a:rPr lang="en-US" altLang="en-US" sz="2400" b="1" kern="1200" dirty="0">
                <a:solidFill>
                  <a:srgbClr val="3366FF"/>
                </a:solidFill>
                <a:latin typeface="Arial" charset="0"/>
                <a:cs typeface="+mn-cs"/>
              </a:rPr>
              <a:t>atoms </a:t>
            </a:r>
            <a:r>
              <a:rPr lang="en-US" altLang="en-US" sz="2400" b="1" kern="1200" dirty="0">
                <a:solidFill>
                  <a:prstClr val="black"/>
                </a:solidFill>
                <a:latin typeface="Arial" charset="0"/>
                <a:cs typeface="+mn-cs"/>
              </a:rPr>
              <a:t>bonded to the N atom</a:t>
            </a:r>
          </a:p>
        </p:txBody>
      </p:sp>
      <p:sp>
        <p:nvSpPr>
          <p:cNvPr id="9" name="Text Placeholder 9">
            <a:extLst>
              <a:ext uri="{FF2B5EF4-FFF2-40B4-BE49-F238E27FC236}">
                <a16:creationId xmlns:a16="http://schemas.microsoft.com/office/drawing/2014/main" id="{5BBC167A-CBE4-45F5-B3A2-31F62301159D}"/>
              </a:ext>
            </a:extLst>
          </p:cNvPr>
          <p:cNvSpPr>
            <a:spLocks noGrp="1"/>
          </p:cNvSpPr>
          <p:nvPr>
            <p:ph type="body" sz="quarter" idx="14"/>
          </p:nvPr>
        </p:nvSpPr>
        <p:spPr>
          <a:xfrm>
            <a:off x="3740221" y="2968734"/>
            <a:ext cx="1669979" cy="480885"/>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A primary</a:t>
            </a:r>
          </a:p>
        </p:txBody>
      </p:sp>
      <p:graphicFrame>
        <p:nvGraphicFramePr>
          <p:cNvPr id="27" name="Object 26">
            <a:extLst>
              <a:ext uri="{FF2B5EF4-FFF2-40B4-BE49-F238E27FC236}">
                <a16:creationId xmlns:a16="http://schemas.microsoft.com/office/drawing/2014/main" id="{03BA6846-A1D7-43C8-B85A-081441F507F1}"/>
              </a:ext>
            </a:extLst>
          </p:cNvPr>
          <p:cNvGraphicFramePr>
            <a:graphicFrameLocks noChangeAspect="1"/>
          </p:cNvGraphicFramePr>
          <p:nvPr>
            <p:extLst>
              <p:ext uri="{D42A27DB-BD31-4B8C-83A1-F6EECF244321}">
                <p14:modId xmlns:p14="http://schemas.microsoft.com/office/powerpoint/2010/main" val="2893550350"/>
              </p:ext>
            </p:extLst>
          </p:nvPr>
        </p:nvGraphicFramePr>
        <p:xfrm>
          <a:off x="5272548" y="3009901"/>
          <a:ext cx="546100" cy="419100"/>
        </p:xfrm>
        <a:graphic>
          <a:graphicData uri="http://schemas.openxmlformats.org/presentationml/2006/ole">
            <mc:AlternateContent xmlns:mc="http://schemas.openxmlformats.org/markup-compatibility/2006">
              <mc:Choice xmlns:v="urn:schemas-microsoft-com:vml" Requires="v">
                <p:oleObj spid="_x0000_s7191" name="Equation" r:id="rId4" imgW="545760" imgH="419040" progId="Equation.DSMT4">
                  <p:embed/>
                </p:oleObj>
              </mc:Choice>
              <mc:Fallback>
                <p:oleObj name="Equation" r:id="rId4" imgW="545760" imgH="419040" progId="Equation.DSMT4">
                  <p:embed/>
                  <p:pic>
                    <p:nvPicPr>
                      <p:cNvPr id="0" name=""/>
                      <p:cNvPicPr/>
                      <p:nvPr/>
                    </p:nvPicPr>
                    <p:blipFill>
                      <a:blip r:embed="rId5"/>
                      <a:stretch>
                        <a:fillRect/>
                      </a:stretch>
                    </p:blipFill>
                    <p:spPr>
                      <a:xfrm>
                        <a:off x="5272548" y="3009901"/>
                        <a:ext cx="546100" cy="4191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0D39281-21C3-42CD-8D28-1AD5B209C168}"/>
              </a:ext>
            </a:extLst>
          </p:cNvPr>
          <p:cNvSpPr>
            <a:spLocks noGrp="1"/>
          </p:cNvSpPr>
          <p:nvPr>
            <p:ph idx="1"/>
          </p:nvPr>
        </p:nvSpPr>
        <p:spPr>
          <a:xfrm>
            <a:off x="5818648" y="2959957"/>
            <a:ext cx="2969342" cy="480885"/>
          </a:xfrm>
        </p:spPr>
        <p:txBody>
          <a:bodyPr/>
          <a:lstStyle/>
          <a:p>
            <a:pPr marL="0" indent="0">
              <a:buNone/>
            </a:pPr>
            <a:r>
              <a:rPr lang="en-US" altLang="en-US" sz="2400" b="1" kern="1200" dirty="0">
                <a:solidFill>
                  <a:prstClr val="black"/>
                </a:solidFill>
                <a:latin typeface="Arial" charset="0"/>
                <a:cs typeface="+mn-cs"/>
              </a:rPr>
              <a:t>amide contains </a:t>
            </a:r>
            <a:r>
              <a:rPr lang="en-US" altLang="en-US" sz="2400" b="1" kern="1200" dirty="0">
                <a:solidFill>
                  <a:srgbClr val="3366FF"/>
                </a:solidFill>
                <a:latin typeface="Arial" charset="0"/>
                <a:cs typeface="+mn-cs"/>
              </a:rPr>
              <a:t>1</a:t>
            </a:r>
            <a:endParaRPr lang="en-US" dirty="0"/>
          </a:p>
        </p:txBody>
      </p:sp>
      <p:sp>
        <p:nvSpPr>
          <p:cNvPr id="5" name="Text Placeholder 4">
            <a:extLst>
              <a:ext uri="{FF2B5EF4-FFF2-40B4-BE49-F238E27FC236}">
                <a16:creationId xmlns:a16="http://schemas.microsoft.com/office/drawing/2014/main" id="{93AD5987-B8FC-4B78-8FDE-C4A31590CAE5}"/>
              </a:ext>
            </a:extLst>
          </p:cNvPr>
          <p:cNvSpPr>
            <a:spLocks noGrp="1"/>
          </p:cNvSpPr>
          <p:nvPr>
            <p:ph type="body" sz="quarter" idx="16"/>
          </p:nvPr>
        </p:nvSpPr>
        <p:spPr>
          <a:xfrm>
            <a:off x="3748548" y="3339494"/>
            <a:ext cx="2364375" cy="552740"/>
          </a:xfrm>
        </p:spPr>
        <p:txBody>
          <a:bodyPr/>
          <a:lstStyle/>
          <a:p>
            <a:pPr marL="0" indent="0">
              <a:buNone/>
            </a:pPr>
            <a:r>
              <a:rPr lang="en-US" altLang="en-US" sz="2400" b="1" kern="1200" dirty="0">
                <a:solidFill>
                  <a:srgbClr val="3366FF"/>
                </a:solidFill>
                <a:latin typeface="Arial" charset="0"/>
                <a:cs typeface="+mn-cs"/>
              </a:rPr>
              <a:t>C—N bond</a:t>
            </a:r>
            <a:r>
              <a:rPr lang="en-US" altLang="en-US" sz="2400" b="1" kern="1200" dirty="0">
                <a:solidFill>
                  <a:prstClr val="black"/>
                </a:solidFill>
                <a:latin typeface="Arial" charset="0"/>
                <a:cs typeface="+mn-cs"/>
              </a:rPr>
              <a:t>.</a:t>
            </a:r>
            <a:endParaRPr lang="en-US" dirty="0"/>
          </a:p>
        </p:txBody>
      </p:sp>
      <p:sp>
        <p:nvSpPr>
          <p:cNvPr id="10" name="Text Placeholder 11">
            <a:extLst>
              <a:ext uri="{FF2B5EF4-FFF2-40B4-BE49-F238E27FC236}">
                <a16:creationId xmlns:a16="http://schemas.microsoft.com/office/drawing/2014/main" id="{6F8582E8-0141-4F03-B919-13B99254E63C}"/>
              </a:ext>
            </a:extLst>
          </p:cNvPr>
          <p:cNvSpPr>
            <a:spLocks noGrp="1"/>
          </p:cNvSpPr>
          <p:nvPr>
            <p:ph type="body" sz="quarter" idx="15"/>
          </p:nvPr>
        </p:nvSpPr>
        <p:spPr>
          <a:xfrm>
            <a:off x="3733800" y="4267994"/>
            <a:ext cx="4800600" cy="838200"/>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It is abbreviated as </a:t>
            </a:r>
            <a:r>
              <a:rPr lang="en-US" altLang="en-US" sz="2400" b="1" i="0" kern="1200" dirty="0">
                <a:solidFill>
                  <a:srgbClr val="3366FF"/>
                </a:solidFill>
                <a:latin typeface="Arial" panose="020B0604020202020204" pitchFamily="34" charset="0"/>
                <a:cs typeface="Arial" panose="020B0604020202020204" pitchFamily="34" charset="0"/>
              </a:rPr>
              <a:t>RCONH</a:t>
            </a:r>
            <a:r>
              <a:rPr lang="en-US" altLang="en-US" sz="2400" b="1" i="0" kern="1200" baseline="-25000" dirty="0">
                <a:solidFill>
                  <a:srgbClr val="3366FF"/>
                </a:solidFill>
                <a:latin typeface="Arial" panose="020B0604020202020204" pitchFamily="34" charset="0"/>
                <a:cs typeface="Arial" panose="020B0604020202020204" pitchFamily="34" charset="0"/>
              </a:rPr>
              <a:t>2</a:t>
            </a:r>
            <a:r>
              <a:rPr lang="en-US" altLang="en-US" sz="2400" b="1" kern="1200" dirty="0">
                <a:solidFill>
                  <a:prstClr val="black"/>
                </a:solidFill>
                <a:latin typeface="Arial" charset="0"/>
                <a:cs typeface="+mn-cs"/>
              </a:rPr>
              <a:t>.</a:t>
            </a:r>
          </a:p>
        </p:txBody>
      </p:sp>
      <p:pic>
        <p:nvPicPr>
          <p:cNvPr id="18438" name="Picture 9" descr="A primary (1°) amide contains one CN bond. A 1° amide has the structure RCONH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2803525"/>
            <a:ext cx="1763713"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479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734290" y="371623"/>
            <a:ext cx="8229600" cy="555695"/>
          </a:xfrm>
        </p:spPr>
        <p:txBody>
          <a:bodyPr/>
          <a:lstStyle/>
          <a:p>
            <a:pPr eaLnBrk="1" hangingPunct="1"/>
            <a:r>
              <a:rPr lang="en-US" altLang="en-US" sz="3200" b="1" dirty="0">
                <a:latin typeface="Arial" charset="0"/>
                <a:ea typeface="MS PGothic" pitchFamily="34" charset="-128"/>
                <a:cs typeface="Arial" charset="0"/>
              </a:rPr>
              <a:t>17.9	Hydrolysis of Esters and Amides </a:t>
            </a:r>
            <a:r>
              <a:rPr lang="en-US" altLang="en-US" sz="3200" b="1" dirty="0">
                <a:solidFill>
                  <a:prstClr val="black"/>
                </a:solidFill>
                <a:latin typeface="Arial" charset="0"/>
                <a:ea typeface="MS PGothic" pitchFamily="34" charset="-128"/>
                <a:cs typeface="Arial" charset="0"/>
              </a:rPr>
              <a:t>(1)</a:t>
            </a:r>
            <a:endParaRPr lang="en-US" altLang="en-US" sz="3200" dirty="0">
              <a:latin typeface="Calibri" pitchFamily="34" charset="0"/>
              <a:ea typeface="MS PGothic" pitchFamily="34" charset="-128"/>
              <a:cs typeface="Arial" charset="0"/>
            </a:endParaRPr>
          </a:p>
        </p:txBody>
      </p:sp>
      <p:sp>
        <p:nvSpPr>
          <p:cNvPr id="6" name="Content Placeholder 2">
            <a:extLst>
              <a:ext uri="{FF2B5EF4-FFF2-40B4-BE49-F238E27FC236}">
                <a16:creationId xmlns:a16="http://schemas.microsoft.com/office/drawing/2014/main" id="{2F7A898B-444B-4700-8E14-E13FA6C8B19A}"/>
              </a:ext>
            </a:extLst>
          </p:cNvPr>
          <p:cNvSpPr>
            <a:spLocks noGrp="1"/>
          </p:cNvSpPr>
          <p:nvPr>
            <p:ph idx="1"/>
          </p:nvPr>
        </p:nvSpPr>
        <p:spPr>
          <a:xfrm>
            <a:off x="2805832" y="825020"/>
            <a:ext cx="3532336" cy="424088"/>
          </a:xfrm>
        </p:spPr>
        <p:txBody>
          <a:bodyPr/>
          <a:lstStyle/>
          <a:p>
            <a:pPr marL="457200" lvl="0" indent="-457200" algn="ctr">
              <a:buFont typeface="+mj-lt"/>
              <a:buAutoNum type="alphaUcPeriod"/>
            </a:pPr>
            <a:r>
              <a:rPr lang="en-US" altLang="en-US" sz="2800" b="1" dirty="0">
                <a:solidFill>
                  <a:prstClr val="black"/>
                </a:solidFill>
                <a:latin typeface="Arial" charset="0"/>
                <a:ea typeface="MS PGothic" pitchFamily="34" charset="-128"/>
                <a:cs typeface="Arial" charset="0"/>
              </a:rPr>
              <a:t>Ester Hydrolysis</a:t>
            </a:r>
            <a:endParaRPr lang="en-US" dirty="0"/>
          </a:p>
        </p:txBody>
      </p:sp>
      <p:sp>
        <p:nvSpPr>
          <p:cNvPr id="7" name="Text Placeholder 7">
            <a:extLst>
              <a:ext uri="{FF2B5EF4-FFF2-40B4-BE49-F238E27FC236}">
                <a16:creationId xmlns:a16="http://schemas.microsoft.com/office/drawing/2014/main" id="{3D524514-7FE3-460B-A295-D5E6A94E78CF}"/>
              </a:ext>
            </a:extLst>
          </p:cNvPr>
          <p:cNvSpPr>
            <a:spLocks noGrp="1"/>
          </p:cNvSpPr>
          <p:nvPr>
            <p:ph type="body" sz="quarter" idx="13"/>
          </p:nvPr>
        </p:nvSpPr>
        <p:spPr>
          <a:xfrm>
            <a:off x="759257" y="1509713"/>
            <a:ext cx="8294688" cy="900112"/>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An ester reacts with </a:t>
            </a:r>
            <a:r>
              <a:rPr lang="en-US" altLang="en-US" sz="2400" b="1" dirty="0">
                <a:solidFill>
                  <a:srgbClr val="3366FF"/>
                </a:solidFill>
                <a:latin typeface="Arial" charset="0"/>
                <a:ea typeface="MS PGothic" pitchFamily="34" charset="-128"/>
                <a:cs typeface="Arial" charset="0"/>
              </a:rPr>
              <a:t>water </a:t>
            </a:r>
            <a:r>
              <a:rPr lang="en-US" altLang="en-US" sz="2400" b="1" dirty="0">
                <a:solidFill>
                  <a:srgbClr val="000000"/>
                </a:solidFill>
                <a:latin typeface="Arial" charset="0"/>
                <a:ea typeface="MS PGothic" pitchFamily="34" charset="-128"/>
                <a:cs typeface="Arial" charset="0"/>
              </a:rPr>
              <a:t>to form a carboxylic acid and an alcohol; this is a </a:t>
            </a:r>
            <a:r>
              <a:rPr lang="en-US" altLang="en-US" sz="2400" b="1" dirty="0">
                <a:solidFill>
                  <a:srgbClr val="3366FF"/>
                </a:solidFill>
                <a:latin typeface="Arial" charset="0"/>
                <a:ea typeface="MS PGothic" pitchFamily="34" charset="-128"/>
                <a:cs typeface="Arial" charset="0"/>
              </a:rPr>
              <a:t>hydrolysis reaction</a:t>
            </a:r>
            <a:r>
              <a:rPr lang="en-US" altLang="en-US" sz="2400" b="1" dirty="0">
                <a:solidFill>
                  <a:srgbClr val="000000"/>
                </a:solidFill>
                <a:latin typeface="Arial" charset="0"/>
                <a:ea typeface="MS PGothic" pitchFamily="34" charset="-128"/>
                <a:cs typeface="Arial" charset="0"/>
              </a:rPr>
              <a:t>.</a:t>
            </a:r>
          </a:p>
        </p:txBody>
      </p:sp>
      <p:pic>
        <p:nvPicPr>
          <p:cNvPr id="64517" name="Picture 1" descr="Treatment of an ester (RCOOR') with water in the presence of an acid catalyst forms a carboxylic acid (RCOOH) and a molecule of alcohol (R'OH). The OR' group of ester is replaced by the OH group of wa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2443163"/>
            <a:ext cx="686435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a:extLst>
              <a:ext uri="{FF2B5EF4-FFF2-40B4-BE49-F238E27FC236}">
                <a16:creationId xmlns:a16="http://schemas.microsoft.com/office/drawing/2014/main" id="{782177B0-AC10-4325-8B9D-045E02957038}"/>
              </a:ext>
            </a:extLst>
          </p:cNvPr>
          <p:cNvSpPr>
            <a:spLocks noGrp="1"/>
          </p:cNvSpPr>
          <p:nvPr>
            <p:ph type="body" sz="quarter" idx="14"/>
          </p:nvPr>
        </p:nvSpPr>
        <p:spPr>
          <a:xfrm>
            <a:off x="759257" y="4800600"/>
            <a:ext cx="6351588" cy="563563"/>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The </a:t>
            </a:r>
            <a:r>
              <a:rPr lang="en-US" altLang="en-US" sz="2400" b="1" dirty="0">
                <a:solidFill>
                  <a:srgbClr val="3366FF"/>
                </a:solidFill>
                <a:latin typeface="Arial" charset="0"/>
                <a:ea typeface="MS PGothic" pitchFamily="34" charset="-128"/>
                <a:cs typeface="Arial" charset="0"/>
              </a:rPr>
              <a:t>OH</a:t>
            </a:r>
            <a:r>
              <a:rPr lang="en-US" altLang="en-US" sz="2400" b="1" dirty="0">
                <a:solidFill>
                  <a:srgbClr val="000000"/>
                </a:solidFill>
                <a:latin typeface="Arial" charset="0"/>
                <a:ea typeface="MS PGothic" pitchFamily="34" charset="-128"/>
                <a:cs typeface="Arial" charset="0"/>
              </a:rPr>
              <a:t> group replaces the </a:t>
            </a:r>
            <a:r>
              <a:rPr lang="en-US" altLang="en-US" sz="2400" b="1" dirty="0">
                <a:solidFill>
                  <a:srgbClr val="D90000"/>
                </a:solidFill>
                <a:latin typeface="Arial" charset="0"/>
                <a:ea typeface="MS PGothic" pitchFamily="34" charset="-128"/>
                <a:cs typeface="Arial" charset="0"/>
              </a:rPr>
              <a:t>OR′</a:t>
            </a:r>
            <a:r>
              <a:rPr lang="en-US" altLang="en-US" sz="2400" b="1" dirty="0">
                <a:solidFill>
                  <a:srgbClr val="FF0000"/>
                </a:solidFill>
                <a:latin typeface="Arial" charset="0"/>
                <a:ea typeface="MS PGothic" pitchFamily="34" charset="-128"/>
                <a:cs typeface="Arial" charset="0"/>
              </a:rPr>
              <a:t> </a:t>
            </a:r>
            <a:r>
              <a:rPr lang="en-US" altLang="en-US" sz="2400" b="1" dirty="0">
                <a:solidFill>
                  <a:srgbClr val="000000"/>
                </a:solidFill>
                <a:latin typeface="Arial" charset="0"/>
                <a:ea typeface="MS PGothic" pitchFamily="34" charset="-128"/>
                <a:cs typeface="Arial" charset="0"/>
              </a:rPr>
              <a:t>group.</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75032" y="397971"/>
            <a:ext cx="8148119" cy="498878"/>
          </a:xfrm>
        </p:spPr>
        <p:txBody>
          <a:bodyPr/>
          <a:lstStyle/>
          <a:p>
            <a:pPr eaLnBrk="1" hangingPunct="1"/>
            <a:r>
              <a:rPr lang="en-US" altLang="en-US" sz="3200" b="1" dirty="0">
                <a:latin typeface="Arial" charset="0"/>
                <a:ea typeface="MS PGothic" pitchFamily="34" charset="-128"/>
                <a:cs typeface="Arial" charset="0"/>
              </a:rPr>
              <a:t>17.9	Hydrolysis of Esters and Amides </a:t>
            </a:r>
            <a:r>
              <a:rPr lang="en-US" altLang="en-US" sz="3200" b="1" dirty="0">
                <a:solidFill>
                  <a:prstClr val="black"/>
                </a:solidFill>
                <a:latin typeface="Arial" charset="0"/>
                <a:ea typeface="MS PGothic" pitchFamily="34" charset="-128"/>
                <a:cs typeface="Arial" charset="0"/>
              </a:rPr>
              <a:t>(2)</a:t>
            </a:r>
            <a:endParaRPr lang="en-US" altLang="en-US" sz="3200" dirty="0">
              <a:latin typeface="Calibri" pitchFamily="34" charset="0"/>
              <a:ea typeface="MS PGothic" pitchFamily="34" charset="-128"/>
              <a:cs typeface="Arial" charset="0"/>
            </a:endParaRPr>
          </a:p>
        </p:txBody>
      </p:sp>
      <p:sp>
        <p:nvSpPr>
          <p:cNvPr id="6" name="Content Placeholder 2">
            <a:extLst>
              <a:ext uri="{FF2B5EF4-FFF2-40B4-BE49-F238E27FC236}">
                <a16:creationId xmlns:a16="http://schemas.microsoft.com/office/drawing/2014/main" id="{5689C581-9D34-47FD-818E-9AD8E3806718}"/>
              </a:ext>
            </a:extLst>
          </p:cNvPr>
          <p:cNvSpPr>
            <a:spLocks noGrp="1"/>
          </p:cNvSpPr>
          <p:nvPr>
            <p:ph idx="1"/>
          </p:nvPr>
        </p:nvSpPr>
        <p:spPr>
          <a:xfrm>
            <a:off x="2478802" y="822424"/>
            <a:ext cx="4183359" cy="470268"/>
          </a:xfrm>
        </p:spPr>
        <p:txBody>
          <a:bodyPr/>
          <a:lstStyle/>
          <a:p>
            <a:pPr marL="457200" lvl="0" indent="-457200" algn="ctr">
              <a:buFont typeface="+mj-lt"/>
              <a:buAutoNum type="alphaUcPeriod"/>
            </a:pPr>
            <a:r>
              <a:rPr lang="en-US" altLang="en-US" sz="2800" b="1" dirty="0">
                <a:solidFill>
                  <a:prstClr val="black"/>
                </a:solidFill>
                <a:latin typeface="Arial" charset="0"/>
                <a:ea typeface="MS PGothic" pitchFamily="34" charset="-128"/>
                <a:cs typeface="Arial" charset="0"/>
              </a:rPr>
              <a:t>Ester Hydrolysis</a:t>
            </a:r>
            <a:endParaRPr lang="en-US" sz="2800" dirty="0"/>
          </a:p>
        </p:txBody>
      </p:sp>
      <p:sp>
        <p:nvSpPr>
          <p:cNvPr id="7" name="Text Placeholder 7">
            <a:extLst>
              <a:ext uri="{FF2B5EF4-FFF2-40B4-BE49-F238E27FC236}">
                <a16:creationId xmlns:a16="http://schemas.microsoft.com/office/drawing/2014/main" id="{98B52174-14A4-444D-B545-F34B87B5C1A0}"/>
              </a:ext>
            </a:extLst>
          </p:cNvPr>
          <p:cNvSpPr>
            <a:spLocks noGrp="1"/>
          </p:cNvSpPr>
          <p:nvPr>
            <p:ph type="body" sz="quarter" idx="13"/>
          </p:nvPr>
        </p:nvSpPr>
        <p:spPr>
          <a:xfrm>
            <a:off x="848595" y="1508125"/>
            <a:ext cx="7696200" cy="830263"/>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An example of ester hydrolysis using an </a:t>
            </a:r>
            <a:r>
              <a:rPr lang="en-US" altLang="en-US" sz="2400" b="1" dirty="0">
                <a:solidFill>
                  <a:srgbClr val="3366FF"/>
                </a:solidFill>
                <a:latin typeface="Arial" charset="0"/>
                <a:ea typeface="MS PGothic" pitchFamily="34" charset="-128"/>
                <a:cs typeface="Arial" charset="0"/>
              </a:rPr>
              <a:t>acid catalyst</a:t>
            </a:r>
            <a:r>
              <a:rPr lang="en-US" altLang="en-US" sz="2400" b="1" dirty="0">
                <a:solidFill>
                  <a:srgbClr val="000000"/>
                </a:solidFill>
                <a:latin typeface="Arial" charset="0"/>
                <a:ea typeface="MS PGothic" pitchFamily="34" charset="-128"/>
                <a:cs typeface="Arial" charset="0"/>
              </a:rPr>
              <a:t>:</a:t>
            </a:r>
          </a:p>
        </p:txBody>
      </p:sp>
      <p:pic>
        <p:nvPicPr>
          <p:cNvPr id="65541" name="Picture 1" descr="When ethyl propanoate (CH3CH2CO2CH2CH3) is hydrolyzed with water in the presence of H2SO4, the OCH2CH3 group of ethyl propanoate is replaced by the OH group of water to form propanoic acid (CH3CH2CO2H) and ethanol (CH3CH2OH)."/>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925" y="2743200"/>
            <a:ext cx="83121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a:extLst>
              <a:ext uri="{FF2B5EF4-FFF2-40B4-BE49-F238E27FC236}">
                <a16:creationId xmlns:a16="http://schemas.microsoft.com/office/drawing/2014/main" id="{9C5FFFCD-31DF-44C0-A2A2-050F1413CD36}"/>
              </a:ext>
            </a:extLst>
          </p:cNvPr>
          <p:cNvSpPr>
            <a:spLocks noGrp="1"/>
          </p:cNvSpPr>
          <p:nvPr>
            <p:ph type="body" sz="quarter" idx="14"/>
          </p:nvPr>
        </p:nvSpPr>
        <p:spPr>
          <a:xfrm>
            <a:off x="848595" y="5177631"/>
            <a:ext cx="7696200" cy="796132"/>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The equilibrium is driven to the </a:t>
            </a:r>
            <a:r>
              <a:rPr lang="en-US" altLang="en-US" sz="2400" b="1" dirty="0">
                <a:solidFill>
                  <a:srgbClr val="3366FF"/>
                </a:solidFill>
                <a:latin typeface="Arial" charset="0"/>
                <a:ea typeface="MS PGothic" pitchFamily="34" charset="-128"/>
                <a:cs typeface="Arial" charset="0"/>
              </a:rPr>
              <a:t>right</a:t>
            </a:r>
            <a:r>
              <a:rPr lang="en-US" altLang="en-US" sz="2400" b="1" dirty="0">
                <a:solidFill>
                  <a:srgbClr val="3333FF"/>
                </a:solidFill>
                <a:latin typeface="Arial" charset="0"/>
                <a:ea typeface="MS PGothic" pitchFamily="34" charset="-128"/>
                <a:cs typeface="Arial" charset="0"/>
              </a:rPr>
              <a:t> </a:t>
            </a:r>
            <a:r>
              <a:rPr lang="en-US" altLang="en-US" sz="2400" b="1" dirty="0">
                <a:solidFill>
                  <a:srgbClr val="000000"/>
                </a:solidFill>
                <a:latin typeface="Arial" charset="0"/>
                <a:ea typeface="MS PGothic" pitchFamily="34" charset="-128"/>
                <a:cs typeface="Arial" charset="0"/>
              </a:rPr>
              <a:t>by using a </a:t>
            </a:r>
            <a:r>
              <a:rPr lang="en-US" altLang="en-US" sz="2400" b="1" dirty="0">
                <a:solidFill>
                  <a:srgbClr val="3366FF"/>
                </a:solidFill>
                <a:latin typeface="Arial" charset="0"/>
                <a:ea typeface="MS PGothic" pitchFamily="34" charset="-128"/>
                <a:cs typeface="Arial" charset="0"/>
              </a:rPr>
              <a:t>large amount of water</a:t>
            </a:r>
            <a:r>
              <a:rPr lang="en-US" altLang="en-US" sz="2400" b="1" dirty="0">
                <a:solidFill>
                  <a:srgbClr val="000000"/>
                </a:solidFill>
                <a:latin typeface="Arial" charset="0"/>
                <a:ea typeface="MS PGothic" pitchFamily="34" charset="-128"/>
                <a:cs typeface="Arial" charset="0"/>
              </a:rPr>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734290" y="357768"/>
            <a:ext cx="8229600" cy="571500"/>
          </a:xfrm>
        </p:spPr>
        <p:txBody>
          <a:bodyPr/>
          <a:lstStyle/>
          <a:p>
            <a:pPr eaLnBrk="1" hangingPunct="1"/>
            <a:r>
              <a:rPr lang="en-US" altLang="en-US" sz="3200" b="1" dirty="0">
                <a:latin typeface="Arial" charset="0"/>
                <a:ea typeface="MS PGothic" pitchFamily="34" charset="-128"/>
                <a:cs typeface="Arial" charset="0"/>
              </a:rPr>
              <a:t>17.9	Hydrolysis of Esters and Amides </a:t>
            </a:r>
            <a:r>
              <a:rPr lang="en-US" altLang="en-US" sz="3200" b="1" dirty="0">
                <a:solidFill>
                  <a:prstClr val="black"/>
                </a:solidFill>
                <a:latin typeface="Arial" charset="0"/>
                <a:ea typeface="MS PGothic" pitchFamily="34" charset="-128"/>
                <a:cs typeface="Arial" charset="0"/>
              </a:rPr>
              <a:t>(3)</a:t>
            </a:r>
            <a:endParaRPr lang="en-US" altLang="en-US" sz="3200" dirty="0">
              <a:latin typeface="Calibri" pitchFamily="34" charset="0"/>
              <a:ea typeface="MS PGothic" pitchFamily="34" charset="-128"/>
              <a:cs typeface="Arial" charset="0"/>
            </a:endParaRPr>
          </a:p>
        </p:txBody>
      </p:sp>
      <p:sp>
        <p:nvSpPr>
          <p:cNvPr id="6" name="Content Placeholder 2">
            <a:extLst>
              <a:ext uri="{FF2B5EF4-FFF2-40B4-BE49-F238E27FC236}">
                <a16:creationId xmlns:a16="http://schemas.microsoft.com/office/drawing/2014/main" id="{1B83508F-473B-47DB-99E0-70E77BD97DE2}"/>
              </a:ext>
            </a:extLst>
          </p:cNvPr>
          <p:cNvSpPr>
            <a:spLocks noGrp="1"/>
          </p:cNvSpPr>
          <p:nvPr>
            <p:ph idx="1"/>
          </p:nvPr>
        </p:nvSpPr>
        <p:spPr>
          <a:xfrm>
            <a:off x="2771960" y="830748"/>
            <a:ext cx="3613941" cy="463731"/>
          </a:xfrm>
        </p:spPr>
        <p:txBody>
          <a:bodyPr/>
          <a:lstStyle/>
          <a:p>
            <a:pPr marL="457200" lvl="0" indent="-457200" algn="ctr">
              <a:buFont typeface="+mj-lt"/>
              <a:buAutoNum type="alphaUcPeriod"/>
            </a:pPr>
            <a:r>
              <a:rPr lang="en-US" altLang="en-US" sz="2800" b="1" dirty="0">
                <a:solidFill>
                  <a:prstClr val="black"/>
                </a:solidFill>
                <a:latin typeface="Arial" charset="0"/>
                <a:ea typeface="MS PGothic" pitchFamily="34" charset="-128"/>
                <a:cs typeface="Arial" charset="0"/>
              </a:rPr>
              <a:t>Ester Hydrolysis</a:t>
            </a:r>
            <a:endParaRPr lang="en-US" sz="2800" dirty="0"/>
          </a:p>
        </p:txBody>
      </p:sp>
      <p:sp>
        <p:nvSpPr>
          <p:cNvPr id="7" name="Text Placeholder 7">
            <a:extLst>
              <a:ext uri="{FF2B5EF4-FFF2-40B4-BE49-F238E27FC236}">
                <a16:creationId xmlns:a16="http://schemas.microsoft.com/office/drawing/2014/main" id="{A8C1AF35-05EE-4522-A033-D5EDD5E24A06}"/>
              </a:ext>
            </a:extLst>
          </p:cNvPr>
          <p:cNvSpPr>
            <a:spLocks noGrp="1"/>
          </p:cNvSpPr>
          <p:nvPr>
            <p:ph type="body" sz="quarter" idx="13"/>
          </p:nvPr>
        </p:nvSpPr>
        <p:spPr>
          <a:xfrm>
            <a:off x="848594" y="1500620"/>
            <a:ext cx="7927975" cy="895350"/>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An example of ester </a:t>
            </a:r>
            <a:r>
              <a:rPr lang="en-US" altLang="en-US" sz="2400" b="1" dirty="0">
                <a:solidFill>
                  <a:srgbClr val="3366FF"/>
                </a:solidFill>
                <a:latin typeface="Arial" charset="0"/>
                <a:ea typeface="MS PGothic" pitchFamily="34" charset="-128"/>
                <a:cs typeface="Arial" charset="0"/>
              </a:rPr>
              <a:t>hydrolysis</a:t>
            </a:r>
            <a:r>
              <a:rPr lang="en-US" altLang="en-US" sz="2400" b="1" dirty="0">
                <a:solidFill>
                  <a:srgbClr val="000000"/>
                </a:solidFill>
                <a:latin typeface="Arial" charset="0"/>
                <a:ea typeface="MS PGothic" pitchFamily="34" charset="-128"/>
                <a:cs typeface="Arial" charset="0"/>
              </a:rPr>
              <a:t> using an aqueous</a:t>
            </a:r>
            <a:r>
              <a:rPr lang="en-US" altLang="en-US" sz="2400" b="1" dirty="0">
                <a:solidFill>
                  <a:srgbClr val="3333FF"/>
                </a:solidFill>
                <a:latin typeface="Arial" charset="0"/>
                <a:ea typeface="MS PGothic" pitchFamily="34" charset="-128"/>
                <a:cs typeface="Arial" charset="0"/>
              </a:rPr>
              <a:t> </a:t>
            </a:r>
            <a:r>
              <a:rPr lang="en-US" altLang="en-US" sz="2400" b="1" dirty="0">
                <a:solidFill>
                  <a:srgbClr val="3366FF"/>
                </a:solidFill>
                <a:latin typeface="Arial" charset="0"/>
                <a:ea typeface="MS PGothic" pitchFamily="34" charset="-128"/>
                <a:cs typeface="Arial" charset="0"/>
              </a:rPr>
              <a:t>base</a:t>
            </a:r>
            <a:r>
              <a:rPr lang="en-US" altLang="en-US" sz="2400" b="1" dirty="0">
                <a:solidFill>
                  <a:srgbClr val="000000"/>
                </a:solidFill>
                <a:latin typeface="Arial" charset="0"/>
                <a:ea typeface="MS PGothic" pitchFamily="34" charset="-128"/>
                <a:cs typeface="Arial" charset="0"/>
              </a:rPr>
              <a:t>, called </a:t>
            </a:r>
            <a:r>
              <a:rPr lang="en-US" altLang="en-US" sz="2400" b="1" dirty="0">
                <a:solidFill>
                  <a:srgbClr val="3366FF"/>
                </a:solidFill>
                <a:latin typeface="Arial" charset="0"/>
                <a:ea typeface="MS PGothic" pitchFamily="34" charset="-128"/>
                <a:cs typeface="Arial" charset="0"/>
              </a:rPr>
              <a:t>saponification</a:t>
            </a:r>
            <a:r>
              <a:rPr lang="en-US" altLang="en-US" sz="2400" b="1" dirty="0">
                <a:solidFill>
                  <a:srgbClr val="000000"/>
                </a:solidFill>
                <a:latin typeface="Arial" charset="0"/>
                <a:ea typeface="MS PGothic" pitchFamily="34" charset="-128"/>
                <a:cs typeface="Arial" charset="0"/>
              </a:rPr>
              <a:t>:</a:t>
            </a:r>
          </a:p>
        </p:txBody>
      </p:sp>
      <p:pic>
        <p:nvPicPr>
          <p:cNvPr id="66565" name="Picture 8" descr="Methyl benzoate gets hydrolyzed in aqueous base to form carboxylate anions and a molecule of alcohol. This basic hydrolysis of an ester is called saponif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86075"/>
            <a:ext cx="81565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a:extLst>
              <a:ext uri="{FF2B5EF4-FFF2-40B4-BE49-F238E27FC236}">
                <a16:creationId xmlns:a16="http://schemas.microsoft.com/office/drawing/2014/main" id="{3991728E-EF78-45F7-97F9-9967F759A037}"/>
              </a:ext>
            </a:extLst>
          </p:cNvPr>
          <p:cNvSpPr>
            <a:spLocks noGrp="1"/>
          </p:cNvSpPr>
          <p:nvPr>
            <p:ph type="body" sz="quarter" idx="14"/>
          </p:nvPr>
        </p:nvSpPr>
        <p:spPr>
          <a:xfrm>
            <a:off x="848593" y="5333999"/>
            <a:ext cx="8115301" cy="935037"/>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This basic hydrolysis forms the </a:t>
            </a:r>
            <a:r>
              <a:rPr lang="en-US" altLang="en-US" sz="2400" b="1" dirty="0">
                <a:solidFill>
                  <a:srgbClr val="3366FF"/>
                </a:solidFill>
                <a:latin typeface="Arial" charset="0"/>
                <a:ea typeface="MS PGothic" pitchFamily="34" charset="-128"/>
                <a:cs typeface="Arial" charset="0"/>
              </a:rPr>
              <a:t>carboxylate anion </a:t>
            </a:r>
            <a:r>
              <a:rPr lang="en-US" altLang="en-US" sz="2400" b="1" dirty="0">
                <a:solidFill>
                  <a:srgbClr val="000000"/>
                </a:solidFill>
                <a:latin typeface="Arial" charset="0"/>
                <a:ea typeface="MS PGothic" pitchFamily="34" charset="-128"/>
                <a:cs typeface="Arial" charset="0"/>
              </a:rPr>
              <a:t>rather than the carboxylic acid product.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734290" y="357768"/>
            <a:ext cx="8229600" cy="563426"/>
          </a:xfrm>
        </p:spPr>
        <p:txBody>
          <a:bodyPr/>
          <a:lstStyle/>
          <a:p>
            <a:pPr eaLnBrk="1" hangingPunct="1"/>
            <a:r>
              <a:rPr lang="en-US" altLang="en-US" sz="3200" b="1" dirty="0">
                <a:latin typeface="Arial" charset="0"/>
                <a:ea typeface="MS PGothic" pitchFamily="34" charset="-128"/>
                <a:cs typeface="Arial" charset="0"/>
              </a:rPr>
              <a:t>17.9	Hydrolysis of Esters and Amides </a:t>
            </a:r>
            <a:r>
              <a:rPr lang="en-US" altLang="en-US" sz="3200" b="1" dirty="0">
                <a:solidFill>
                  <a:prstClr val="black"/>
                </a:solidFill>
                <a:latin typeface="Arial" charset="0"/>
                <a:ea typeface="MS PGothic" pitchFamily="34" charset="-128"/>
                <a:cs typeface="Arial" charset="0"/>
              </a:rPr>
              <a:t>(4)</a:t>
            </a:r>
            <a:endParaRPr lang="en-US" altLang="en-US" sz="3200" dirty="0">
              <a:latin typeface="Calibri" pitchFamily="34" charset="0"/>
              <a:ea typeface="MS PGothic" pitchFamily="34" charset="-128"/>
              <a:cs typeface="Arial" charset="0"/>
            </a:endParaRPr>
          </a:p>
        </p:txBody>
      </p:sp>
      <p:sp>
        <p:nvSpPr>
          <p:cNvPr id="5" name="Content Placeholder 2">
            <a:extLst>
              <a:ext uri="{FF2B5EF4-FFF2-40B4-BE49-F238E27FC236}">
                <a16:creationId xmlns:a16="http://schemas.microsoft.com/office/drawing/2014/main" id="{597A836E-602D-4113-9891-22B885225524}"/>
              </a:ext>
            </a:extLst>
          </p:cNvPr>
          <p:cNvSpPr>
            <a:spLocks noGrp="1"/>
          </p:cNvSpPr>
          <p:nvPr>
            <p:ph idx="1"/>
          </p:nvPr>
        </p:nvSpPr>
        <p:spPr>
          <a:xfrm>
            <a:off x="2521535" y="821897"/>
            <a:ext cx="4100931" cy="454895"/>
          </a:xfrm>
        </p:spPr>
        <p:txBody>
          <a:bodyPr/>
          <a:lstStyle/>
          <a:p>
            <a:pPr marL="457200" lvl="0" indent="-457200" algn="ctr">
              <a:buFont typeface="+mj-lt"/>
              <a:buAutoNum type="alphaUcPeriod" startAt="2"/>
            </a:pPr>
            <a:r>
              <a:rPr lang="en-US" altLang="en-US" sz="2800" b="1" dirty="0">
                <a:solidFill>
                  <a:prstClr val="black"/>
                </a:solidFill>
                <a:latin typeface="Arial" charset="0"/>
                <a:ea typeface="MS PGothic" pitchFamily="34" charset="-128"/>
                <a:cs typeface="Arial" charset="0"/>
              </a:rPr>
              <a:t>Amide Hydrolysis</a:t>
            </a:r>
            <a:endParaRPr lang="en-US" dirty="0"/>
          </a:p>
        </p:txBody>
      </p:sp>
      <p:sp>
        <p:nvSpPr>
          <p:cNvPr id="6" name="Text Placeholder 7">
            <a:extLst>
              <a:ext uri="{FF2B5EF4-FFF2-40B4-BE49-F238E27FC236}">
                <a16:creationId xmlns:a16="http://schemas.microsoft.com/office/drawing/2014/main" id="{EABB43A9-738C-406F-869E-6F2C1802A0EF}"/>
              </a:ext>
            </a:extLst>
          </p:cNvPr>
          <p:cNvSpPr>
            <a:spLocks noGrp="1"/>
          </p:cNvSpPr>
          <p:nvPr>
            <p:ph type="body" sz="quarter" idx="13"/>
          </p:nvPr>
        </p:nvSpPr>
        <p:spPr>
          <a:xfrm>
            <a:off x="838200" y="1499465"/>
            <a:ext cx="7315200" cy="1181100"/>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Treatment of an amide with water in the presence of an </a:t>
            </a:r>
            <a:r>
              <a:rPr lang="en-US" altLang="en-US" sz="2400" b="1" dirty="0">
                <a:solidFill>
                  <a:srgbClr val="3366FF"/>
                </a:solidFill>
                <a:latin typeface="Arial" charset="0"/>
                <a:ea typeface="MS PGothic" pitchFamily="34" charset="-128"/>
                <a:cs typeface="Arial" charset="0"/>
              </a:rPr>
              <a:t>acid catalyst (</a:t>
            </a:r>
            <a:r>
              <a:rPr lang="en-US" altLang="en-US" sz="2400" b="1" dirty="0" err="1">
                <a:solidFill>
                  <a:srgbClr val="3366FF"/>
                </a:solidFill>
                <a:latin typeface="Arial" charset="0"/>
                <a:ea typeface="MS PGothic" pitchFamily="34" charset="-128"/>
                <a:cs typeface="Arial" charset="0"/>
              </a:rPr>
              <a:t>HCl</a:t>
            </a:r>
            <a:r>
              <a:rPr lang="en-US" altLang="en-US" sz="2400" b="1" dirty="0">
                <a:solidFill>
                  <a:srgbClr val="3366FF"/>
                </a:solidFill>
                <a:latin typeface="Arial" charset="0"/>
                <a:ea typeface="MS PGothic" pitchFamily="34" charset="-128"/>
                <a:cs typeface="Arial" charset="0"/>
              </a:rPr>
              <a:t>) </a:t>
            </a:r>
            <a:r>
              <a:rPr lang="en-US" altLang="en-US" sz="2400" b="1" dirty="0">
                <a:solidFill>
                  <a:srgbClr val="000000"/>
                </a:solidFill>
                <a:latin typeface="Arial" charset="0"/>
                <a:ea typeface="MS PGothic" pitchFamily="34" charset="-128"/>
                <a:cs typeface="Arial" charset="0"/>
              </a:rPr>
              <a:t>forms a </a:t>
            </a:r>
            <a:r>
              <a:rPr lang="en-US" altLang="en-US" sz="2400" b="1" dirty="0">
                <a:solidFill>
                  <a:srgbClr val="3366FF"/>
                </a:solidFill>
                <a:latin typeface="Arial" charset="0"/>
                <a:ea typeface="MS PGothic" pitchFamily="34" charset="-128"/>
                <a:cs typeface="Arial" charset="0"/>
              </a:rPr>
              <a:t>carboxylic acid </a:t>
            </a:r>
            <a:r>
              <a:rPr lang="en-US" altLang="en-US" sz="2400" b="1" dirty="0">
                <a:solidFill>
                  <a:srgbClr val="000000"/>
                </a:solidFill>
                <a:latin typeface="Arial" charset="0"/>
                <a:ea typeface="MS PGothic" pitchFamily="34" charset="-128"/>
                <a:cs typeface="Arial" charset="0"/>
              </a:rPr>
              <a:t>and an </a:t>
            </a:r>
            <a:r>
              <a:rPr lang="en-US" altLang="en-US" sz="2400" b="1" dirty="0">
                <a:solidFill>
                  <a:srgbClr val="3366FF"/>
                </a:solidFill>
                <a:latin typeface="Arial" charset="0"/>
                <a:ea typeface="MS PGothic" pitchFamily="34" charset="-128"/>
                <a:cs typeface="Arial" charset="0"/>
              </a:rPr>
              <a:t>amine salt</a:t>
            </a:r>
            <a:r>
              <a:rPr lang="en-US" altLang="en-US" sz="2400" b="1" dirty="0">
                <a:solidFill>
                  <a:srgbClr val="000000"/>
                </a:solidFill>
                <a:latin typeface="Arial" charset="0"/>
                <a:ea typeface="MS PGothic" pitchFamily="34" charset="-128"/>
                <a:cs typeface="Arial" charset="0"/>
              </a:rPr>
              <a:t>.</a:t>
            </a:r>
          </a:p>
        </p:txBody>
      </p:sp>
      <p:pic>
        <p:nvPicPr>
          <p:cNvPr id="67588" name="Picture 8" descr="Treatment of N-methyl propanamide with water in the presence of an acid catalyst (HCl) forms propanoic acid (CH3CH2COOH) and an amine salt (CH3NH3+ C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124200"/>
            <a:ext cx="438943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802747" y="357768"/>
            <a:ext cx="8148119" cy="563562"/>
          </a:xfrm>
        </p:spPr>
        <p:txBody>
          <a:bodyPr/>
          <a:lstStyle/>
          <a:p>
            <a:pPr eaLnBrk="1" hangingPunct="1"/>
            <a:r>
              <a:rPr lang="en-US" altLang="en-US" sz="3200" b="1" dirty="0">
                <a:latin typeface="Arial" charset="0"/>
                <a:ea typeface="MS PGothic" pitchFamily="34" charset="-128"/>
                <a:cs typeface="Arial" charset="0"/>
              </a:rPr>
              <a:t>17.9	Hydrolysis of Esters and Amides (5)</a:t>
            </a:r>
            <a:endParaRPr lang="en-US" altLang="en-US" dirty="0">
              <a:latin typeface="Calibri" pitchFamily="34" charset="0"/>
              <a:ea typeface="MS PGothic" pitchFamily="34" charset="-128"/>
              <a:cs typeface="Arial" charset="0"/>
            </a:endParaRPr>
          </a:p>
        </p:txBody>
      </p:sp>
      <p:sp>
        <p:nvSpPr>
          <p:cNvPr id="5" name="Content Placeholder 2">
            <a:extLst>
              <a:ext uri="{FF2B5EF4-FFF2-40B4-BE49-F238E27FC236}">
                <a16:creationId xmlns:a16="http://schemas.microsoft.com/office/drawing/2014/main" id="{A7DDAADB-ADB0-4436-A024-BF9CB5C2E81F}"/>
              </a:ext>
            </a:extLst>
          </p:cNvPr>
          <p:cNvSpPr>
            <a:spLocks noGrp="1"/>
          </p:cNvSpPr>
          <p:nvPr>
            <p:ph idx="1"/>
          </p:nvPr>
        </p:nvSpPr>
        <p:spPr>
          <a:xfrm>
            <a:off x="2553853" y="822070"/>
            <a:ext cx="4020127" cy="488158"/>
          </a:xfrm>
        </p:spPr>
        <p:txBody>
          <a:bodyPr/>
          <a:lstStyle/>
          <a:p>
            <a:pPr marL="457200" lvl="0" indent="-457200" algn="ctr">
              <a:buFont typeface="+mj-lt"/>
              <a:buAutoNum type="alphaUcPeriod" startAt="2"/>
            </a:pPr>
            <a:r>
              <a:rPr lang="en-US" altLang="en-US" sz="2800" b="1" dirty="0">
                <a:solidFill>
                  <a:prstClr val="black"/>
                </a:solidFill>
                <a:latin typeface="Arial" charset="0"/>
                <a:ea typeface="MS PGothic" pitchFamily="34" charset="-128"/>
                <a:cs typeface="Arial" charset="0"/>
              </a:rPr>
              <a:t>Amide Hydrolysis</a:t>
            </a:r>
            <a:endParaRPr lang="en-US" sz="2800" dirty="0"/>
          </a:p>
        </p:txBody>
      </p:sp>
      <p:sp>
        <p:nvSpPr>
          <p:cNvPr id="6" name="Text Placeholder 7">
            <a:extLst>
              <a:ext uri="{FF2B5EF4-FFF2-40B4-BE49-F238E27FC236}">
                <a16:creationId xmlns:a16="http://schemas.microsoft.com/office/drawing/2014/main" id="{6BFAB20C-B45F-4189-A6E4-9AF28D07039D}"/>
              </a:ext>
            </a:extLst>
          </p:cNvPr>
          <p:cNvSpPr>
            <a:spLocks noGrp="1"/>
          </p:cNvSpPr>
          <p:nvPr>
            <p:ph type="body" sz="quarter" idx="13"/>
          </p:nvPr>
        </p:nvSpPr>
        <p:spPr>
          <a:xfrm>
            <a:off x="840296" y="1508125"/>
            <a:ext cx="7761287" cy="882650"/>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Amides are also hydrolyzed in </a:t>
            </a:r>
            <a:r>
              <a:rPr lang="en-US" altLang="en-US" sz="2400" b="1" dirty="0">
                <a:solidFill>
                  <a:srgbClr val="3366FF"/>
                </a:solidFill>
                <a:latin typeface="Arial" charset="0"/>
                <a:ea typeface="MS PGothic" pitchFamily="34" charset="-128"/>
                <a:cs typeface="Arial" charset="0"/>
              </a:rPr>
              <a:t>aqueous base </a:t>
            </a:r>
            <a:r>
              <a:rPr lang="en-US" altLang="en-US" sz="2400" b="1" dirty="0">
                <a:solidFill>
                  <a:srgbClr val="000000"/>
                </a:solidFill>
                <a:latin typeface="Arial" charset="0"/>
                <a:ea typeface="MS PGothic" pitchFamily="34" charset="-128"/>
                <a:cs typeface="Arial" charset="0"/>
              </a:rPr>
              <a:t>to form </a:t>
            </a:r>
            <a:r>
              <a:rPr lang="en-US" altLang="en-US" sz="2400" b="1" dirty="0">
                <a:solidFill>
                  <a:srgbClr val="3366FF"/>
                </a:solidFill>
                <a:latin typeface="Arial" charset="0"/>
                <a:ea typeface="MS PGothic" pitchFamily="34" charset="-128"/>
                <a:cs typeface="Arial" charset="0"/>
              </a:rPr>
              <a:t>carboxylate anions </a:t>
            </a:r>
            <a:r>
              <a:rPr lang="en-US" altLang="en-US" sz="2400" b="1" dirty="0">
                <a:solidFill>
                  <a:srgbClr val="000000"/>
                </a:solidFill>
                <a:latin typeface="Arial" charset="0"/>
                <a:ea typeface="MS PGothic" pitchFamily="34" charset="-128"/>
                <a:cs typeface="Arial" charset="0"/>
              </a:rPr>
              <a:t>and </a:t>
            </a:r>
            <a:r>
              <a:rPr lang="en-US" altLang="en-US" sz="2400" b="1" dirty="0">
                <a:solidFill>
                  <a:srgbClr val="3366FF"/>
                </a:solidFill>
                <a:latin typeface="Arial" charset="0"/>
                <a:ea typeface="MS PGothic" pitchFamily="34" charset="-128"/>
                <a:cs typeface="Arial" charset="0"/>
              </a:rPr>
              <a:t>amines</a:t>
            </a:r>
            <a:r>
              <a:rPr lang="en-US" altLang="en-US" sz="2400" b="1" dirty="0">
                <a:solidFill>
                  <a:srgbClr val="000000"/>
                </a:solidFill>
                <a:latin typeface="Arial" charset="0"/>
                <a:ea typeface="MS PGothic" pitchFamily="34" charset="-128"/>
                <a:cs typeface="Arial" charset="0"/>
              </a:rPr>
              <a:t>.</a:t>
            </a:r>
          </a:p>
        </p:txBody>
      </p:sp>
      <p:pic>
        <p:nvPicPr>
          <p:cNvPr id="68612" name="Picture 8" descr="Propanamide gets hydrolyzed in aqueous base (NaOH) to form carboxylate anion and an  ammonia molec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013" y="2514600"/>
            <a:ext cx="4217987"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762000" y="371623"/>
            <a:ext cx="8229600" cy="551622"/>
          </a:xfrm>
        </p:spPr>
        <p:txBody>
          <a:bodyPr/>
          <a:lstStyle/>
          <a:p>
            <a:pPr eaLnBrk="1" hangingPunct="1"/>
            <a:r>
              <a:rPr lang="en-US" altLang="en-US" sz="3200" b="1" dirty="0">
                <a:latin typeface="Arial" charset="0"/>
                <a:ea typeface="MS PGothic" pitchFamily="34" charset="-128"/>
                <a:cs typeface="Arial" charset="0"/>
              </a:rPr>
              <a:t>17.9	Hydrolysis of Esters and Amides (6)</a:t>
            </a:r>
            <a:endParaRPr lang="en-US" altLang="en-US" dirty="0">
              <a:latin typeface="Calibri" pitchFamily="34" charset="0"/>
              <a:ea typeface="MS PGothic" pitchFamily="34" charset="-128"/>
              <a:cs typeface="Arial" charset="0"/>
            </a:endParaRPr>
          </a:p>
        </p:txBody>
      </p:sp>
      <p:sp>
        <p:nvSpPr>
          <p:cNvPr id="6" name="Content Placeholder 2">
            <a:extLst>
              <a:ext uri="{FF2B5EF4-FFF2-40B4-BE49-F238E27FC236}">
                <a16:creationId xmlns:a16="http://schemas.microsoft.com/office/drawing/2014/main" id="{6F2A16D2-81F1-4495-A5C4-9BB7574963BD}"/>
              </a:ext>
            </a:extLst>
          </p:cNvPr>
          <p:cNvSpPr>
            <a:spLocks noGrp="1"/>
          </p:cNvSpPr>
          <p:nvPr>
            <p:ph idx="1"/>
          </p:nvPr>
        </p:nvSpPr>
        <p:spPr>
          <a:xfrm>
            <a:off x="1672065" y="826260"/>
            <a:ext cx="5809390" cy="518835"/>
          </a:xfrm>
        </p:spPr>
        <p:txBody>
          <a:bodyPr/>
          <a:lstStyle/>
          <a:p>
            <a:pPr marL="457200" lvl="0" indent="-457200" algn="ctr">
              <a:buFont typeface="+mj-lt"/>
              <a:buAutoNum type="alphaUcPeriod" startAt="3"/>
            </a:pPr>
            <a:r>
              <a:rPr lang="en-US" altLang="en-US" sz="2800" b="1" dirty="0">
                <a:solidFill>
                  <a:prstClr val="black"/>
                </a:solidFill>
                <a:latin typeface="Arial" charset="0"/>
                <a:ea typeface="MS PGothic" pitchFamily="34" charset="-128"/>
                <a:cs typeface="Arial" charset="0"/>
              </a:rPr>
              <a:t>Focus on Health &amp; Medicine </a:t>
            </a:r>
            <a:endParaRPr lang="en-US" dirty="0"/>
          </a:p>
        </p:txBody>
      </p:sp>
      <p:sp>
        <p:nvSpPr>
          <p:cNvPr id="7" name="Text Placeholder 7">
            <a:extLst>
              <a:ext uri="{FF2B5EF4-FFF2-40B4-BE49-F238E27FC236}">
                <a16:creationId xmlns:a16="http://schemas.microsoft.com/office/drawing/2014/main" id="{2A683F7D-0F1B-4B09-B8F1-25EBC3F1A2B3}"/>
              </a:ext>
            </a:extLst>
          </p:cNvPr>
          <p:cNvSpPr>
            <a:spLocks noGrp="1"/>
          </p:cNvSpPr>
          <p:nvPr>
            <p:ph type="body" sz="quarter" idx="13"/>
          </p:nvPr>
        </p:nvSpPr>
        <p:spPr>
          <a:xfrm>
            <a:off x="781050" y="1503795"/>
            <a:ext cx="7677150" cy="1171575"/>
          </a:xfrm>
        </p:spPr>
        <p:txBody>
          <a:bodyPr/>
          <a:lstStyle/>
          <a:p>
            <a:pPr marL="0" indent="0" eaLnBrk="1" hangingPunct="1">
              <a:spcBef>
                <a:spcPct val="0"/>
              </a:spcBef>
              <a:buClr>
                <a:schemeClr val="tx1"/>
              </a:buClr>
              <a:buNone/>
            </a:pPr>
            <a:r>
              <a:rPr lang="en-US" altLang="en-US" sz="2400" b="1" dirty="0" err="1">
                <a:solidFill>
                  <a:srgbClr val="3366FF"/>
                </a:solidFill>
                <a:latin typeface="Arial" charset="0"/>
                <a:ea typeface="MS PGothic" pitchFamily="34" charset="-128"/>
                <a:cs typeface="Arial" charset="0"/>
              </a:rPr>
              <a:t>Triacylglycerols</a:t>
            </a:r>
            <a:r>
              <a:rPr lang="en-US" altLang="en-US" sz="2400" b="1" dirty="0">
                <a:solidFill>
                  <a:srgbClr val="000000"/>
                </a:solidFill>
                <a:latin typeface="Arial" charset="0"/>
                <a:ea typeface="MS PGothic" pitchFamily="34" charset="-128"/>
                <a:cs typeface="Arial" charset="0"/>
              </a:rPr>
              <a:t>, common naturally occurring esters, contain </a:t>
            </a:r>
            <a:r>
              <a:rPr lang="en-US" altLang="en-US" sz="2400" b="1" dirty="0">
                <a:solidFill>
                  <a:srgbClr val="3366FF"/>
                </a:solidFill>
                <a:latin typeface="Arial" charset="0"/>
                <a:ea typeface="MS PGothic" pitchFamily="34" charset="-128"/>
                <a:cs typeface="Arial" charset="0"/>
              </a:rPr>
              <a:t>three ester groups</a:t>
            </a:r>
            <a:r>
              <a:rPr lang="en-US" altLang="en-US" sz="2400" b="1" dirty="0">
                <a:solidFill>
                  <a:srgbClr val="000000"/>
                </a:solidFill>
                <a:latin typeface="Arial" charset="0"/>
                <a:ea typeface="MS PGothic" pitchFamily="34" charset="-128"/>
                <a:cs typeface="Arial" charset="0"/>
              </a:rPr>
              <a:t>, each with a long C chain.</a:t>
            </a:r>
          </a:p>
        </p:txBody>
      </p:sp>
      <p:sp>
        <p:nvSpPr>
          <p:cNvPr id="8" name="Text Placeholder 9">
            <a:extLst>
              <a:ext uri="{FF2B5EF4-FFF2-40B4-BE49-F238E27FC236}">
                <a16:creationId xmlns:a16="http://schemas.microsoft.com/office/drawing/2014/main" id="{2C4154EC-4912-46C1-9219-C973872662FB}"/>
              </a:ext>
            </a:extLst>
          </p:cNvPr>
          <p:cNvSpPr>
            <a:spLocks noGrp="1"/>
          </p:cNvSpPr>
          <p:nvPr>
            <p:ph type="body" sz="quarter" idx="14"/>
          </p:nvPr>
        </p:nvSpPr>
        <p:spPr>
          <a:xfrm>
            <a:off x="762000" y="2827337"/>
            <a:ext cx="8077200" cy="830263"/>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They are </a:t>
            </a:r>
            <a:r>
              <a:rPr lang="en-US" altLang="en-US" sz="2400" b="1" dirty="0">
                <a:solidFill>
                  <a:srgbClr val="3366FF"/>
                </a:solidFill>
                <a:latin typeface="Arial" charset="0"/>
                <a:ea typeface="MS PGothic" pitchFamily="34" charset="-128"/>
                <a:cs typeface="Arial" charset="0"/>
              </a:rPr>
              <a:t>lipids</a:t>
            </a:r>
            <a:r>
              <a:rPr lang="en-US" altLang="en-US" sz="2400" b="1" dirty="0">
                <a:solidFill>
                  <a:srgbClr val="000000"/>
                </a:solidFill>
                <a:latin typeface="Arial" charset="0"/>
                <a:ea typeface="MS PGothic" pitchFamily="34" charset="-128"/>
                <a:cs typeface="Arial" charset="0"/>
              </a:rPr>
              <a:t>, water insoluble organic compounds, present in </a:t>
            </a:r>
            <a:r>
              <a:rPr lang="en-US" altLang="en-US" sz="2400" b="1" dirty="0">
                <a:solidFill>
                  <a:srgbClr val="3366FF"/>
                </a:solidFill>
                <a:latin typeface="Arial" charset="0"/>
                <a:ea typeface="MS PGothic" pitchFamily="34" charset="-128"/>
                <a:cs typeface="Arial" charset="0"/>
              </a:rPr>
              <a:t>fats and oils</a:t>
            </a:r>
            <a:r>
              <a:rPr lang="en-US" altLang="en-US" sz="2400" b="1" dirty="0">
                <a:solidFill>
                  <a:srgbClr val="000000"/>
                </a:solidFill>
                <a:latin typeface="Arial" charset="0"/>
                <a:ea typeface="MS PGothic" pitchFamily="34" charset="-128"/>
                <a:cs typeface="Arial" charset="0"/>
              </a:rPr>
              <a:t>.</a:t>
            </a:r>
          </a:p>
        </p:txBody>
      </p:sp>
      <p:pic>
        <p:nvPicPr>
          <p:cNvPr id="69637" name="Picture 2" descr="Structure of triacylglycerols contains three ester groups, each having a long carbon chain (abbreviated as R, R', and R'') bonded to the carbonyl group.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9275" y="3902075"/>
            <a:ext cx="550545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762000" y="363410"/>
            <a:ext cx="8229600" cy="559199"/>
          </a:xfrm>
        </p:spPr>
        <p:txBody>
          <a:bodyPr/>
          <a:lstStyle/>
          <a:p>
            <a:pPr eaLnBrk="1" hangingPunct="1"/>
            <a:r>
              <a:rPr lang="en-US" altLang="en-US" sz="3200" b="1" dirty="0">
                <a:latin typeface="Arial" charset="0"/>
                <a:ea typeface="MS PGothic" pitchFamily="34" charset="-128"/>
                <a:cs typeface="Arial" charset="0"/>
              </a:rPr>
              <a:t>17.9	Hydrolysis of Esters and Amides (7)</a:t>
            </a:r>
            <a:endParaRPr lang="en-US" altLang="en-US" dirty="0">
              <a:latin typeface="Calibri" pitchFamily="34" charset="0"/>
              <a:ea typeface="MS PGothic" pitchFamily="34" charset="-128"/>
              <a:cs typeface="Arial" charset="0"/>
            </a:endParaRPr>
          </a:p>
        </p:txBody>
      </p:sp>
      <p:sp>
        <p:nvSpPr>
          <p:cNvPr id="4" name="Content Placeholder 2">
            <a:extLst>
              <a:ext uri="{FF2B5EF4-FFF2-40B4-BE49-F238E27FC236}">
                <a16:creationId xmlns:a16="http://schemas.microsoft.com/office/drawing/2014/main" id="{E0DFA878-6078-456D-A3FF-30AA349B293D}"/>
              </a:ext>
            </a:extLst>
          </p:cNvPr>
          <p:cNvSpPr>
            <a:spLocks noGrp="1"/>
          </p:cNvSpPr>
          <p:nvPr>
            <p:ph idx="1"/>
          </p:nvPr>
        </p:nvSpPr>
        <p:spPr>
          <a:xfrm>
            <a:off x="1572234" y="829164"/>
            <a:ext cx="5985421" cy="442646"/>
          </a:xfrm>
        </p:spPr>
        <p:txBody>
          <a:bodyPr/>
          <a:lstStyle/>
          <a:p>
            <a:pPr marL="457200" lvl="0" indent="-457200" algn="ctr">
              <a:buFont typeface="+mj-lt"/>
              <a:buAutoNum type="alphaUcPeriod" startAt="3"/>
            </a:pPr>
            <a:r>
              <a:rPr lang="en-US" altLang="en-US" sz="2800" b="1" dirty="0">
                <a:solidFill>
                  <a:prstClr val="black"/>
                </a:solidFill>
                <a:latin typeface="Arial" charset="0"/>
                <a:ea typeface="MS PGothic" pitchFamily="34" charset="-128"/>
                <a:cs typeface="Arial" charset="0"/>
              </a:rPr>
              <a:t>Focus on Health &amp; Medicine</a:t>
            </a:r>
            <a:endParaRPr lang="en-US" sz="2800" dirty="0"/>
          </a:p>
        </p:txBody>
      </p:sp>
      <p:sp>
        <p:nvSpPr>
          <p:cNvPr id="8" name="Text Placeholder 7">
            <a:extLst>
              <a:ext uri="{FF2B5EF4-FFF2-40B4-BE49-F238E27FC236}">
                <a16:creationId xmlns:a16="http://schemas.microsoft.com/office/drawing/2014/main" id="{33DB22A4-03DF-4C68-BE11-F5B2F04DE705}"/>
              </a:ext>
            </a:extLst>
          </p:cNvPr>
          <p:cNvSpPr>
            <a:spLocks noGrp="1"/>
          </p:cNvSpPr>
          <p:nvPr>
            <p:ph type="body" sz="quarter" idx="13"/>
          </p:nvPr>
        </p:nvSpPr>
        <p:spPr>
          <a:xfrm>
            <a:off x="762000" y="1510145"/>
            <a:ext cx="8026400" cy="4580731"/>
          </a:xfrm>
        </p:spPr>
        <p:txBody>
          <a:bodyPr/>
          <a:lstStyle/>
          <a:p>
            <a:pPr marL="0" indent="0" eaLnBrk="1" hangingPunct="1">
              <a:spcBef>
                <a:spcPct val="0"/>
              </a:spcBef>
              <a:spcAft>
                <a:spcPts val="2100"/>
              </a:spcAft>
              <a:buNone/>
            </a:pPr>
            <a:r>
              <a:rPr lang="en-US" altLang="en-US" sz="2400" b="1" dirty="0">
                <a:solidFill>
                  <a:srgbClr val="000000"/>
                </a:solidFill>
                <a:latin typeface="Arial" charset="0"/>
                <a:ea typeface="MS PGothic" pitchFamily="34" charset="-128"/>
                <a:cs typeface="Arial" charset="0"/>
              </a:rPr>
              <a:t>Animals store energy in the form of </a:t>
            </a:r>
            <a:r>
              <a:rPr lang="en-US" altLang="en-US" sz="2400" b="1" dirty="0" err="1">
                <a:solidFill>
                  <a:srgbClr val="3366FF"/>
                </a:solidFill>
                <a:latin typeface="Arial" charset="0"/>
                <a:ea typeface="MS PGothic" pitchFamily="34" charset="-128"/>
                <a:cs typeface="Arial" charset="0"/>
              </a:rPr>
              <a:t>triacylglycerols</a:t>
            </a:r>
            <a:r>
              <a:rPr lang="en-US" altLang="en-US" sz="2400" b="1" dirty="0">
                <a:solidFill>
                  <a:srgbClr val="000000"/>
                </a:solidFill>
                <a:latin typeface="Arial" charset="0"/>
                <a:ea typeface="MS PGothic" pitchFamily="34" charset="-128"/>
                <a:cs typeface="Arial" charset="0"/>
              </a:rPr>
              <a:t>.</a:t>
            </a:r>
          </a:p>
          <a:p>
            <a:pPr marL="0" indent="0" eaLnBrk="1" hangingPunct="1">
              <a:spcBef>
                <a:spcPct val="0"/>
              </a:spcBef>
              <a:spcAft>
                <a:spcPts val="2100"/>
              </a:spcAft>
              <a:buNone/>
            </a:pPr>
            <a:r>
              <a:rPr lang="en-US" altLang="en-US" sz="2400" b="1" dirty="0">
                <a:solidFill>
                  <a:srgbClr val="000000"/>
                </a:solidFill>
                <a:latin typeface="Arial" charset="0"/>
                <a:cs typeface="Arial" charset="0"/>
              </a:rPr>
              <a:t>Using enzymes called </a:t>
            </a:r>
            <a:r>
              <a:rPr lang="en-US" altLang="en-US" sz="2400" b="1" dirty="0">
                <a:solidFill>
                  <a:srgbClr val="3366FF"/>
                </a:solidFill>
                <a:latin typeface="Arial" charset="0"/>
                <a:cs typeface="Arial" charset="0"/>
              </a:rPr>
              <a:t>lipases</a:t>
            </a:r>
            <a:r>
              <a:rPr lang="en-US" altLang="en-US" sz="2400" b="1" dirty="0">
                <a:solidFill>
                  <a:srgbClr val="000000"/>
                </a:solidFill>
                <a:latin typeface="Arial" charset="0"/>
                <a:cs typeface="Arial" charset="0"/>
              </a:rPr>
              <a:t>, the three ester</a:t>
            </a:r>
            <a:br>
              <a:rPr lang="en-US" altLang="en-US" sz="2400" b="1" dirty="0">
                <a:solidFill>
                  <a:srgbClr val="000000"/>
                </a:solidFill>
                <a:latin typeface="Arial" charset="0"/>
                <a:cs typeface="Arial" charset="0"/>
              </a:rPr>
            </a:br>
            <a:r>
              <a:rPr lang="en-US" altLang="en-US" sz="2400" b="1" dirty="0">
                <a:solidFill>
                  <a:srgbClr val="000000"/>
                </a:solidFill>
                <a:latin typeface="Arial" charset="0"/>
                <a:cs typeface="Arial" charset="0"/>
              </a:rPr>
              <a:t>bonds are </a:t>
            </a:r>
            <a:r>
              <a:rPr lang="en-US" altLang="en-US" sz="2400" b="1" dirty="0">
                <a:solidFill>
                  <a:srgbClr val="3366FF"/>
                </a:solidFill>
                <a:latin typeface="Arial" charset="0"/>
                <a:cs typeface="Arial" charset="0"/>
              </a:rPr>
              <a:t>hydrolyzed</a:t>
            </a:r>
            <a:r>
              <a:rPr lang="en-US" altLang="en-US" sz="2400" b="1" dirty="0">
                <a:solidFill>
                  <a:srgbClr val="3333FF"/>
                </a:solidFill>
                <a:latin typeface="Arial" charset="0"/>
                <a:cs typeface="Arial" charset="0"/>
              </a:rPr>
              <a:t> </a:t>
            </a:r>
            <a:r>
              <a:rPr lang="en-US" altLang="en-US" sz="2400" b="1" dirty="0">
                <a:solidFill>
                  <a:srgbClr val="000000"/>
                </a:solidFill>
                <a:latin typeface="Arial" charset="0"/>
                <a:cs typeface="Arial" charset="0"/>
              </a:rPr>
              <a:t>when the triacylglycerol is metabolized.</a:t>
            </a:r>
          </a:p>
          <a:p>
            <a:pPr marL="0" indent="0" eaLnBrk="1" hangingPunct="1">
              <a:spcBef>
                <a:spcPct val="0"/>
              </a:spcBef>
              <a:spcAft>
                <a:spcPts val="2100"/>
              </a:spcAft>
              <a:buNone/>
            </a:pPr>
            <a:r>
              <a:rPr lang="en-US" altLang="en-US" sz="2400" b="1" dirty="0">
                <a:solidFill>
                  <a:srgbClr val="000000"/>
                </a:solidFill>
                <a:latin typeface="Arial" charset="0"/>
                <a:cs typeface="Arial" charset="0"/>
              </a:rPr>
              <a:t>Diets high in fat lead to obesity, so the </a:t>
            </a:r>
            <a:r>
              <a:rPr lang="ja-JP" altLang="en-US" sz="2400" b="1" dirty="0">
                <a:solidFill>
                  <a:srgbClr val="000000"/>
                </a:solidFill>
                <a:latin typeface="Arial" charset="0"/>
                <a:cs typeface="Arial" charset="0"/>
              </a:rPr>
              <a:t>“</a:t>
            </a:r>
            <a:r>
              <a:rPr lang="en-US" altLang="ja-JP" sz="2400" b="1" dirty="0">
                <a:solidFill>
                  <a:srgbClr val="000000"/>
                </a:solidFill>
                <a:latin typeface="Arial" charset="0"/>
                <a:cs typeface="Arial" charset="0"/>
              </a:rPr>
              <a:t>fake fat</a:t>
            </a:r>
            <a:r>
              <a:rPr lang="ja-JP" altLang="en-US" sz="2400" b="1" dirty="0">
                <a:solidFill>
                  <a:srgbClr val="000000"/>
                </a:solidFill>
                <a:latin typeface="Arial" charset="0"/>
                <a:cs typeface="Arial" charset="0"/>
              </a:rPr>
              <a:t>”</a:t>
            </a:r>
            <a:r>
              <a:rPr lang="en-US" altLang="ja-JP" sz="2400" b="1" dirty="0">
                <a:solidFill>
                  <a:srgbClr val="000000"/>
                </a:solidFill>
                <a:latin typeface="Arial" charset="0"/>
                <a:cs typeface="Arial" charset="0"/>
              </a:rPr>
              <a:t> </a:t>
            </a:r>
            <a:r>
              <a:rPr lang="en-US" altLang="en-US" sz="2400" b="1" dirty="0">
                <a:solidFill>
                  <a:srgbClr val="3366FF"/>
                </a:solidFill>
                <a:latin typeface="Arial" charset="0"/>
                <a:cs typeface="Arial" charset="0"/>
              </a:rPr>
              <a:t>olestra </a:t>
            </a:r>
            <a:r>
              <a:rPr lang="en-US" altLang="en-US" sz="2400" b="1" dirty="0">
                <a:solidFill>
                  <a:srgbClr val="000000"/>
                </a:solidFill>
                <a:latin typeface="Arial" charset="0"/>
                <a:cs typeface="Arial" charset="0"/>
              </a:rPr>
              <a:t>(Olean) was invented to replace some </a:t>
            </a:r>
            <a:r>
              <a:rPr lang="en-US" altLang="en-US" sz="2400" b="1" dirty="0" err="1">
                <a:solidFill>
                  <a:srgbClr val="000000"/>
                </a:solidFill>
                <a:latin typeface="Arial" charset="0"/>
                <a:cs typeface="Arial" charset="0"/>
              </a:rPr>
              <a:t>triacylglycerols</a:t>
            </a:r>
            <a:r>
              <a:rPr lang="en-US" altLang="en-US" sz="2400" b="1" dirty="0">
                <a:solidFill>
                  <a:srgbClr val="000000"/>
                </a:solidFill>
                <a:latin typeface="Arial" charset="0"/>
                <a:cs typeface="Arial" charset="0"/>
              </a:rPr>
              <a:t> in snack foods.</a:t>
            </a:r>
          </a:p>
          <a:p>
            <a:pPr marL="0" indent="0" eaLnBrk="1" hangingPunct="1">
              <a:spcBef>
                <a:spcPct val="0"/>
              </a:spcBef>
              <a:spcAft>
                <a:spcPts val="2100"/>
              </a:spcAft>
              <a:buNone/>
            </a:pPr>
            <a:r>
              <a:rPr lang="en-US" altLang="en-US" sz="2400" b="1" dirty="0">
                <a:solidFill>
                  <a:srgbClr val="000000"/>
                </a:solidFill>
                <a:latin typeface="Arial" charset="0"/>
                <a:cs typeface="Arial" charset="0"/>
              </a:rPr>
              <a:t>The lipase enzymes </a:t>
            </a:r>
            <a:r>
              <a:rPr lang="en-US" altLang="en-US" sz="2400" b="1" dirty="0">
                <a:solidFill>
                  <a:srgbClr val="3366FF"/>
                </a:solidFill>
                <a:latin typeface="Arial" charset="0"/>
                <a:cs typeface="Arial" charset="0"/>
              </a:rPr>
              <a:t>cannot hydrolyze </a:t>
            </a:r>
            <a:r>
              <a:rPr lang="en-US" altLang="en-US" sz="2400" b="1" dirty="0">
                <a:solidFill>
                  <a:srgbClr val="000000"/>
                </a:solidFill>
                <a:latin typeface="Arial" charset="0"/>
                <a:cs typeface="Arial" charset="0"/>
              </a:rPr>
              <a:t>the olestra, </a:t>
            </a:r>
            <a:br>
              <a:rPr lang="en-US" altLang="en-US" sz="2400" b="1" dirty="0">
                <a:solidFill>
                  <a:srgbClr val="000000"/>
                </a:solidFill>
                <a:latin typeface="Arial" charset="0"/>
                <a:cs typeface="Arial" charset="0"/>
              </a:rPr>
            </a:br>
            <a:r>
              <a:rPr lang="en-US" altLang="en-US" sz="2400" b="1" dirty="0">
                <a:solidFill>
                  <a:srgbClr val="000000"/>
                </a:solidFill>
                <a:latin typeface="Arial" charset="0"/>
                <a:cs typeface="Arial" charset="0"/>
              </a:rPr>
              <a:t>so it passes through the body unmetabolized, </a:t>
            </a:r>
            <a:r>
              <a:rPr lang="en-US" altLang="en-US" sz="2400" b="1" dirty="0">
                <a:solidFill>
                  <a:srgbClr val="3366FF"/>
                </a:solidFill>
                <a:latin typeface="Arial" charset="0"/>
                <a:cs typeface="Arial" charset="0"/>
              </a:rPr>
              <a:t>providing no calories to the consumer</a:t>
            </a:r>
            <a:r>
              <a:rPr lang="en-US" altLang="en-US" sz="2400" b="1" dirty="0">
                <a:solidFill>
                  <a:srgbClr val="000000"/>
                </a:solidFill>
                <a:latin typeface="Arial" charset="0"/>
                <a:cs typeface="Arial" charset="0"/>
              </a:rPr>
              <a: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762000" y="371623"/>
            <a:ext cx="8229600" cy="553623"/>
          </a:xfrm>
        </p:spPr>
        <p:txBody>
          <a:bodyPr/>
          <a:lstStyle/>
          <a:p>
            <a:pPr eaLnBrk="1" hangingPunct="1"/>
            <a:r>
              <a:rPr lang="en-US" altLang="en-US" sz="3200" b="1" dirty="0">
                <a:latin typeface="Arial" charset="0"/>
                <a:ea typeface="MS PGothic" pitchFamily="34" charset="-128"/>
                <a:cs typeface="Arial" charset="0"/>
              </a:rPr>
              <a:t>17.9	Hydrolysis of Esters and Amides (8)</a:t>
            </a:r>
            <a:endParaRPr lang="en-US" altLang="en-US" dirty="0">
              <a:latin typeface="Calibri" pitchFamily="34" charset="0"/>
              <a:ea typeface="MS PGothic" pitchFamily="34" charset="-128"/>
              <a:cs typeface="Arial" charset="0"/>
            </a:endParaRPr>
          </a:p>
        </p:txBody>
      </p:sp>
      <p:sp>
        <p:nvSpPr>
          <p:cNvPr id="4" name="Content Placeholder 2">
            <a:extLst>
              <a:ext uri="{FF2B5EF4-FFF2-40B4-BE49-F238E27FC236}">
                <a16:creationId xmlns:a16="http://schemas.microsoft.com/office/drawing/2014/main" id="{5389C0F3-C74C-4511-956D-26A81CED5827}"/>
              </a:ext>
            </a:extLst>
          </p:cNvPr>
          <p:cNvSpPr>
            <a:spLocks noGrp="1"/>
          </p:cNvSpPr>
          <p:nvPr>
            <p:ph idx="1"/>
          </p:nvPr>
        </p:nvSpPr>
        <p:spPr>
          <a:xfrm>
            <a:off x="1752732" y="828261"/>
            <a:ext cx="5638537" cy="457199"/>
          </a:xfrm>
        </p:spPr>
        <p:txBody>
          <a:bodyPr/>
          <a:lstStyle/>
          <a:p>
            <a:pPr marL="457200" lvl="0" indent="-457200" algn="ctr">
              <a:buFont typeface="+mj-lt"/>
              <a:buAutoNum type="alphaUcPeriod" startAt="3"/>
            </a:pPr>
            <a:r>
              <a:rPr lang="en-US" altLang="en-US" sz="2800" b="1" dirty="0">
                <a:solidFill>
                  <a:prstClr val="black"/>
                </a:solidFill>
                <a:latin typeface="Arial" charset="0"/>
                <a:ea typeface="MS PGothic" pitchFamily="34" charset="-128"/>
                <a:cs typeface="Arial" charset="0"/>
              </a:rPr>
              <a:t>Focus on Health &amp; Medicine </a:t>
            </a:r>
            <a:endParaRPr lang="en-US" sz="2800" dirty="0"/>
          </a:p>
        </p:txBody>
      </p:sp>
      <p:pic>
        <p:nvPicPr>
          <p:cNvPr id="71683" name="Picture 6" descr="The first step in the metabolism of a triacylglycerol is hydrolysis of the ester bonds to form glycerol and three fatty acids long-chain carboxylic acids. This reaction is simply ester hydrolysis. In cells, this reaction is carried out with enzymes called lipa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89188"/>
            <a:ext cx="85344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762000" y="288493"/>
            <a:ext cx="8229600" cy="715962"/>
          </a:xfrm>
        </p:spPr>
        <p:txBody>
          <a:bodyPr/>
          <a:lstStyle/>
          <a:p>
            <a:pPr eaLnBrk="1" hangingPunct="1"/>
            <a:r>
              <a:rPr lang="en-US" altLang="en-US" sz="3200" b="1" dirty="0">
                <a:latin typeface="Arial" charset="0"/>
                <a:ea typeface="MS PGothic" pitchFamily="34" charset="-128"/>
                <a:cs typeface="Arial" charset="0"/>
              </a:rPr>
              <a:t>17.9	Hydrolysis of Esters and Amides (9)</a:t>
            </a:r>
            <a:endParaRPr lang="en-US" altLang="en-US" dirty="0">
              <a:latin typeface="Calibri" pitchFamily="34" charset="0"/>
              <a:ea typeface="MS PGothic" pitchFamily="34" charset="-128"/>
              <a:cs typeface="Arial" charset="0"/>
            </a:endParaRPr>
          </a:p>
        </p:txBody>
      </p:sp>
      <p:sp>
        <p:nvSpPr>
          <p:cNvPr id="4" name="Content Placeholder 2">
            <a:extLst>
              <a:ext uri="{FF2B5EF4-FFF2-40B4-BE49-F238E27FC236}">
                <a16:creationId xmlns:a16="http://schemas.microsoft.com/office/drawing/2014/main" id="{81F90A2F-80A3-4A33-9408-1235B3443449}"/>
              </a:ext>
            </a:extLst>
          </p:cNvPr>
          <p:cNvSpPr>
            <a:spLocks noGrp="1"/>
          </p:cNvSpPr>
          <p:nvPr>
            <p:ph idx="1"/>
          </p:nvPr>
        </p:nvSpPr>
        <p:spPr>
          <a:xfrm>
            <a:off x="1805572" y="825054"/>
            <a:ext cx="5527436" cy="533399"/>
          </a:xfrm>
        </p:spPr>
        <p:txBody>
          <a:bodyPr/>
          <a:lstStyle/>
          <a:p>
            <a:pPr marL="457200" lvl="0" indent="-457200" algn="ctr">
              <a:buFont typeface="+mj-lt"/>
              <a:buAutoNum type="alphaUcPeriod" startAt="3"/>
            </a:pPr>
            <a:r>
              <a:rPr lang="en-US" altLang="en-US" sz="2800" b="1" dirty="0">
                <a:solidFill>
                  <a:prstClr val="black"/>
                </a:solidFill>
                <a:latin typeface="Arial" charset="0"/>
                <a:ea typeface="MS PGothic" pitchFamily="34" charset="-128"/>
                <a:cs typeface="Arial" charset="0"/>
              </a:rPr>
              <a:t>Focus on Health &amp; Medicine</a:t>
            </a:r>
            <a:endParaRPr lang="en-US" sz="2800" dirty="0"/>
          </a:p>
        </p:txBody>
      </p:sp>
      <p:pic>
        <p:nvPicPr>
          <p:cNvPr id="72707" name="Picture 5" descr="Structure and ball-and stick model of Olestra, also known as fate fat. Olestra has so many ester units clustered together that they are too crowded to be hydrolyze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8455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7200" y="76200"/>
            <a:ext cx="8229600" cy="1143000"/>
          </a:xfrm>
        </p:spPr>
        <p:txBody>
          <a:bodyPr/>
          <a:lstStyle/>
          <a:p>
            <a:pPr eaLnBrk="1" hangingPunct="1"/>
            <a:r>
              <a:rPr lang="en-US" altLang="en-US" sz="3200" b="1" dirty="0">
                <a:latin typeface="Arial" charset="0"/>
                <a:ea typeface="MS PGothic" pitchFamily="34" charset="-128"/>
                <a:cs typeface="Arial" charset="0"/>
              </a:rPr>
              <a:t>17.10 Synthetic Polymers (1)</a:t>
            </a:r>
            <a:endParaRPr lang="en-US" altLang="en-US" dirty="0">
              <a:latin typeface="Calibri" pitchFamily="34" charset="0"/>
              <a:ea typeface="MS PGothic" pitchFamily="34" charset="-128"/>
              <a:cs typeface="Arial" charset="0"/>
            </a:endParaRPr>
          </a:p>
        </p:txBody>
      </p:sp>
      <p:sp>
        <p:nvSpPr>
          <p:cNvPr id="7" name="Text Placeholder 7">
            <a:extLst>
              <a:ext uri="{FF2B5EF4-FFF2-40B4-BE49-F238E27FC236}">
                <a16:creationId xmlns:a16="http://schemas.microsoft.com/office/drawing/2014/main" id="{AA15D350-B97C-433C-AAB5-18DF7190408D}"/>
              </a:ext>
            </a:extLst>
          </p:cNvPr>
          <p:cNvSpPr>
            <a:spLocks noGrp="1"/>
          </p:cNvSpPr>
          <p:nvPr>
            <p:ph type="body" sz="quarter" idx="13"/>
          </p:nvPr>
        </p:nvSpPr>
        <p:spPr>
          <a:xfrm>
            <a:off x="838200" y="1510145"/>
            <a:ext cx="7848600" cy="852056"/>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Fibers like </a:t>
            </a:r>
            <a:r>
              <a:rPr lang="en-US" altLang="en-US" sz="2400" b="1" dirty="0">
                <a:solidFill>
                  <a:srgbClr val="3366FF"/>
                </a:solidFill>
                <a:latin typeface="Arial" charset="0"/>
                <a:ea typeface="MS PGothic" pitchFamily="34" charset="-128"/>
                <a:cs typeface="Arial" charset="0"/>
              </a:rPr>
              <a:t>wool and silk </a:t>
            </a:r>
            <a:r>
              <a:rPr lang="en-US" altLang="en-US" sz="2400" b="1" dirty="0">
                <a:solidFill>
                  <a:srgbClr val="000000"/>
                </a:solidFill>
                <a:latin typeface="Arial" charset="0"/>
                <a:ea typeface="MS PGothic" pitchFamily="34" charset="-128"/>
                <a:cs typeface="Arial" charset="0"/>
              </a:rPr>
              <a:t>obtained from animals are </a:t>
            </a:r>
            <a:r>
              <a:rPr lang="en-US" altLang="en-US" sz="2400" b="1" dirty="0">
                <a:solidFill>
                  <a:srgbClr val="3366FF"/>
                </a:solidFill>
                <a:latin typeface="Arial" charset="0"/>
                <a:ea typeface="MS PGothic" pitchFamily="34" charset="-128"/>
                <a:cs typeface="Arial" charset="0"/>
              </a:rPr>
              <a:t>proteins</a:t>
            </a:r>
            <a:r>
              <a:rPr lang="en-US" altLang="en-US" sz="2400" b="1" dirty="0">
                <a:solidFill>
                  <a:srgbClr val="000000"/>
                </a:solidFill>
                <a:latin typeface="Arial" charset="0"/>
                <a:ea typeface="MS PGothic" pitchFamily="34" charset="-128"/>
                <a:cs typeface="Arial" charset="0"/>
              </a:rPr>
              <a:t> joined together by </a:t>
            </a:r>
            <a:r>
              <a:rPr lang="en-US" altLang="en-US" sz="2400" b="1" dirty="0">
                <a:solidFill>
                  <a:srgbClr val="3366FF"/>
                </a:solidFill>
                <a:latin typeface="Arial" charset="0"/>
                <a:ea typeface="MS PGothic" pitchFamily="34" charset="-128"/>
                <a:cs typeface="Arial" charset="0"/>
              </a:rPr>
              <a:t>many amide linkages</a:t>
            </a:r>
            <a:r>
              <a:rPr lang="en-US" altLang="en-US" sz="2400" b="1" dirty="0">
                <a:solidFill>
                  <a:srgbClr val="000000"/>
                </a:solidFill>
                <a:latin typeface="Arial" charset="0"/>
                <a:ea typeface="MS PGothic" pitchFamily="34" charset="-128"/>
                <a:cs typeface="Arial" charset="0"/>
              </a:rPr>
              <a:t>.</a:t>
            </a:r>
          </a:p>
        </p:txBody>
      </p:sp>
      <p:pic>
        <p:nvPicPr>
          <p:cNvPr id="73733" name="Picture 8" descr="A general structure of wool and silk polymers containing many amide bo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19400"/>
            <a:ext cx="4632325"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a:extLst>
              <a:ext uri="{FF2B5EF4-FFF2-40B4-BE49-F238E27FC236}">
                <a16:creationId xmlns:a16="http://schemas.microsoft.com/office/drawing/2014/main" id="{F8EE1E4A-F48E-44EF-953B-BE4E0F015A27}"/>
              </a:ext>
            </a:extLst>
          </p:cNvPr>
          <p:cNvSpPr>
            <a:spLocks noGrp="1"/>
          </p:cNvSpPr>
          <p:nvPr>
            <p:ph type="body" sz="quarter" idx="14"/>
          </p:nvPr>
        </p:nvSpPr>
        <p:spPr>
          <a:xfrm>
            <a:off x="838200" y="5329238"/>
            <a:ext cx="7696200" cy="762000"/>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Two common classes of </a:t>
            </a:r>
            <a:r>
              <a:rPr lang="en-US" altLang="en-US" sz="2400" b="1" dirty="0">
                <a:solidFill>
                  <a:srgbClr val="3366FF"/>
                </a:solidFill>
                <a:latin typeface="Arial" charset="0"/>
                <a:ea typeface="MS PGothic" pitchFamily="34" charset="-128"/>
                <a:cs typeface="Arial" charset="0"/>
              </a:rPr>
              <a:t>synthetic polymers </a:t>
            </a:r>
            <a:r>
              <a:rPr lang="en-US" altLang="en-US" sz="2400" b="1" dirty="0">
                <a:solidFill>
                  <a:srgbClr val="000000"/>
                </a:solidFill>
                <a:latin typeface="Arial" charset="0"/>
                <a:ea typeface="MS PGothic" pitchFamily="34" charset="-128"/>
                <a:cs typeface="Arial" charset="0"/>
              </a:rPr>
              <a:t>are </a:t>
            </a:r>
            <a:r>
              <a:rPr lang="en-US" altLang="en-US" sz="2400" b="1" dirty="0">
                <a:solidFill>
                  <a:srgbClr val="3366FF"/>
                </a:solidFill>
                <a:latin typeface="Arial" charset="0"/>
                <a:ea typeface="MS PGothic" pitchFamily="34" charset="-128"/>
                <a:cs typeface="Arial" charset="0"/>
              </a:rPr>
              <a:t>polyamides</a:t>
            </a:r>
            <a:r>
              <a:rPr lang="en-US" altLang="en-US" sz="2400" b="1" dirty="0">
                <a:solidFill>
                  <a:srgbClr val="000000"/>
                </a:solidFill>
                <a:latin typeface="Arial" charset="0"/>
                <a:ea typeface="MS PGothic" pitchFamily="34" charset="-128"/>
                <a:cs typeface="Arial" charset="0"/>
              </a:rPr>
              <a:t> and </a:t>
            </a:r>
            <a:r>
              <a:rPr lang="en-US" altLang="en-US" sz="2400" b="1" dirty="0">
                <a:solidFill>
                  <a:srgbClr val="3366FF"/>
                </a:solidFill>
                <a:latin typeface="Arial" charset="0"/>
                <a:ea typeface="MS PGothic" pitchFamily="34" charset="-128"/>
                <a:cs typeface="Arial" charset="0"/>
              </a:rPr>
              <a:t>polyesters</a:t>
            </a:r>
            <a:r>
              <a:rPr lang="en-US" altLang="en-US" sz="2400" b="1" dirty="0">
                <a:solidFill>
                  <a:srgbClr val="000000"/>
                </a:solidFill>
                <a:latin typeface="Arial" charset="0"/>
                <a:ea typeface="MS PGothic" pitchFamily="34" charset="-128"/>
                <a:cs typeface="Arial" charset="0"/>
              </a:rPr>
              <a:t>.</a:t>
            </a:r>
          </a:p>
        </p:txBody>
      </p:sp>
    </p:spTree>
    <p:extLst>
      <p:ext uri="{BB962C8B-B14F-4D97-AF65-F5344CB8AC3E}">
        <p14:creationId xmlns:p14="http://schemas.microsoft.com/office/powerpoint/2010/main" val="801920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76200"/>
            <a:ext cx="8229600" cy="1143000"/>
          </a:xfrm>
        </p:spPr>
        <p:txBody>
          <a:bodyPr/>
          <a:lstStyle/>
          <a:p>
            <a:pPr eaLnBrk="1" hangingPunct="1"/>
            <a:r>
              <a:rPr lang="en-US" altLang="en-US" sz="3200" b="1" dirty="0"/>
              <a:t>17.1	Structure and Bonding (5)</a:t>
            </a:r>
            <a:endParaRPr lang="en-US" altLang="en-US" dirty="0">
              <a:latin typeface="Calibri" pitchFamily="34" charset="0"/>
            </a:endParaRPr>
          </a:p>
        </p:txBody>
      </p:sp>
      <p:sp>
        <p:nvSpPr>
          <p:cNvPr id="8" name="Text Placeholder 7">
            <a:extLst>
              <a:ext uri="{FF2B5EF4-FFF2-40B4-BE49-F238E27FC236}">
                <a16:creationId xmlns:a16="http://schemas.microsoft.com/office/drawing/2014/main" id="{949D285E-97BF-495D-B14C-ECF884895B85}"/>
              </a:ext>
            </a:extLst>
          </p:cNvPr>
          <p:cNvSpPr>
            <a:spLocks noGrp="1"/>
          </p:cNvSpPr>
          <p:nvPr>
            <p:ph type="body" sz="quarter" idx="13"/>
          </p:nvPr>
        </p:nvSpPr>
        <p:spPr>
          <a:xfrm>
            <a:off x="3733799" y="2076451"/>
            <a:ext cx="2095501" cy="419101"/>
          </a:xfrm>
        </p:spPr>
        <p:txBody>
          <a:bodyPr/>
          <a:lstStyle/>
          <a:p>
            <a:pPr marL="0" lvl="0" indent="0" defTabSz="457200" eaLnBrk="1" hangingPunct="1">
              <a:spcBef>
                <a:spcPct val="0"/>
              </a:spcBef>
              <a:buNone/>
            </a:pPr>
            <a:r>
              <a:rPr lang="en-US" altLang="en-US" sz="2400" b="1" kern="1200" dirty="0">
                <a:solidFill>
                  <a:prstClr val="black"/>
                </a:solidFill>
                <a:latin typeface="Arial" charset="0"/>
                <a:cs typeface="+mn-cs"/>
              </a:rPr>
              <a:t>A secondary</a:t>
            </a:r>
          </a:p>
        </p:txBody>
      </p:sp>
      <p:graphicFrame>
        <p:nvGraphicFramePr>
          <p:cNvPr id="28" name="Object 27">
            <a:extLst>
              <a:ext uri="{FF2B5EF4-FFF2-40B4-BE49-F238E27FC236}">
                <a16:creationId xmlns:a16="http://schemas.microsoft.com/office/drawing/2014/main" id="{7ECCFA63-736D-4ED8-A3DB-E7BCAD213CBD}"/>
              </a:ext>
            </a:extLst>
          </p:cNvPr>
          <p:cNvGraphicFramePr>
            <a:graphicFrameLocks noChangeAspect="1"/>
          </p:cNvGraphicFramePr>
          <p:nvPr>
            <p:extLst>
              <p:ext uri="{D42A27DB-BD31-4B8C-83A1-F6EECF244321}">
                <p14:modId xmlns:p14="http://schemas.microsoft.com/office/powerpoint/2010/main" val="768573859"/>
              </p:ext>
            </p:extLst>
          </p:nvPr>
        </p:nvGraphicFramePr>
        <p:xfrm>
          <a:off x="5734049" y="2133600"/>
          <a:ext cx="571500" cy="419100"/>
        </p:xfrm>
        <a:graphic>
          <a:graphicData uri="http://schemas.openxmlformats.org/presentationml/2006/ole">
            <mc:AlternateContent xmlns:mc="http://schemas.openxmlformats.org/markup-compatibility/2006">
              <mc:Choice xmlns:v="urn:schemas-microsoft-com:vml" Requires="v">
                <p:oleObj spid="_x0000_s8236" name="Equation" r:id="rId4" imgW="571320" imgH="419040" progId="Equation.DSMT4">
                  <p:embed/>
                </p:oleObj>
              </mc:Choice>
              <mc:Fallback>
                <p:oleObj name="Equation" r:id="rId4" imgW="571320" imgH="419040" progId="Equation.DSMT4">
                  <p:embed/>
                  <p:pic>
                    <p:nvPicPr>
                      <p:cNvPr id="0" name=""/>
                      <p:cNvPicPr/>
                      <p:nvPr/>
                    </p:nvPicPr>
                    <p:blipFill>
                      <a:blip r:embed="rId5"/>
                      <a:stretch>
                        <a:fillRect/>
                      </a:stretch>
                    </p:blipFill>
                    <p:spPr>
                      <a:xfrm>
                        <a:off x="5734049" y="2133600"/>
                        <a:ext cx="571500" cy="4191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75FB96F6-72F8-4FA1-A0FB-7558A578BA34}"/>
              </a:ext>
            </a:extLst>
          </p:cNvPr>
          <p:cNvSpPr>
            <a:spLocks noGrp="1"/>
          </p:cNvSpPr>
          <p:nvPr>
            <p:ph idx="1"/>
          </p:nvPr>
        </p:nvSpPr>
        <p:spPr>
          <a:xfrm>
            <a:off x="6279226" y="2087546"/>
            <a:ext cx="1276348" cy="533399"/>
          </a:xfrm>
        </p:spPr>
        <p:txBody>
          <a:bodyPr/>
          <a:lstStyle/>
          <a:p>
            <a:pPr marL="0" indent="0">
              <a:buNone/>
            </a:pPr>
            <a:r>
              <a:rPr lang="en-US" altLang="en-US" sz="2400" b="1" kern="1200" dirty="0">
                <a:solidFill>
                  <a:prstClr val="black"/>
                </a:solidFill>
                <a:latin typeface="Arial" charset="0"/>
                <a:cs typeface="+mn-cs"/>
              </a:rPr>
              <a:t>amide</a:t>
            </a:r>
            <a:endParaRPr lang="en-US" dirty="0"/>
          </a:p>
        </p:txBody>
      </p:sp>
      <p:sp>
        <p:nvSpPr>
          <p:cNvPr id="5" name="Text Placeholder 4">
            <a:extLst>
              <a:ext uri="{FF2B5EF4-FFF2-40B4-BE49-F238E27FC236}">
                <a16:creationId xmlns:a16="http://schemas.microsoft.com/office/drawing/2014/main" id="{FEFE8ACD-13EA-4AB5-AE1D-127107F2588B}"/>
              </a:ext>
            </a:extLst>
          </p:cNvPr>
          <p:cNvSpPr>
            <a:spLocks noGrp="1"/>
          </p:cNvSpPr>
          <p:nvPr>
            <p:ph type="body" sz="quarter" idx="15"/>
          </p:nvPr>
        </p:nvSpPr>
        <p:spPr>
          <a:xfrm>
            <a:off x="3733800" y="2440501"/>
            <a:ext cx="4572000" cy="838200"/>
          </a:xfrm>
        </p:spPr>
        <p:txBody>
          <a:bodyPr/>
          <a:lstStyle/>
          <a:p>
            <a:pPr marL="0" indent="0">
              <a:buNone/>
            </a:pPr>
            <a:r>
              <a:rPr lang="en-US" altLang="en-US" sz="2400" b="1" kern="1200" dirty="0">
                <a:solidFill>
                  <a:prstClr val="black"/>
                </a:solidFill>
                <a:latin typeface="Arial" charset="0"/>
                <a:cs typeface="+mn-cs"/>
              </a:rPr>
              <a:t>contains </a:t>
            </a:r>
            <a:r>
              <a:rPr lang="en-US" altLang="en-US" sz="2400" b="1" kern="1200" dirty="0">
                <a:solidFill>
                  <a:srgbClr val="3366FF"/>
                </a:solidFill>
                <a:latin typeface="Arial" charset="0"/>
                <a:cs typeface="+mn-cs"/>
              </a:rPr>
              <a:t>two C—N bonds</a:t>
            </a:r>
            <a:r>
              <a:rPr lang="en-US" altLang="en-US" sz="2400" b="1" kern="1200" dirty="0">
                <a:solidFill>
                  <a:prstClr val="black"/>
                </a:solidFill>
                <a:latin typeface="Arial" charset="0"/>
                <a:cs typeface="+mn-cs"/>
              </a:rPr>
              <a:t>, and is abbreviated RCONHR′.</a:t>
            </a:r>
            <a:endParaRPr lang="en-US" dirty="0"/>
          </a:p>
        </p:txBody>
      </p:sp>
      <p:pic>
        <p:nvPicPr>
          <p:cNvPr id="19461" name="Picture 11" descr="A secondary (2°) amide contains two CN bonds. A 2° amide has the structure RCONHR'.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676400"/>
            <a:ext cx="1560513"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9">
            <a:extLst>
              <a:ext uri="{FF2B5EF4-FFF2-40B4-BE49-F238E27FC236}">
                <a16:creationId xmlns:a16="http://schemas.microsoft.com/office/drawing/2014/main" id="{A70907FF-DF98-4C63-86D8-73CDB1112417}"/>
              </a:ext>
            </a:extLst>
          </p:cNvPr>
          <p:cNvSpPr>
            <a:spLocks noGrp="1"/>
          </p:cNvSpPr>
          <p:nvPr>
            <p:ph type="body" sz="quarter" idx="14"/>
          </p:nvPr>
        </p:nvSpPr>
        <p:spPr>
          <a:xfrm>
            <a:off x="3733800" y="4724400"/>
            <a:ext cx="1524000" cy="1257300"/>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A tertiary</a:t>
            </a:r>
          </a:p>
        </p:txBody>
      </p:sp>
      <p:graphicFrame>
        <p:nvGraphicFramePr>
          <p:cNvPr id="29" name="Object 28">
            <a:extLst>
              <a:ext uri="{FF2B5EF4-FFF2-40B4-BE49-F238E27FC236}">
                <a16:creationId xmlns:a16="http://schemas.microsoft.com/office/drawing/2014/main" id="{0CD2A176-7F5D-4D27-8983-1633A5F32B52}"/>
              </a:ext>
            </a:extLst>
          </p:cNvPr>
          <p:cNvGraphicFramePr>
            <a:graphicFrameLocks noChangeAspect="1"/>
          </p:cNvGraphicFramePr>
          <p:nvPr>
            <p:extLst>
              <p:ext uri="{D42A27DB-BD31-4B8C-83A1-F6EECF244321}">
                <p14:modId xmlns:p14="http://schemas.microsoft.com/office/powerpoint/2010/main" val="1197662876"/>
              </p:ext>
            </p:extLst>
          </p:nvPr>
        </p:nvGraphicFramePr>
        <p:xfrm>
          <a:off x="5257800" y="4771590"/>
          <a:ext cx="571500" cy="419100"/>
        </p:xfrm>
        <a:graphic>
          <a:graphicData uri="http://schemas.openxmlformats.org/presentationml/2006/ole">
            <mc:AlternateContent xmlns:mc="http://schemas.openxmlformats.org/markup-compatibility/2006">
              <mc:Choice xmlns:v="urn:schemas-microsoft-com:vml" Requires="v">
                <p:oleObj spid="_x0000_s8237" name="Equation" r:id="rId7" imgW="571320" imgH="419040" progId="Equation.DSMT4">
                  <p:embed/>
                </p:oleObj>
              </mc:Choice>
              <mc:Fallback>
                <p:oleObj name="Equation" r:id="rId7" imgW="571320" imgH="419040" progId="Equation.DSMT4">
                  <p:embed/>
                  <p:pic>
                    <p:nvPicPr>
                      <p:cNvPr id="0" name=""/>
                      <p:cNvPicPr/>
                      <p:nvPr/>
                    </p:nvPicPr>
                    <p:blipFill>
                      <a:blip r:embed="rId8"/>
                      <a:stretch>
                        <a:fillRect/>
                      </a:stretch>
                    </p:blipFill>
                    <p:spPr>
                      <a:xfrm>
                        <a:off x="5257800" y="4771590"/>
                        <a:ext cx="571500" cy="419100"/>
                      </a:xfrm>
                      <a:prstGeom prst="rect">
                        <a:avLst/>
                      </a:prstGeom>
                    </p:spPr>
                  </p:pic>
                </p:oleObj>
              </mc:Fallback>
            </mc:AlternateContent>
          </a:graphicData>
        </a:graphic>
      </p:graphicFrame>
      <p:sp>
        <p:nvSpPr>
          <p:cNvPr id="21" name="Text Placeholder 20">
            <a:extLst>
              <a:ext uri="{FF2B5EF4-FFF2-40B4-BE49-F238E27FC236}">
                <a16:creationId xmlns:a16="http://schemas.microsoft.com/office/drawing/2014/main" id="{A664FBF2-E8D7-47AC-ABA2-B4AF06F55EF0}"/>
              </a:ext>
            </a:extLst>
          </p:cNvPr>
          <p:cNvSpPr>
            <a:spLocks noGrp="1"/>
          </p:cNvSpPr>
          <p:nvPr>
            <p:ph type="body" sz="quarter" idx="16"/>
          </p:nvPr>
        </p:nvSpPr>
        <p:spPr>
          <a:xfrm>
            <a:off x="5865392" y="4731807"/>
            <a:ext cx="2743200" cy="465574"/>
          </a:xfrm>
        </p:spPr>
        <p:txBody>
          <a:bodyPr/>
          <a:lstStyle/>
          <a:p>
            <a:pPr marL="0" indent="0">
              <a:buNone/>
            </a:pPr>
            <a:r>
              <a:rPr lang="en-US" altLang="en-US" sz="2400" b="1" kern="1200" dirty="0">
                <a:solidFill>
                  <a:prstClr val="black"/>
                </a:solidFill>
                <a:latin typeface="Arial" charset="0"/>
                <a:cs typeface="+mn-cs"/>
              </a:rPr>
              <a:t>amide contains</a:t>
            </a:r>
            <a:endParaRPr lang="en-US" dirty="0"/>
          </a:p>
        </p:txBody>
      </p:sp>
      <p:sp>
        <p:nvSpPr>
          <p:cNvPr id="23" name="Text Placeholder 22">
            <a:extLst>
              <a:ext uri="{FF2B5EF4-FFF2-40B4-BE49-F238E27FC236}">
                <a16:creationId xmlns:a16="http://schemas.microsoft.com/office/drawing/2014/main" id="{CF02E100-B46D-4430-8105-CD8BA16333CC}"/>
              </a:ext>
            </a:extLst>
          </p:cNvPr>
          <p:cNvSpPr>
            <a:spLocks noGrp="1"/>
          </p:cNvSpPr>
          <p:nvPr>
            <p:ph type="body" sz="quarter" idx="17"/>
          </p:nvPr>
        </p:nvSpPr>
        <p:spPr>
          <a:xfrm>
            <a:off x="3733416" y="5075546"/>
            <a:ext cx="4191383" cy="906154"/>
          </a:xfrm>
        </p:spPr>
        <p:txBody>
          <a:bodyPr/>
          <a:lstStyle/>
          <a:p>
            <a:pPr marL="0" indent="0">
              <a:buNone/>
            </a:pPr>
            <a:r>
              <a:rPr lang="en-US" altLang="en-US" sz="2400" b="1" kern="1200" dirty="0">
                <a:solidFill>
                  <a:srgbClr val="3366FF"/>
                </a:solidFill>
                <a:latin typeface="Arial" charset="0"/>
                <a:cs typeface="+mn-cs"/>
              </a:rPr>
              <a:t>three C—N bonds</a:t>
            </a:r>
            <a:r>
              <a:rPr lang="en-US" altLang="en-US" sz="2400" b="1" kern="1200" dirty="0">
                <a:solidFill>
                  <a:prstClr val="black"/>
                </a:solidFill>
                <a:latin typeface="Arial" charset="0"/>
                <a:cs typeface="+mn-cs"/>
              </a:rPr>
              <a:t>, and is abbreviated </a:t>
            </a:r>
            <a:r>
              <a:rPr lang="en-US" altLang="en-US" sz="2400" b="1" kern="1200" dirty="0">
                <a:solidFill>
                  <a:prstClr val="black"/>
                </a:solidFill>
                <a:latin typeface="Arial" panose="020B0604020202020204" pitchFamily="34" charset="0"/>
                <a:cs typeface="Arial" panose="020B0604020202020204" pitchFamily="34" charset="0"/>
              </a:rPr>
              <a:t>RCONHR</a:t>
            </a:r>
            <a:r>
              <a:rPr lang="en-US" altLang="en-US" sz="2400" b="1" kern="1200" dirty="0">
                <a:solidFill>
                  <a:prstClr val="black"/>
                </a:solidFill>
                <a:latin typeface="Arial" charset="0"/>
              </a:rPr>
              <a:t>′</a:t>
            </a:r>
            <a:r>
              <a:rPr lang="en-US" altLang="en-US" sz="2400" b="1" kern="1200" baseline="-25000" dirty="0">
                <a:solidFill>
                  <a:prstClr val="black"/>
                </a:solidFill>
                <a:latin typeface="Arial" panose="020B0604020202020204" pitchFamily="34" charset="0"/>
                <a:cs typeface="Arial" panose="020B0604020202020204" pitchFamily="34" charset="0"/>
              </a:rPr>
              <a:t>2</a:t>
            </a:r>
            <a:r>
              <a:rPr lang="en-US" altLang="en-US" sz="2400" b="1" kern="1200" dirty="0">
                <a:solidFill>
                  <a:prstClr val="black"/>
                </a:solidFill>
                <a:latin typeface="Arial" charset="0"/>
                <a:cs typeface="+mn-cs"/>
              </a:rPr>
              <a:t>.</a:t>
            </a:r>
            <a:endParaRPr lang="en-US" dirty="0"/>
          </a:p>
        </p:txBody>
      </p:sp>
      <p:pic>
        <p:nvPicPr>
          <p:cNvPr id="19462" name="Picture 12" descr="A tertiary (3°) amide contains three CN bonds. A 3° amide has the structure RCONR'2.&#10;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4463" y="4191000"/>
            <a:ext cx="1633537"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656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274638"/>
            <a:ext cx="8229600" cy="715962"/>
          </a:xfrm>
        </p:spPr>
        <p:txBody>
          <a:bodyPr/>
          <a:lstStyle/>
          <a:p>
            <a:pPr eaLnBrk="1" hangingPunct="1"/>
            <a:r>
              <a:rPr lang="en-US" altLang="en-US" sz="3200" b="1" dirty="0">
                <a:latin typeface="Arial" charset="0"/>
                <a:ea typeface="MS PGothic" pitchFamily="34" charset="-128"/>
                <a:cs typeface="Arial" charset="0"/>
              </a:rPr>
              <a:t>17.10 Synthetic Polymers (2)</a:t>
            </a:r>
            <a:endParaRPr lang="en-US" altLang="en-US" dirty="0">
              <a:latin typeface="Calibri" pitchFamily="34" charset="0"/>
              <a:ea typeface="MS PGothic" pitchFamily="34" charset="-128"/>
              <a:cs typeface="Arial" charset="0"/>
            </a:endParaRPr>
          </a:p>
        </p:txBody>
      </p:sp>
      <p:sp>
        <p:nvSpPr>
          <p:cNvPr id="5" name="Content Placeholder 2">
            <a:extLst>
              <a:ext uri="{FF2B5EF4-FFF2-40B4-BE49-F238E27FC236}">
                <a16:creationId xmlns:a16="http://schemas.microsoft.com/office/drawing/2014/main" id="{A5781B67-B6D2-4830-A0FC-F6D6B7D72F4C}"/>
              </a:ext>
            </a:extLst>
          </p:cNvPr>
          <p:cNvSpPr>
            <a:spLocks noGrp="1"/>
          </p:cNvSpPr>
          <p:nvPr>
            <p:ph idx="1"/>
          </p:nvPr>
        </p:nvSpPr>
        <p:spPr>
          <a:xfrm>
            <a:off x="2183536" y="826830"/>
            <a:ext cx="4761052" cy="420376"/>
          </a:xfrm>
        </p:spPr>
        <p:txBody>
          <a:bodyPr/>
          <a:lstStyle/>
          <a:p>
            <a:pPr marL="457200" lvl="0" indent="-457200" algn="ctr">
              <a:buFont typeface="+mj-lt"/>
              <a:buAutoNum type="alphaUcPeriod"/>
            </a:pPr>
            <a:r>
              <a:rPr lang="en-US" altLang="en-US" sz="2800" b="1" dirty="0">
                <a:latin typeface="Arial" charset="0"/>
                <a:ea typeface="MS PGothic" pitchFamily="34" charset="-128"/>
                <a:cs typeface="Arial" charset="0"/>
              </a:rPr>
              <a:t>Nylon—A Polyamide</a:t>
            </a:r>
            <a:endParaRPr lang="en-US" sz="2800" dirty="0"/>
          </a:p>
        </p:txBody>
      </p:sp>
      <p:sp>
        <p:nvSpPr>
          <p:cNvPr id="6" name="Text Placeholder 7">
            <a:extLst>
              <a:ext uri="{FF2B5EF4-FFF2-40B4-BE49-F238E27FC236}">
                <a16:creationId xmlns:a16="http://schemas.microsoft.com/office/drawing/2014/main" id="{D01A17FC-F3AB-40B3-A861-6B0BC1F06415}"/>
              </a:ext>
            </a:extLst>
          </p:cNvPr>
          <p:cNvSpPr>
            <a:spLocks noGrp="1"/>
          </p:cNvSpPr>
          <p:nvPr>
            <p:ph type="body" sz="quarter" idx="13"/>
          </p:nvPr>
        </p:nvSpPr>
        <p:spPr>
          <a:xfrm>
            <a:off x="914400" y="1508125"/>
            <a:ext cx="7543800" cy="882650"/>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Nylon is a </a:t>
            </a:r>
            <a:r>
              <a:rPr lang="en-US" altLang="en-US" sz="2400" b="1" dirty="0">
                <a:solidFill>
                  <a:srgbClr val="3366FF"/>
                </a:solidFill>
                <a:latin typeface="Arial" charset="0"/>
                <a:ea typeface="MS PGothic" pitchFamily="34" charset="-128"/>
                <a:cs typeface="Arial" charset="0"/>
              </a:rPr>
              <a:t>condensation</a:t>
            </a:r>
            <a:r>
              <a:rPr lang="en-US" altLang="en-US" sz="2400" b="1" dirty="0">
                <a:solidFill>
                  <a:srgbClr val="3333FF"/>
                </a:solidFill>
                <a:latin typeface="Arial" charset="0"/>
                <a:ea typeface="MS PGothic" pitchFamily="34" charset="-128"/>
                <a:cs typeface="Arial" charset="0"/>
              </a:rPr>
              <a:t> </a:t>
            </a:r>
            <a:r>
              <a:rPr lang="en-US" altLang="en-US" sz="2400" b="1" dirty="0">
                <a:solidFill>
                  <a:srgbClr val="000000"/>
                </a:solidFill>
                <a:latin typeface="Arial" charset="0"/>
                <a:ea typeface="MS PGothic" pitchFamily="34" charset="-128"/>
                <a:cs typeface="Arial" charset="0"/>
              </a:rPr>
              <a:t>polymer, formed when two monomers come together, releasing </a:t>
            </a:r>
            <a:r>
              <a:rPr lang="en-US" altLang="en-US" sz="2400" b="1" dirty="0">
                <a:solidFill>
                  <a:srgbClr val="3366FF"/>
                </a:solidFill>
                <a:latin typeface="Arial" charset="0"/>
                <a:ea typeface="MS PGothic" pitchFamily="34" charset="-128"/>
                <a:cs typeface="Arial" charset="0"/>
              </a:rPr>
              <a:t>water</a:t>
            </a:r>
            <a:r>
              <a:rPr lang="en-US" altLang="en-US" sz="2400" b="1" dirty="0">
                <a:solidFill>
                  <a:srgbClr val="000000"/>
                </a:solidFill>
                <a:latin typeface="Arial" charset="0"/>
                <a:ea typeface="MS PGothic" pitchFamily="34" charset="-128"/>
                <a:cs typeface="Arial" charset="0"/>
              </a:rPr>
              <a:t>.</a:t>
            </a:r>
          </a:p>
        </p:txBody>
      </p:sp>
      <p:pic>
        <p:nvPicPr>
          <p:cNvPr id="74756" name="Picture 6" descr="This reaction illustrates the formation of nylon 6,6 polymer. The synthesis of this polymer requires one monomer of adipic acid [HO2C(CH2)4CO2H], and the second monomer of hexamethylenediamine [H2N(CH2)6NH2]. Heating these two monomers together at high temperature forms the amide bonds of the long polymer chain. When each amide is formed, a molecule of H2O is lost from the starting materials. This is an example of condensation poly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338388"/>
            <a:ext cx="8366125"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29490" y="310906"/>
            <a:ext cx="8229600" cy="645195"/>
          </a:xfrm>
        </p:spPr>
        <p:txBody>
          <a:bodyPr/>
          <a:lstStyle/>
          <a:p>
            <a:pPr eaLnBrk="1" hangingPunct="1"/>
            <a:r>
              <a:rPr lang="en-US" altLang="en-US" sz="3200" b="1" dirty="0">
                <a:latin typeface="Arial" charset="0"/>
                <a:ea typeface="MS PGothic" pitchFamily="34" charset="-128"/>
                <a:cs typeface="Arial" charset="0"/>
              </a:rPr>
              <a:t>17.10 Synthetic Polymers </a:t>
            </a:r>
            <a:r>
              <a:rPr lang="en-US" altLang="en-US" sz="3200" b="1" dirty="0">
                <a:solidFill>
                  <a:prstClr val="black"/>
                </a:solidFill>
                <a:latin typeface="Arial" charset="0"/>
                <a:ea typeface="MS PGothic" pitchFamily="34" charset="-128"/>
                <a:cs typeface="Arial" charset="0"/>
              </a:rPr>
              <a:t>(3)</a:t>
            </a:r>
            <a:endParaRPr lang="en-US" altLang="en-US" sz="3200" dirty="0">
              <a:latin typeface="Calibri" pitchFamily="34" charset="0"/>
              <a:ea typeface="MS PGothic" pitchFamily="34" charset="-128"/>
              <a:cs typeface="Arial" charset="0"/>
            </a:endParaRPr>
          </a:p>
        </p:txBody>
      </p:sp>
      <p:sp>
        <p:nvSpPr>
          <p:cNvPr id="6" name="Content Placeholder 2">
            <a:extLst>
              <a:ext uri="{FF2B5EF4-FFF2-40B4-BE49-F238E27FC236}">
                <a16:creationId xmlns:a16="http://schemas.microsoft.com/office/drawing/2014/main" id="{62237423-C3ED-472A-B230-724EE0DFB39D}"/>
              </a:ext>
            </a:extLst>
          </p:cNvPr>
          <p:cNvSpPr>
            <a:spLocks noGrp="1"/>
          </p:cNvSpPr>
          <p:nvPr>
            <p:ph idx="1"/>
          </p:nvPr>
        </p:nvSpPr>
        <p:spPr>
          <a:xfrm>
            <a:off x="2118937" y="826260"/>
            <a:ext cx="4905318" cy="533399"/>
          </a:xfrm>
        </p:spPr>
        <p:txBody>
          <a:bodyPr/>
          <a:lstStyle/>
          <a:p>
            <a:pPr marL="457200" lvl="0" indent="-457200" algn="ctr">
              <a:buFont typeface="+mj-lt"/>
              <a:buAutoNum type="alphaUcPeriod" startAt="2"/>
            </a:pPr>
            <a:r>
              <a:rPr lang="en-US" altLang="en-US" sz="2800" b="1" dirty="0">
                <a:solidFill>
                  <a:prstClr val="black"/>
                </a:solidFill>
                <a:latin typeface="Arial" charset="0"/>
                <a:ea typeface="MS PGothic" pitchFamily="34" charset="-128"/>
                <a:cs typeface="Arial" charset="0"/>
              </a:rPr>
              <a:t>Polyesters</a:t>
            </a:r>
            <a:endParaRPr lang="en-US" dirty="0"/>
          </a:p>
        </p:txBody>
      </p:sp>
      <p:sp>
        <p:nvSpPr>
          <p:cNvPr id="8" name="Text Placeholder 7">
            <a:extLst>
              <a:ext uri="{FF2B5EF4-FFF2-40B4-BE49-F238E27FC236}">
                <a16:creationId xmlns:a16="http://schemas.microsoft.com/office/drawing/2014/main" id="{32D10255-A806-42FE-8E79-EBCB5BECED3E}"/>
              </a:ext>
            </a:extLst>
          </p:cNvPr>
          <p:cNvSpPr>
            <a:spLocks noGrp="1"/>
          </p:cNvSpPr>
          <p:nvPr>
            <p:ph type="body" sz="quarter" idx="13"/>
          </p:nvPr>
        </p:nvSpPr>
        <p:spPr>
          <a:xfrm>
            <a:off x="838200" y="1508557"/>
            <a:ext cx="7924800" cy="2078038"/>
          </a:xfrm>
        </p:spPr>
        <p:txBody>
          <a:bodyPr/>
          <a:lstStyle/>
          <a:p>
            <a:pPr marL="0" indent="0" eaLnBrk="1" hangingPunct="1">
              <a:spcBef>
                <a:spcPct val="0"/>
              </a:spcBef>
              <a:spcAft>
                <a:spcPts val="1700"/>
              </a:spcAft>
              <a:buNone/>
            </a:pPr>
            <a:r>
              <a:rPr lang="en-US" altLang="en-US" sz="2400" b="1" dirty="0">
                <a:solidFill>
                  <a:srgbClr val="000000"/>
                </a:solidFill>
                <a:latin typeface="Arial" charset="0"/>
                <a:ea typeface="MS PGothic" pitchFamily="34" charset="-128"/>
                <a:cs typeface="Arial" charset="0"/>
              </a:rPr>
              <a:t>The most common polyester is polyethylene terephthalate (</a:t>
            </a:r>
            <a:r>
              <a:rPr lang="en-US" altLang="en-US" sz="2400" b="1" dirty="0">
                <a:solidFill>
                  <a:srgbClr val="3366FF"/>
                </a:solidFill>
                <a:latin typeface="Arial" charset="0"/>
                <a:ea typeface="MS PGothic" pitchFamily="34" charset="-128"/>
                <a:cs typeface="Arial" charset="0"/>
              </a:rPr>
              <a:t>PET</a:t>
            </a:r>
            <a:r>
              <a:rPr lang="en-US" altLang="en-US" sz="2400" b="1" dirty="0">
                <a:solidFill>
                  <a:srgbClr val="000000"/>
                </a:solidFill>
                <a:latin typeface="Arial" charset="0"/>
                <a:ea typeface="MS PGothic" pitchFamily="34" charset="-128"/>
                <a:cs typeface="Arial" charset="0"/>
              </a:rPr>
              <a:t>) used for materials Dacron and Mylar and in making plastic soft drink bottles.</a:t>
            </a:r>
          </a:p>
          <a:p>
            <a:pPr marL="0" indent="0" eaLnBrk="1" hangingPunct="1">
              <a:spcBef>
                <a:spcPct val="0"/>
              </a:spcBef>
              <a:buNone/>
            </a:pPr>
            <a:r>
              <a:rPr lang="en-US" altLang="en-US" sz="2400" b="1" dirty="0">
                <a:solidFill>
                  <a:srgbClr val="000000"/>
                </a:solidFill>
                <a:latin typeface="Arial" charset="0"/>
                <a:cs typeface="Arial" charset="0"/>
              </a:rPr>
              <a:t>PET is easily and cheaply made and forms strong </a:t>
            </a:r>
            <a:r>
              <a:rPr lang="en-US" altLang="en-US" sz="2400" b="1" dirty="0">
                <a:solidFill>
                  <a:srgbClr val="3366FF"/>
                </a:solidFill>
                <a:latin typeface="Arial" charset="0"/>
                <a:cs typeface="Arial" charset="0"/>
              </a:rPr>
              <a:t>stable materials</a:t>
            </a:r>
            <a:r>
              <a:rPr lang="en-US" altLang="en-US" sz="2400" b="1" dirty="0">
                <a:solidFill>
                  <a:srgbClr val="000000"/>
                </a:solidFill>
                <a:latin typeface="Arial" charset="0"/>
                <a:cs typeface="Arial" charset="0"/>
              </a:rPr>
              <a:t>.</a:t>
            </a:r>
          </a:p>
        </p:txBody>
      </p:sp>
      <p:pic>
        <p:nvPicPr>
          <p:cNvPr id="75782" name="Picture 10" descr="Polyester (polyethylene terephthalate) is an example of condensation polymer. This polymer requires alcohol and acid monomers which on condensation forms ester functional grou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86200"/>
            <a:ext cx="86868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9">
            <a:extLst>
              <a:ext uri="{FF2B5EF4-FFF2-40B4-BE49-F238E27FC236}">
                <a16:creationId xmlns:a16="http://schemas.microsoft.com/office/drawing/2014/main" id="{429AC3B7-898C-4799-88FC-C7D383CD92B6}"/>
              </a:ext>
            </a:extLst>
          </p:cNvPr>
          <p:cNvSpPr>
            <a:spLocks noGrp="1"/>
          </p:cNvSpPr>
          <p:nvPr>
            <p:ph type="body" sz="quarter" idx="14"/>
          </p:nvPr>
        </p:nvSpPr>
        <p:spPr>
          <a:xfrm>
            <a:off x="1914525" y="5723659"/>
            <a:ext cx="5324475" cy="515939"/>
          </a:xfrm>
        </p:spPr>
        <p:txBody>
          <a:bodyPr/>
          <a:lstStyle/>
          <a:p>
            <a:pPr marL="0" lvl="0" indent="0" eaLnBrk="1" hangingPunct="1">
              <a:spcBef>
                <a:spcPct val="0"/>
              </a:spcBef>
              <a:buNone/>
            </a:pPr>
            <a:r>
              <a:rPr lang="en-US" altLang="en-US" sz="2400" b="1" dirty="0">
                <a:solidFill>
                  <a:srgbClr val="000000"/>
                </a:solidFill>
                <a:latin typeface="Arial" charset="0"/>
                <a:ea typeface="MS PGothic" pitchFamily="34" charset="-128"/>
                <a:cs typeface="Arial" charset="0"/>
              </a:rPr>
              <a:t>PET with ester bonds drawn in </a:t>
            </a:r>
            <a:r>
              <a:rPr lang="en-US" altLang="en-US" sz="2400" b="1" dirty="0">
                <a:solidFill>
                  <a:srgbClr val="D90000"/>
                </a:solidFill>
                <a:latin typeface="Arial" charset="0"/>
                <a:ea typeface="MS PGothic" pitchFamily="34" charset="-128"/>
                <a:cs typeface="Arial" charset="0"/>
              </a:rPr>
              <a:t>red</a:t>
            </a:r>
            <a:r>
              <a:rPr lang="en-US" altLang="en-US" sz="2400" b="1" dirty="0">
                <a:solidFill>
                  <a:srgbClr val="000000"/>
                </a:solidFill>
                <a:latin typeface="Arial" charset="0"/>
                <a:ea typeface="MS PGothic" pitchFamily="34" charset="-128"/>
                <a:cs typeface="Arial" charset="0"/>
              </a:rPr>
              <a: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376903"/>
            <a:ext cx="8229600" cy="501779"/>
          </a:xfrm>
        </p:spPr>
        <p:txBody>
          <a:bodyPr/>
          <a:lstStyle/>
          <a:p>
            <a:pPr eaLnBrk="1" hangingPunct="1"/>
            <a:r>
              <a:rPr lang="en-US" altLang="en-US" sz="3200" b="1" dirty="0">
                <a:latin typeface="Arial" charset="0"/>
                <a:ea typeface="MS PGothic" pitchFamily="34" charset="-128"/>
                <a:cs typeface="Arial" charset="0"/>
              </a:rPr>
              <a:t>17.10 Synthetic Polymers (4)</a:t>
            </a:r>
            <a:endParaRPr lang="en-US" altLang="en-US" dirty="0">
              <a:latin typeface="Calibri" pitchFamily="34" charset="0"/>
              <a:ea typeface="MS PGothic" pitchFamily="34" charset="-128"/>
              <a:cs typeface="Arial" charset="0"/>
            </a:endParaRPr>
          </a:p>
        </p:txBody>
      </p:sp>
      <p:sp>
        <p:nvSpPr>
          <p:cNvPr id="5" name="Content Placeholder 2">
            <a:extLst>
              <a:ext uri="{FF2B5EF4-FFF2-40B4-BE49-F238E27FC236}">
                <a16:creationId xmlns:a16="http://schemas.microsoft.com/office/drawing/2014/main" id="{AF22F5EA-9941-440A-8F2E-DD18D33C893D}"/>
              </a:ext>
            </a:extLst>
          </p:cNvPr>
          <p:cNvSpPr>
            <a:spLocks noGrp="1"/>
          </p:cNvSpPr>
          <p:nvPr>
            <p:ph idx="1"/>
          </p:nvPr>
        </p:nvSpPr>
        <p:spPr>
          <a:xfrm>
            <a:off x="3031049" y="829868"/>
            <a:ext cx="3081902" cy="499592"/>
          </a:xfrm>
        </p:spPr>
        <p:txBody>
          <a:bodyPr/>
          <a:lstStyle/>
          <a:p>
            <a:pPr marL="457200" lvl="0" indent="-457200" algn="ctr">
              <a:buFont typeface="+mj-lt"/>
              <a:buAutoNum type="alphaUcPeriod" startAt="2"/>
            </a:pPr>
            <a:r>
              <a:rPr lang="en-US" altLang="en-US" sz="2800" b="1" dirty="0">
                <a:solidFill>
                  <a:prstClr val="black"/>
                </a:solidFill>
                <a:latin typeface="Arial" charset="0"/>
                <a:ea typeface="MS PGothic" pitchFamily="34" charset="-128"/>
                <a:cs typeface="Arial" charset="0"/>
              </a:rPr>
              <a:t>Polyesters</a:t>
            </a:r>
            <a:endParaRPr lang="en-US" sz="2800" dirty="0"/>
          </a:p>
        </p:txBody>
      </p:sp>
      <p:pic>
        <p:nvPicPr>
          <p:cNvPr id="76804" name="Picture 3" descr="Images of artificial heart valves and replacement blood vessels"/>
          <p:cNvPicPr>
            <a:picLocks noChangeAspect="1"/>
          </p:cNvPicPr>
          <p:nvPr/>
        </p:nvPicPr>
        <p:blipFill rotWithShape="1">
          <a:blip r:embed="rId3">
            <a:extLst>
              <a:ext uri="{28A0092B-C50C-407E-A947-70E740481C1C}">
                <a14:useLocalDpi xmlns:a14="http://schemas.microsoft.com/office/drawing/2010/main" val="0"/>
              </a:ext>
            </a:extLst>
          </a:blip>
          <a:srcRect b="5571"/>
          <a:stretch/>
        </p:blipFill>
        <p:spPr bwMode="auto">
          <a:xfrm>
            <a:off x="1289050" y="2209800"/>
            <a:ext cx="6565900" cy="230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a:extLst>
              <a:ext uri="{FF2B5EF4-FFF2-40B4-BE49-F238E27FC236}">
                <a16:creationId xmlns:a16="http://schemas.microsoft.com/office/drawing/2014/main" id="{DD3C547B-F2A0-47AF-B915-BADE8BDF2EAD}"/>
              </a:ext>
            </a:extLst>
          </p:cNvPr>
          <p:cNvSpPr>
            <a:spLocks noGrp="1"/>
          </p:cNvSpPr>
          <p:nvPr>
            <p:ph type="body" sz="quarter" idx="13"/>
          </p:nvPr>
        </p:nvSpPr>
        <p:spPr>
          <a:xfrm>
            <a:off x="1600200" y="4503420"/>
            <a:ext cx="5943600" cy="228600"/>
          </a:xfrm>
        </p:spPr>
        <p:txBody>
          <a:bodyPr/>
          <a:lstStyle/>
          <a:p>
            <a:pPr marL="0" indent="0" algn="ctr">
              <a:buNone/>
            </a:pPr>
            <a:r>
              <a:rPr lang="en-US" sz="800" dirty="0"/>
              <a:t>©Antonia Reeve/Science Source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274638"/>
            <a:ext cx="8229600" cy="715962"/>
          </a:xfrm>
        </p:spPr>
        <p:txBody>
          <a:bodyPr/>
          <a:lstStyle/>
          <a:p>
            <a:pPr eaLnBrk="1" hangingPunct="1"/>
            <a:r>
              <a:rPr lang="en-US" altLang="en-US" sz="3200" b="1" dirty="0">
                <a:latin typeface="Arial" charset="0"/>
                <a:ea typeface="MS PGothic" pitchFamily="34" charset="-128"/>
                <a:cs typeface="Arial" charset="0"/>
              </a:rPr>
              <a:t>17.10 Synthetic Polymers (5)</a:t>
            </a:r>
            <a:endParaRPr lang="en-US" altLang="en-US" dirty="0">
              <a:latin typeface="Calibri" pitchFamily="34" charset="0"/>
              <a:ea typeface="MS PGothic" pitchFamily="34" charset="-128"/>
              <a:cs typeface="Arial" charset="0"/>
            </a:endParaRPr>
          </a:p>
        </p:txBody>
      </p:sp>
      <p:sp>
        <p:nvSpPr>
          <p:cNvPr id="6" name="Content Placeholder 2">
            <a:extLst>
              <a:ext uri="{FF2B5EF4-FFF2-40B4-BE49-F238E27FC236}">
                <a16:creationId xmlns:a16="http://schemas.microsoft.com/office/drawing/2014/main" id="{2B476A36-E210-406F-8233-E6AB030ECD71}"/>
              </a:ext>
            </a:extLst>
          </p:cNvPr>
          <p:cNvSpPr>
            <a:spLocks noGrp="1"/>
          </p:cNvSpPr>
          <p:nvPr>
            <p:ph idx="1"/>
          </p:nvPr>
        </p:nvSpPr>
        <p:spPr>
          <a:xfrm>
            <a:off x="1547707" y="831230"/>
            <a:ext cx="6045275" cy="533399"/>
          </a:xfrm>
        </p:spPr>
        <p:txBody>
          <a:bodyPr/>
          <a:lstStyle/>
          <a:p>
            <a:pPr marL="457200" lvl="0" indent="-457200" algn="ctr">
              <a:buFont typeface="+mj-lt"/>
              <a:buAutoNum type="alphaUcPeriod" startAt="3"/>
            </a:pPr>
            <a:r>
              <a:rPr lang="en-US" altLang="en-US" sz="2800" b="1" dirty="0">
                <a:solidFill>
                  <a:prstClr val="black"/>
                </a:solidFill>
                <a:latin typeface="Arial" charset="0"/>
                <a:ea typeface="MS PGothic" pitchFamily="34" charset="-128"/>
                <a:cs typeface="Arial" charset="0"/>
              </a:rPr>
              <a:t>Focus on Health &amp; Medicine</a:t>
            </a:r>
            <a:endParaRPr lang="en-US" dirty="0"/>
          </a:p>
        </p:txBody>
      </p:sp>
      <p:sp>
        <p:nvSpPr>
          <p:cNvPr id="7" name="Text Placeholder 7">
            <a:extLst>
              <a:ext uri="{FF2B5EF4-FFF2-40B4-BE49-F238E27FC236}">
                <a16:creationId xmlns:a16="http://schemas.microsoft.com/office/drawing/2014/main" id="{39DEE95D-106D-4980-8C18-A6E9B58CA690}"/>
              </a:ext>
            </a:extLst>
          </p:cNvPr>
          <p:cNvSpPr>
            <a:spLocks noGrp="1"/>
          </p:cNvSpPr>
          <p:nvPr>
            <p:ph type="body" sz="quarter" idx="13"/>
          </p:nvPr>
        </p:nvSpPr>
        <p:spPr>
          <a:xfrm>
            <a:off x="779320" y="1510146"/>
            <a:ext cx="8001000" cy="866774"/>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Slowly degrading polyesters are useful in making </a:t>
            </a:r>
            <a:r>
              <a:rPr lang="en-US" altLang="en-US" sz="2400" b="1" dirty="0">
                <a:solidFill>
                  <a:srgbClr val="3366FF"/>
                </a:solidFill>
                <a:latin typeface="Arial" charset="0"/>
                <a:ea typeface="MS PGothic" pitchFamily="34" charset="-128"/>
                <a:cs typeface="Arial" charset="0"/>
              </a:rPr>
              <a:t>sutures</a:t>
            </a:r>
            <a:r>
              <a:rPr lang="en-US" altLang="en-US" sz="2400" b="1" dirty="0">
                <a:solidFill>
                  <a:srgbClr val="000000"/>
                </a:solidFill>
                <a:latin typeface="Arial" charset="0"/>
                <a:ea typeface="MS PGothic" pitchFamily="34" charset="-128"/>
                <a:cs typeface="Arial" charset="0"/>
              </a:rPr>
              <a:t>.</a:t>
            </a:r>
          </a:p>
        </p:txBody>
      </p:sp>
      <p:sp>
        <p:nvSpPr>
          <p:cNvPr id="8" name="Text Placeholder 9">
            <a:extLst>
              <a:ext uri="{FF2B5EF4-FFF2-40B4-BE49-F238E27FC236}">
                <a16:creationId xmlns:a16="http://schemas.microsoft.com/office/drawing/2014/main" id="{25A814CB-D55D-49A5-845B-401E4E0A2151}"/>
              </a:ext>
            </a:extLst>
          </p:cNvPr>
          <p:cNvSpPr>
            <a:spLocks noGrp="1"/>
          </p:cNvSpPr>
          <p:nvPr>
            <p:ph type="body" sz="quarter" idx="14"/>
          </p:nvPr>
        </p:nvSpPr>
        <p:spPr>
          <a:xfrm>
            <a:off x="779320" y="2454023"/>
            <a:ext cx="7962900" cy="834302"/>
          </a:xfrm>
        </p:spPr>
        <p:txBody>
          <a:bodyPr/>
          <a:lstStyle/>
          <a:p>
            <a:pPr marL="0" indent="0" eaLnBrk="1" hangingPunct="1">
              <a:spcBef>
                <a:spcPct val="0"/>
              </a:spcBef>
              <a:buNone/>
            </a:pPr>
            <a:r>
              <a:rPr lang="en-US" altLang="en-US" sz="2400" b="1" dirty="0">
                <a:solidFill>
                  <a:srgbClr val="000000"/>
                </a:solidFill>
                <a:latin typeface="Arial" charset="0"/>
                <a:ea typeface="MS PGothic" pitchFamily="34" charset="-128"/>
                <a:cs typeface="Arial" charset="0"/>
              </a:rPr>
              <a:t>The mending tissue is held together for a length of time to heal, and then the sutures </a:t>
            </a:r>
            <a:r>
              <a:rPr lang="en-US" altLang="en-US" sz="2400" b="1" dirty="0">
                <a:solidFill>
                  <a:srgbClr val="3366FF"/>
                </a:solidFill>
                <a:latin typeface="Arial" charset="0"/>
                <a:ea typeface="MS PGothic" pitchFamily="34" charset="-128"/>
                <a:cs typeface="Arial" charset="0"/>
              </a:rPr>
              <a:t>break down</a:t>
            </a:r>
            <a:r>
              <a:rPr lang="en-US" altLang="en-US" sz="2400" b="1" dirty="0">
                <a:solidFill>
                  <a:srgbClr val="000000"/>
                </a:solidFill>
                <a:latin typeface="Arial" charset="0"/>
                <a:ea typeface="MS PGothic" pitchFamily="34" charset="-128"/>
                <a:cs typeface="Arial" charset="0"/>
              </a:rPr>
              <a:t>.</a:t>
            </a:r>
          </a:p>
        </p:txBody>
      </p:sp>
      <p:pic>
        <p:nvPicPr>
          <p:cNvPr id="77830" name="Picture 1" descr="When glycolic acid (HOCH2COOH) and lactic acid [CH3CH(OH)COOH] are combined, the hydroxyl group of one α-hydroxy acid re- acts with the carboxyl group of the second α-hydroxy acid. The resulting polymer is used by surgeons in dissolving sutures.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690938"/>
            <a:ext cx="5334000"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1330035" y="371623"/>
            <a:ext cx="6481353" cy="527531"/>
          </a:xfrm>
        </p:spPr>
        <p:txBody>
          <a:bodyPr/>
          <a:lstStyle/>
          <a:p>
            <a:pPr eaLnBrk="1" hangingPunct="1"/>
            <a:r>
              <a:rPr lang="en-US" altLang="en-US" sz="3200" b="1" dirty="0">
                <a:latin typeface="Arial" charset="0"/>
                <a:ea typeface="MS PGothic" pitchFamily="34" charset="-128"/>
                <a:cs typeface="Arial" charset="0"/>
              </a:rPr>
              <a:t>17.10 Synthetic Polymers (6)</a:t>
            </a:r>
            <a:endParaRPr lang="en-US" altLang="en-US" dirty="0">
              <a:latin typeface="Calibri" pitchFamily="34" charset="0"/>
              <a:ea typeface="MS PGothic" pitchFamily="34" charset="-128"/>
              <a:cs typeface="Arial" charset="0"/>
            </a:endParaRPr>
          </a:p>
        </p:txBody>
      </p:sp>
      <p:sp>
        <p:nvSpPr>
          <p:cNvPr id="4" name="Content Placeholder 2">
            <a:extLst>
              <a:ext uri="{FF2B5EF4-FFF2-40B4-BE49-F238E27FC236}">
                <a16:creationId xmlns:a16="http://schemas.microsoft.com/office/drawing/2014/main" id="{330C57FB-6E39-4A00-9359-E583E3F3B470}"/>
              </a:ext>
            </a:extLst>
          </p:cNvPr>
          <p:cNvSpPr>
            <a:spLocks noGrp="1"/>
          </p:cNvSpPr>
          <p:nvPr>
            <p:ph idx="1"/>
          </p:nvPr>
        </p:nvSpPr>
        <p:spPr>
          <a:xfrm>
            <a:off x="1514272" y="830083"/>
            <a:ext cx="6105728" cy="470640"/>
          </a:xfrm>
        </p:spPr>
        <p:txBody>
          <a:bodyPr/>
          <a:lstStyle/>
          <a:p>
            <a:pPr marL="457200" lvl="0" indent="-457200" algn="ctr">
              <a:buFont typeface="+mj-lt"/>
              <a:buAutoNum type="alphaUcPeriod" startAt="4"/>
            </a:pPr>
            <a:r>
              <a:rPr lang="en-US" altLang="en-US" sz="2800" b="1" dirty="0">
                <a:solidFill>
                  <a:prstClr val="black"/>
                </a:solidFill>
                <a:latin typeface="Arial" charset="0"/>
                <a:ea typeface="MS PGothic" pitchFamily="34" charset="-128"/>
                <a:cs typeface="Arial" charset="0"/>
              </a:rPr>
              <a:t>Focus on the Environment</a:t>
            </a:r>
            <a:endParaRPr lang="en-US" dirty="0"/>
          </a:p>
        </p:txBody>
      </p:sp>
      <p:sp>
        <p:nvSpPr>
          <p:cNvPr id="8" name="Text Placeholder 7">
            <a:extLst>
              <a:ext uri="{FF2B5EF4-FFF2-40B4-BE49-F238E27FC236}">
                <a16:creationId xmlns:a16="http://schemas.microsoft.com/office/drawing/2014/main" id="{959B7F9C-0EB9-457E-BB4E-A78C6FFA3821}"/>
              </a:ext>
            </a:extLst>
          </p:cNvPr>
          <p:cNvSpPr>
            <a:spLocks noGrp="1"/>
          </p:cNvSpPr>
          <p:nvPr>
            <p:ph type="body" sz="quarter" idx="13"/>
          </p:nvPr>
        </p:nvSpPr>
        <p:spPr>
          <a:xfrm>
            <a:off x="701675" y="1500620"/>
            <a:ext cx="7905613" cy="4976380"/>
          </a:xfrm>
        </p:spPr>
        <p:txBody>
          <a:bodyPr/>
          <a:lstStyle/>
          <a:p>
            <a:pPr marL="0" indent="0" eaLnBrk="1" hangingPunct="1">
              <a:spcBef>
                <a:spcPct val="0"/>
              </a:spcBef>
              <a:spcAft>
                <a:spcPts val="2200"/>
              </a:spcAft>
              <a:buNone/>
            </a:pPr>
            <a:r>
              <a:rPr lang="en-US" altLang="en-US" sz="2400" b="1" dirty="0">
                <a:solidFill>
                  <a:srgbClr val="000000"/>
                </a:solidFill>
                <a:latin typeface="Arial" charset="0"/>
                <a:ea typeface="MS PGothic" pitchFamily="34" charset="-128"/>
                <a:cs typeface="Arial" charset="0"/>
              </a:rPr>
              <a:t>Many polymers </a:t>
            </a:r>
            <a:r>
              <a:rPr lang="en-US" altLang="en-US" sz="2400" b="1" dirty="0">
                <a:solidFill>
                  <a:srgbClr val="3366FF"/>
                </a:solidFill>
                <a:latin typeface="Arial" charset="0"/>
                <a:ea typeface="MS PGothic" pitchFamily="34" charset="-128"/>
                <a:cs typeface="Arial" charset="0"/>
              </a:rPr>
              <a:t>do not degrade </a:t>
            </a:r>
            <a:r>
              <a:rPr lang="en-US" altLang="en-US" sz="2400" b="1" dirty="0">
                <a:solidFill>
                  <a:srgbClr val="000000"/>
                </a:solidFill>
                <a:latin typeface="Arial" charset="0"/>
                <a:ea typeface="MS PGothic" pitchFamily="34" charset="-128"/>
                <a:cs typeface="Arial" charset="0"/>
              </a:rPr>
              <a:t>readily, and billions of pounds of polymers end up in </a:t>
            </a:r>
            <a:r>
              <a:rPr lang="en-US" altLang="en-US" sz="2400" b="1" dirty="0">
                <a:solidFill>
                  <a:srgbClr val="3366FF"/>
                </a:solidFill>
                <a:latin typeface="Arial" charset="0"/>
                <a:ea typeface="MS PGothic" pitchFamily="34" charset="-128"/>
                <a:cs typeface="Arial" charset="0"/>
              </a:rPr>
              <a:t>landfills</a:t>
            </a:r>
            <a:r>
              <a:rPr lang="en-US" altLang="en-US" sz="2400" b="1" dirty="0">
                <a:solidFill>
                  <a:srgbClr val="000000"/>
                </a:solidFill>
                <a:latin typeface="Arial" charset="0"/>
                <a:ea typeface="MS PGothic" pitchFamily="34" charset="-128"/>
                <a:cs typeface="Arial" charset="0"/>
              </a:rPr>
              <a:t>.</a:t>
            </a:r>
          </a:p>
          <a:p>
            <a:pPr marL="0" indent="0" eaLnBrk="1" hangingPunct="1">
              <a:spcBef>
                <a:spcPct val="0"/>
              </a:spcBef>
              <a:spcAft>
                <a:spcPts val="2100"/>
              </a:spcAft>
              <a:buNone/>
            </a:pPr>
            <a:r>
              <a:rPr lang="en-US" altLang="en-US" sz="2400" b="1" dirty="0">
                <a:solidFill>
                  <a:srgbClr val="000000"/>
                </a:solidFill>
                <a:latin typeface="Arial" charset="0"/>
                <a:cs typeface="Arial" charset="0"/>
              </a:rPr>
              <a:t>The lower a polymer’</a:t>
            </a:r>
            <a:r>
              <a:rPr lang="en-US" altLang="ja-JP" sz="2400" b="1" dirty="0">
                <a:solidFill>
                  <a:srgbClr val="000000"/>
                </a:solidFill>
                <a:latin typeface="Arial" charset="0"/>
                <a:cs typeface="Arial" charset="0"/>
              </a:rPr>
              <a:t>s </a:t>
            </a:r>
            <a:r>
              <a:rPr lang="en-US" altLang="ja-JP" sz="2400" b="1" dirty="0">
                <a:solidFill>
                  <a:srgbClr val="3366FF"/>
                </a:solidFill>
                <a:latin typeface="Arial" charset="0"/>
                <a:cs typeface="Arial" charset="0"/>
              </a:rPr>
              <a:t>recycling code </a:t>
            </a:r>
            <a:r>
              <a:rPr lang="en-US" altLang="ja-JP" sz="2400" b="1" dirty="0">
                <a:solidFill>
                  <a:srgbClr val="000000"/>
                </a:solidFill>
                <a:latin typeface="Arial" charset="0"/>
                <a:cs typeface="Arial" charset="0"/>
              </a:rPr>
              <a:t>(1 to 6), the </a:t>
            </a:r>
            <a:r>
              <a:rPr lang="en-US" altLang="en-US" sz="2400" b="1" dirty="0">
                <a:solidFill>
                  <a:srgbClr val="000000"/>
                </a:solidFill>
                <a:latin typeface="Arial" charset="0"/>
                <a:cs typeface="Arial" charset="0"/>
              </a:rPr>
              <a:t>easier it is to recycle the polymer to combat the waste problem.</a:t>
            </a:r>
          </a:p>
          <a:p>
            <a:pPr marL="0" indent="0" eaLnBrk="1" hangingPunct="1">
              <a:spcBef>
                <a:spcPct val="0"/>
              </a:spcBef>
              <a:spcAft>
                <a:spcPts val="2100"/>
              </a:spcAft>
              <a:buClr>
                <a:schemeClr val="tx1"/>
              </a:buClr>
              <a:buNone/>
            </a:pPr>
            <a:r>
              <a:rPr lang="en-US" altLang="en-US" sz="2400" b="1" dirty="0">
                <a:solidFill>
                  <a:srgbClr val="3366FF"/>
                </a:solidFill>
                <a:latin typeface="Arial" charset="0"/>
                <a:cs typeface="Arial" charset="0"/>
              </a:rPr>
              <a:t>PET</a:t>
            </a:r>
            <a:r>
              <a:rPr lang="en-US" altLang="en-US" sz="2400" b="1" dirty="0">
                <a:solidFill>
                  <a:srgbClr val="3333FF"/>
                </a:solidFill>
                <a:latin typeface="Arial" charset="0"/>
                <a:cs typeface="Arial" charset="0"/>
              </a:rPr>
              <a:t> </a:t>
            </a:r>
            <a:r>
              <a:rPr lang="en-US" altLang="en-US" sz="2400" b="1" dirty="0">
                <a:solidFill>
                  <a:srgbClr val="000000"/>
                </a:solidFill>
                <a:latin typeface="Arial" charset="0"/>
                <a:cs typeface="Arial" charset="0"/>
              </a:rPr>
              <a:t>has a recycling code </a:t>
            </a:r>
            <a:r>
              <a:rPr lang="ja-JP" altLang="en-US" sz="2400" b="1" dirty="0">
                <a:solidFill>
                  <a:srgbClr val="000000"/>
                </a:solidFill>
                <a:latin typeface="Arial" charset="0"/>
                <a:cs typeface="Arial" charset="0"/>
              </a:rPr>
              <a:t>“</a:t>
            </a:r>
            <a:r>
              <a:rPr lang="en-US" altLang="ja-JP" sz="2400" b="1" dirty="0">
                <a:solidFill>
                  <a:srgbClr val="000000"/>
                </a:solidFill>
                <a:latin typeface="Arial" charset="0"/>
                <a:cs typeface="Arial" charset="0"/>
              </a:rPr>
              <a:t>1</a:t>
            </a:r>
            <a:r>
              <a:rPr lang="ja-JP" altLang="en-US" sz="2400" b="1" dirty="0">
                <a:solidFill>
                  <a:srgbClr val="000000"/>
                </a:solidFill>
                <a:latin typeface="Arial" charset="0"/>
                <a:cs typeface="Arial" charset="0"/>
              </a:rPr>
              <a:t>”</a:t>
            </a:r>
            <a:r>
              <a:rPr lang="en-US" altLang="ja-JP" sz="2400" b="1" dirty="0">
                <a:solidFill>
                  <a:srgbClr val="000000"/>
                </a:solidFill>
                <a:latin typeface="Arial" charset="0"/>
                <a:cs typeface="Arial" charset="0"/>
              </a:rPr>
              <a:t>, as it is the easiest</a:t>
            </a:r>
            <a:r>
              <a:rPr lang="en-US" altLang="en-US" sz="2400" b="1" dirty="0">
                <a:solidFill>
                  <a:srgbClr val="000000"/>
                </a:solidFill>
                <a:latin typeface="Arial" charset="0"/>
                <a:cs typeface="Arial" charset="0"/>
              </a:rPr>
              <a:t> to recycle, and is re-used as </a:t>
            </a:r>
            <a:r>
              <a:rPr lang="en-US" altLang="en-US" sz="2400" b="1" dirty="0">
                <a:solidFill>
                  <a:srgbClr val="3366FF"/>
                </a:solidFill>
                <a:latin typeface="Arial" charset="0"/>
                <a:cs typeface="Arial" charset="0"/>
              </a:rPr>
              <a:t>fleece clothing </a:t>
            </a:r>
            <a:r>
              <a:rPr lang="en-US" altLang="en-US" sz="2400" b="1" dirty="0">
                <a:solidFill>
                  <a:srgbClr val="000000"/>
                </a:solidFill>
                <a:latin typeface="Arial" charset="0"/>
                <a:cs typeface="Arial" charset="0"/>
              </a:rPr>
              <a:t>and </a:t>
            </a:r>
            <a:r>
              <a:rPr lang="en-US" altLang="en-US" sz="2400" b="1" dirty="0">
                <a:solidFill>
                  <a:srgbClr val="3366FF"/>
                </a:solidFill>
                <a:latin typeface="Arial" charset="0"/>
                <a:cs typeface="Arial" charset="0"/>
              </a:rPr>
              <a:t>carpeting</a:t>
            </a:r>
            <a:r>
              <a:rPr lang="en-US" altLang="en-US" sz="2400" b="1" dirty="0">
                <a:solidFill>
                  <a:srgbClr val="000000"/>
                </a:solidFill>
                <a:latin typeface="Arial" charset="0"/>
                <a:cs typeface="Arial" charset="0"/>
              </a:rPr>
              <a:t>.</a:t>
            </a:r>
          </a:p>
          <a:p>
            <a:pPr marL="0" indent="0" eaLnBrk="1" hangingPunct="1">
              <a:spcBef>
                <a:spcPct val="0"/>
              </a:spcBef>
              <a:spcAft>
                <a:spcPts val="2100"/>
              </a:spcAft>
              <a:buNone/>
            </a:pPr>
            <a:r>
              <a:rPr lang="en-US" altLang="en-US" sz="2400" b="1" dirty="0">
                <a:solidFill>
                  <a:srgbClr val="000000"/>
                </a:solidFill>
                <a:latin typeface="Arial" charset="0"/>
                <a:cs typeface="Arial" charset="0"/>
              </a:rPr>
              <a:t>Heating PET with </a:t>
            </a:r>
            <a:r>
              <a:rPr lang="en-US" altLang="en-US" sz="2400" b="1" i="0" dirty="0">
                <a:solidFill>
                  <a:srgbClr val="000000"/>
                </a:solidFill>
                <a:latin typeface="Arial" panose="020B0604020202020204" pitchFamily="34" charset="0"/>
                <a:cs typeface="Arial" panose="020B0604020202020204" pitchFamily="34" charset="0"/>
              </a:rPr>
              <a:t>H</a:t>
            </a:r>
            <a:r>
              <a:rPr lang="en-US" altLang="en-US" sz="2400" b="1" i="0" baseline="-25000" dirty="0">
                <a:solidFill>
                  <a:srgbClr val="000000"/>
                </a:solidFill>
                <a:latin typeface="Arial" panose="020B0604020202020204" pitchFamily="34" charset="0"/>
                <a:cs typeface="Arial" panose="020B0604020202020204" pitchFamily="34" charset="0"/>
              </a:rPr>
              <a:t>2</a:t>
            </a:r>
            <a:r>
              <a:rPr lang="en-US" altLang="en-US" sz="2400" b="1" i="0" dirty="0">
                <a:solidFill>
                  <a:srgbClr val="000000"/>
                </a:solidFill>
                <a:latin typeface="Arial" panose="020B0604020202020204" pitchFamily="34" charset="0"/>
                <a:cs typeface="Arial" panose="020B0604020202020204" pitchFamily="34" charset="0"/>
              </a:rPr>
              <a:t>O</a:t>
            </a:r>
            <a:r>
              <a:rPr lang="en-US" altLang="en-US" sz="2400" b="1" dirty="0">
                <a:solidFill>
                  <a:srgbClr val="000000"/>
                </a:solidFill>
                <a:latin typeface="Arial" charset="0"/>
                <a:cs typeface="Arial" charset="0"/>
              </a:rPr>
              <a:t> and acid returns the polymer to its </a:t>
            </a:r>
            <a:r>
              <a:rPr lang="en-US" altLang="en-US" sz="2400" b="1" dirty="0">
                <a:solidFill>
                  <a:srgbClr val="3366FF"/>
                </a:solidFill>
                <a:latin typeface="Arial" charset="0"/>
                <a:cs typeface="Arial" charset="0"/>
              </a:rPr>
              <a:t>monomer</a:t>
            </a:r>
            <a:r>
              <a:rPr lang="en-US" altLang="en-US" sz="2400" b="1" dirty="0">
                <a:solidFill>
                  <a:srgbClr val="3333FF"/>
                </a:solidFill>
                <a:latin typeface="Arial" charset="0"/>
                <a:cs typeface="Arial" charset="0"/>
              </a:rPr>
              <a:t> </a:t>
            </a:r>
            <a:r>
              <a:rPr lang="en-US" altLang="en-US" sz="2400" b="1" dirty="0">
                <a:solidFill>
                  <a:srgbClr val="000000"/>
                </a:solidFill>
                <a:latin typeface="Arial" charset="0"/>
                <a:cs typeface="Arial" charset="0"/>
              </a:rPr>
              <a:t>units, which serve as </a:t>
            </a:r>
            <a:r>
              <a:rPr lang="en-US" altLang="en-US" sz="2400" b="1" dirty="0">
                <a:solidFill>
                  <a:srgbClr val="3366FF"/>
                </a:solidFill>
                <a:latin typeface="Arial" charset="0"/>
                <a:cs typeface="Arial" charset="0"/>
              </a:rPr>
              <a:t>starting material</a:t>
            </a:r>
            <a:r>
              <a:rPr lang="en-US" altLang="en-US" sz="2400" b="1" dirty="0">
                <a:solidFill>
                  <a:srgbClr val="3333FF"/>
                </a:solidFill>
                <a:latin typeface="Arial" charset="0"/>
                <a:cs typeface="Arial" charset="0"/>
              </a:rPr>
              <a:t> </a:t>
            </a:r>
            <a:r>
              <a:rPr lang="en-US" altLang="en-US" sz="2400" b="1" dirty="0">
                <a:solidFill>
                  <a:srgbClr val="000000"/>
                </a:solidFill>
                <a:latin typeface="Arial" charset="0"/>
                <a:cs typeface="Arial" charset="0"/>
              </a:rPr>
              <a:t>for more PET.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1097556" y="274638"/>
            <a:ext cx="6948888" cy="1143000"/>
          </a:xfrm>
        </p:spPr>
        <p:txBody>
          <a:bodyPr/>
          <a:lstStyle/>
          <a:p>
            <a:pPr eaLnBrk="1" hangingPunct="1"/>
            <a:r>
              <a:rPr lang="en-US" altLang="en-US" sz="3200" b="1" dirty="0">
                <a:latin typeface="Arial" charset="0"/>
                <a:ea typeface="MS PGothic" pitchFamily="34" charset="-128"/>
                <a:cs typeface="Arial" charset="0"/>
              </a:rPr>
              <a:t>17.11 Focus on Health &amp; Medicine</a:t>
            </a:r>
            <a:r>
              <a:rPr lang="en-US" altLang="en-US" dirty="0">
                <a:latin typeface="Calibri" pitchFamily="34" charset="0"/>
                <a:ea typeface="MS PGothic" pitchFamily="34" charset="-128"/>
                <a:cs typeface="Arial" charset="0"/>
              </a:rPr>
              <a:t> </a:t>
            </a:r>
            <a:r>
              <a:rPr lang="en-US" altLang="en-US" sz="2800" b="1" dirty="0">
                <a:latin typeface="Arial" charset="0"/>
                <a:ea typeface="MS PGothic" pitchFamily="34" charset="-128"/>
                <a:cs typeface="Arial" charset="0"/>
              </a:rPr>
              <a:t>Penicillin</a:t>
            </a:r>
            <a:endParaRPr lang="en-US" altLang="en-US" dirty="0">
              <a:latin typeface="Calibri" pitchFamily="34" charset="0"/>
              <a:ea typeface="MS PGothic" pitchFamily="34" charset="-128"/>
              <a:cs typeface="Arial" charset="0"/>
            </a:endParaRPr>
          </a:p>
        </p:txBody>
      </p:sp>
      <p:sp>
        <p:nvSpPr>
          <p:cNvPr id="8" name="Text Placeholder 7">
            <a:extLst>
              <a:ext uri="{FF2B5EF4-FFF2-40B4-BE49-F238E27FC236}">
                <a16:creationId xmlns:a16="http://schemas.microsoft.com/office/drawing/2014/main" id="{E87206A3-98E9-4864-B561-28B632B612FB}"/>
              </a:ext>
            </a:extLst>
          </p:cNvPr>
          <p:cNvSpPr>
            <a:spLocks noGrp="1"/>
          </p:cNvSpPr>
          <p:nvPr>
            <p:ph type="body" sz="quarter" idx="13"/>
          </p:nvPr>
        </p:nvSpPr>
        <p:spPr>
          <a:xfrm>
            <a:off x="781050" y="1510145"/>
            <a:ext cx="7677150" cy="2843212"/>
          </a:xfrm>
        </p:spPr>
        <p:txBody>
          <a:bodyPr/>
          <a:lstStyle/>
          <a:p>
            <a:pPr marL="0" indent="0" eaLnBrk="1" hangingPunct="1">
              <a:spcBef>
                <a:spcPct val="0"/>
              </a:spcBef>
              <a:spcAft>
                <a:spcPts val="1500"/>
              </a:spcAft>
              <a:buNone/>
            </a:pPr>
            <a:r>
              <a:rPr lang="en-US" altLang="en-US" sz="2400" b="1" dirty="0">
                <a:solidFill>
                  <a:srgbClr val="000000"/>
                </a:solidFill>
                <a:latin typeface="Arial" charset="0"/>
                <a:ea typeface="MS PGothic" pitchFamily="34" charset="-128"/>
                <a:cs typeface="Arial" charset="0"/>
              </a:rPr>
              <a:t>The antibiotic properties of </a:t>
            </a:r>
            <a:r>
              <a:rPr lang="en-US" altLang="en-US" sz="2400" b="1" dirty="0">
                <a:solidFill>
                  <a:srgbClr val="3366FF"/>
                </a:solidFill>
                <a:latin typeface="Arial" charset="0"/>
                <a:ea typeface="MS PGothic" pitchFamily="34" charset="-128"/>
                <a:cs typeface="Arial" charset="0"/>
              </a:rPr>
              <a:t>penicillin</a:t>
            </a:r>
            <a:r>
              <a:rPr lang="en-US" altLang="en-US" sz="2400" b="1" dirty="0">
                <a:solidFill>
                  <a:srgbClr val="3333FF"/>
                </a:solidFill>
                <a:latin typeface="Arial" charset="0"/>
                <a:ea typeface="MS PGothic" pitchFamily="34" charset="-128"/>
                <a:cs typeface="Arial" charset="0"/>
              </a:rPr>
              <a:t> </a:t>
            </a:r>
            <a:r>
              <a:rPr lang="en-US" altLang="en-US" sz="2400" b="1" dirty="0">
                <a:solidFill>
                  <a:srgbClr val="000000"/>
                </a:solidFill>
                <a:latin typeface="Arial" charset="0"/>
                <a:ea typeface="MS PGothic" pitchFamily="34" charset="-128"/>
                <a:cs typeface="Arial" charset="0"/>
              </a:rPr>
              <a:t>were first discovered in 1928 by Sir Alexander Fleming.</a:t>
            </a:r>
          </a:p>
          <a:p>
            <a:pPr marL="0" indent="0" eaLnBrk="1" hangingPunct="1">
              <a:spcBef>
                <a:spcPct val="0"/>
              </a:spcBef>
              <a:spcAft>
                <a:spcPts val="1500"/>
              </a:spcAft>
              <a:buNone/>
            </a:pPr>
            <a:r>
              <a:rPr lang="en-US" altLang="en-US" sz="2400" b="1" dirty="0">
                <a:solidFill>
                  <a:srgbClr val="000000"/>
                </a:solidFill>
                <a:latin typeface="Arial" charset="0"/>
                <a:cs typeface="Arial" charset="0"/>
              </a:rPr>
              <a:t>Penicillin </a:t>
            </a:r>
            <a:r>
              <a:rPr lang="en-US" altLang="en-US" sz="2400" b="1" dirty="0">
                <a:solidFill>
                  <a:srgbClr val="3366FF"/>
                </a:solidFill>
                <a:latin typeface="Arial" charset="0"/>
                <a:cs typeface="Arial" charset="0"/>
              </a:rPr>
              <a:t>interferes</a:t>
            </a:r>
            <a:r>
              <a:rPr lang="en-US" altLang="en-US" sz="2400" b="1" dirty="0">
                <a:solidFill>
                  <a:srgbClr val="3333FF"/>
                </a:solidFill>
                <a:latin typeface="Arial" charset="0"/>
                <a:cs typeface="Arial" charset="0"/>
              </a:rPr>
              <a:t> </a:t>
            </a:r>
            <a:r>
              <a:rPr lang="en-US" altLang="en-US" sz="2400" b="1" dirty="0">
                <a:solidFill>
                  <a:srgbClr val="000000"/>
                </a:solidFill>
                <a:latin typeface="Arial" charset="0"/>
                <a:cs typeface="Arial" charset="0"/>
              </a:rPr>
              <a:t>with the enzyme that synthesizes </a:t>
            </a:r>
            <a:r>
              <a:rPr lang="en-US" altLang="en-US" sz="2400" b="1" dirty="0">
                <a:solidFill>
                  <a:srgbClr val="3366FF"/>
                </a:solidFill>
                <a:latin typeface="Arial" charset="0"/>
                <a:cs typeface="Arial" charset="0"/>
              </a:rPr>
              <a:t>bacterial cell walls</a:t>
            </a:r>
            <a:r>
              <a:rPr lang="en-US" altLang="en-US" sz="2400" b="1" dirty="0">
                <a:solidFill>
                  <a:srgbClr val="000000"/>
                </a:solidFill>
                <a:latin typeface="Arial" charset="0"/>
                <a:cs typeface="Arial" charset="0"/>
              </a:rPr>
              <a:t>, killing the bacterium.</a:t>
            </a:r>
          </a:p>
          <a:p>
            <a:pPr marL="0" indent="0" eaLnBrk="1" hangingPunct="1">
              <a:spcBef>
                <a:spcPct val="0"/>
              </a:spcBef>
              <a:spcAft>
                <a:spcPts val="2000"/>
              </a:spcAft>
              <a:buNone/>
            </a:pPr>
            <a:r>
              <a:rPr lang="en-US" altLang="en-US" sz="2400" b="1" dirty="0">
                <a:solidFill>
                  <a:srgbClr val="000000"/>
                </a:solidFill>
                <a:latin typeface="Arial" charset="0"/>
                <a:cs typeface="Arial" charset="0"/>
              </a:rPr>
              <a:t>All </a:t>
            </a:r>
            <a:r>
              <a:rPr lang="en-US" altLang="en-US" sz="2400" b="1" dirty="0" err="1">
                <a:solidFill>
                  <a:srgbClr val="000000"/>
                </a:solidFill>
                <a:latin typeface="Arial" charset="0"/>
                <a:cs typeface="Arial" charset="0"/>
              </a:rPr>
              <a:t>penicillins</a:t>
            </a:r>
            <a:r>
              <a:rPr lang="en-US" altLang="en-US" sz="2400" b="1" dirty="0">
                <a:solidFill>
                  <a:srgbClr val="000000"/>
                </a:solidFill>
                <a:latin typeface="Arial" charset="0"/>
                <a:cs typeface="Arial" charset="0"/>
              </a:rPr>
              <a:t> contain a </a:t>
            </a:r>
          </a:p>
        </p:txBody>
      </p:sp>
      <p:graphicFrame>
        <p:nvGraphicFramePr>
          <p:cNvPr id="2" name="Object 1">
            <a:extLst>
              <a:ext uri="{FF2B5EF4-FFF2-40B4-BE49-F238E27FC236}">
                <a16:creationId xmlns:a16="http://schemas.microsoft.com/office/drawing/2014/main" id="{1C883E1E-DF12-4F96-9B1F-40FA801E5E14}"/>
              </a:ext>
            </a:extLst>
          </p:cNvPr>
          <p:cNvGraphicFramePr>
            <a:graphicFrameLocks noChangeAspect="1"/>
          </p:cNvGraphicFramePr>
          <p:nvPr>
            <p:extLst>
              <p:ext uri="{D42A27DB-BD31-4B8C-83A1-F6EECF244321}">
                <p14:modId xmlns:p14="http://schemas.microsoft.com/office/powerpoint/2010/main" val="2551916776"/>
              </p:ext>
            </p:extLst>
          </p:nvPr>
        </p:nvGraphicFramePr>
        <p:xfrm>
          <a:off x="4375150" y="3813175"/>
          <a:ext cx="1409700" cy="342900"/>
        </p:xfrm>
        <a:graphic>
          <a:graphicData uri="http://schemas.openxmlformats.org/presentationml/2006/ole">
            <mc:AlternateContent xmlns:mc="http://schemas.openxmlformats.org/markup-compatibility/2006">
              <mc:Choice xmlns:v="urn:schemas-microsoft-com:vml" Requires="v">
                <p:oleObj spid="_x0000_s6178" name="Equation" r:id="rId4" imgW="1409400" imgH="342720" progId="Equation.DSMT4">
                  <p:embed/>
                </p:oleObj>
              </mc:Choice>
              <mc:Fallback>
                <p:oleObj name="Equation" r:id="rId4" imgW="1409400" imgH="342720" progId="Equation.DSMT4">
                  <p:embed/>
                  <p:pic>
                    <p:nvPicPr>
                      <p:cNvPr id="0" name=""/>
                      <p:cNvPicPr/>
                      <p:nvPr/>
                    </p:nvPicPr>
                    <p:blipFill>
                      <a:blip r:embed="rId5"/>
                      <a:stretch>
                        <a:fillRect/>
                      </a:stretch>
                    </p:blipFill>
                    <p:spPr>
                      <a:xfrm>
                        <a:off x="4375150" y="3813175"/>
                        <a:ext cx="1409700" cy="342900"/>
                      </a:xfrm>
                      <a:prstGeom prst="rect">
                        <a:avLst/>
                      </a:prstGeom>
                    </p:spPr>
                  </p:pic>
                </p:oleObj>
              </mc:Fallback>
            </mc:AlternateContent>
          </a:graphicData>
        </a:graphic>
      </p:graphicFrame>
      <p:pic>
        <p:nvPicPr>
          <p:cNvPr id="135173" name="Picture 9" descr="All penicillins contain two amide units. One amide is part of a four-membered ring called a β-lactam. The second amide is bonded to the α&#10;carbon of the β-lactam carbonyl group. Particular penicillins differ in the identity of the R group in the amide side cha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4419600"/>
            <a:ext cx="31575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0224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1199739" y="274638"/>
            <a:ext cx="6744522" cy="1143000"/>
          </a:xfrm>
        </p:spPr>
        <p:txBody>
          <a:bodyPr/>
          <a:lstStyle/>
          <a:p>
            <a:pPr eaLnBrk="1" hangingPunct="1"/>
            <a:r>
              <a:rPr lang="en-US" altLang="en-US" sz="3200" b="1" dirty="0">
                <a:latin typeface="Arial" charset="0"/>
                <a:ea typeface="MS PGothic" pitchFamily="34" charset="-128"/>
                <a:cs typeface="Arial" charset="0"/>
              </a:rPr>
              <a:t>17.11 Focus on Health &amp; Medicine</a:t>
            </a:r>
            <a:r>
              <a:rPr lang="en-US" altLang="en-US" sz="3200" dirty="0">
                <a:latin typeface="Calibri" pitchFamily="34" charset="0"/>
                <a:ea typeface="MS PGothic" pitchFamily="34" charset="-128"/>
                <a:cs typeface="Arial" charset="0"/>
              </a:rPr>
              <a:t> </a:t>
            </a:r>
            <a:r>
              <a:rPr lang="en-US" altLang="en-US" sz="2800" b="1" dirty="0">
                <a:latin typeface="Arial" charset="0"/>
                <a:ea typeface="MS PGothic" pitchFamily="34" charset="-128"/>
                <a:cs typeface="Arial" charset="0"/>
              </a:rPr>
              <a:t>Common </a:t>
            </a:r>
            <a:r>
              <a:rPr lang="en-US" altLang="en-US" sz="2800" b="1" dirty="0" err="1">
                <a:latin typeface="Arial" charset="0"/>
                <a:ea typeface="MS PGothic" pitchFamily="34" charset="-128"/>
                <a:cs typeface="Arial" charset="0"/>
              </a:rPr>
              <a:t>Penicillins</a:t>
            </a:r>
            <a:r>
              <a:rPr lang="en-US" altLang="en-US" sz="2800" b="1" dirty="0">
                <a:latin typeface="Arial" charset="0"/>
                <a:ea typeface="MS PGothic" pitchFamily="34" charset="-128"/>
                <a:cs typeface="Arial" charset="0"/>
              </a:rPr>
              <a:t> Used Today</a:t>
            </a:r>
            <a:endParaRPr lang="en-US" altLang="en-US" dirty="0">
              <a:latin typeface="Calibri" pitchFamily="34" charset="0"/>
              <a:ea typeface="MS PGothic" pitchFamily="34" charset="-128"/>
              <a:cs typeface="Arial" charset="0"/>
            </a:endParaRPr>
          </a:p>
        </p:txBody>
      </p:sp>
      <p:pic>
        <p:nvPicPr>
          <p:cNvPr id="80899" name="Picture 8" descr="The first penicillin to be discovered was penicillin G. Amoxicillin is another example in common use today. Penicillin kills bacteria by a substitution reaction that occurs at the amide that is part of the ?-lactam. The ?-lactam is more reactive than a regular amide because the bond angles in the small ring must be 90°. This feature makes the ring uns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8863" y="1676400"/>
            <a:ext cx="4681537"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355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1298917" y="376735"/>
            <a:ext cx="6546167" cy="541930"/>
          </a:xfrm>
        </p:spPr>
        <p:txBody>
          <a:bodyPr/>
          <a:lstStyle/>
          <a:p>
            <a:pPr eaLnBrk="1" hangingPunct="1"/>
            <a:r>
              <a:rPr lang="en-US" altLang="en-US" sz="3200" b="1" dirty="0"/>
              <a:t>17.1	Structure and Bonding (6)</a:t>
            </a:r>
            <a:endParaRPr lang="en-US" altLang="en-US" dirty="0">
              <a:latin typeface="Calibri" pitchFamily="34" charset="0"/>
            </a:endParaRPr>
          </a:p>
        </p:txBody>
      </p:sp>
      <p:sp>
        <p:nvSpPr>
          <p:cNvPr id="7" name="Text Placeholder 7">
            <a:extLst>
              <a:ext uri="{FF2B5EF4-FFF2-40B4-BE49-F238E27FC236}">
                <a16:creationId xmlns:a16="http://schemas.microsoft.com/office/drawing/2014/main" id="{366FB928-D127-4002-BE93-4A84905D56B6}"/>
              </a:ext>
            </a:extLst>
          </p:cNvPr>
          <p:cNvSpPr>
            <a:spLocks noGrp="1"/>
          </p:cNvSpPr>
          <p:nvPr>
            <p:ph type="body" sz="quarter" idx="13"/>
          </p:nvPr>
        </p:nvSpPr>
        <p:spPr>
          <a:xfrm>
            <a:off x="971550" y="1504039"/>
            <a:ext cx="5562600" cy="520456"/>
          </a:xfrm>
        </p:spPr>
        <p:txBody>
          <a:bodyPr/>
          <a:lstStyle/>
          <a:p>
            <a:pPr marL="114300" lvl="0" indent="0" defTabSz="457200" eaLnBrk="1" hangingPunct="1">
              <a:spcBef>
                <a:spcPct val="0"/>
              </a:spcBef>
              <a:buNone/>
            </a:pPr>
            <a:r>
              <a:rPr lang="en-US" altLang="en-US" sz="2400" b="1" kern="1200" dirty="0">
                <a:solidFill>
                  <a:prstClr val="black"/>
                </a:solidFill>
                <a:latin typeface="Arial" charset="0"/>
                <a:cs typeface="+mn-cs"/>
              </a:rPr>
              <a:t>A cyclic ester is called a </a:t>
            </a:r>
            <a:r>
              <a:rPr lang="en-US" altLang="en-US" sz="2400" b="1" kern="1200" dirty="0">
                <a:solidFill>
                  <a:srgbClr val="3366FF"/>
                </a:solidFill>
                <a:latin typeface="Arial" charset="0"/>
                <a:cs typeface="+mn-cs"/>
              </a:rPr>
              <a:t>lactone</a:t>
            </a:r>
            <a:r>
              <a:rPr lang="en-US" altLang="en-US" sz="2400" b="1" kern="1200" dirty="0">
                <a:solidFill>
                  <a:prstClr val="black"/>
                </a:solidFill>
                <a:latin typeface="Arial" charset="0"/>
                <a:cs typeface="+mn-cs"/>
              </a:rPr>
              <a:t>:</a:t>
            </a:r>
          </a:p>
        </p:txBody>
      </p:sp>
      <p:pic>
        <p:nvPicPr>
          <p:cNvPr id="20482" name="Picture 10" descr="Structure of cyclic ester (also known as lactone); there is a ring of four carbon atoms and a single oxygen atom with a ketone group at one of the carbons adjacent to the other oxygen."/>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2112963" y="2178050"/>
            <a:ext cx="5507037"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a:extLst>
              <a:ext uri="{FF2B5EF4-FFF2-40B4-BE49-F238E27FC236}">
                <a16:creationId xmlns:a16="http://schemas.microsoft.com/office/drawing/2014/main" id="{3E95E812-1600-4ABD-8257-4B69A4FCDDA4}"/>
              </a:ext>
            </a:extLst>
          </p:cNvPr>
          <p:cNvSpPr>
            <a:spLocks noGrp="1"/>
          </p:cNvSpPr>
          <p:nvPr>
            <p:ph type="body" sz="quarter" idx="14"/>
          </p:nvPr>
        </p:nvSpPr>
        <p:spPr>
          <a:xfrm>
            <a:off x="971550" y="4188980"/>
            <a:ext cx="5562600" cy="419100"/>
          </a:xfrm>
        </p:spPr>
        <p:txBody>
          <a:bodyPr/>
          <a:lstStyle/>
          <a:p>
            <a:pPr marL="114300" lvl="0" indent="0" defTabSz="457200" eaLnBrk="1" hangingPunct="1">
              <a:spcBef>
                <a:spcPct val="0"/>
              </a:spcBef>
              <a:buNone/>
            </a:pPr>
            <a:r>
              <a:rPr lang="en-US" altLang="en-US" sz="2400" b="1" kern="1200" dirty="0">
                <a:solidFill>
                  <a:prstClr val="black"/>
                </a:solidFill>
                <a:latin typeface="Arial" charset="0"/>
                <a:cs typeface="+mn-cs"/>
              </a:rPr>
              <a:t>A cyclic amide is called a </a:t>
            </a:r>
            <a:r>
              <a:rPr lang="en-US" altLang="en-US" sz="2400" b="1" kern="1200" dirty="0">
                <a:solidFill>
                  <a:srgbClr val="3366FF"/>
                </a:solidFill>
                <a:latin typeface="Arial" charset="0"/>
                <a:cs typeface="+mn-cs"/>
              </a:rPr>
              <a:t>lactam</a:t>
            </a:r>
            <a:r>
              <a:rPr lang="en-US" altLang="en-US" sz="2400" b="1" kern="1200" dirty="0">
                <a:solidFill>
                  <a:prstClr val="black"/>
                </a:solidFill>
                <a:latin typeface="Arial" charset="0"/>
                <a:cs typeface="+mn-cs"/>
              </a:rPr>
              <a:t>:</a:t>
            </a:r>
          </a:p>
        </p:txBody>
      </p:sp>
      <p:pic>
        <p:nvPicPr>
          <p:cNvPr id="10" name="Picture 10" descr="Structure of cyclic amide (also known as lactam); there is a ring of three carbon atoms and a nitrogen atom with a ketone group at one of the carbons adjacent to the nitrogen attached to one hydrogen atom.">
            <a:extLst>
              <a:ext uri="{FF2B5EF4-FFF2-40B4-BE49-F238E27FC236}">
                <a16:creationId xmlns:a16="http://schemas.microsoft.com/office/drawing/2014/main" id="{BE0A925F-DE18-4305-AA73-0882462346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652"/>
          <a:stretch/>
        </p:blipFill>
        <p:spPr bwMode="auto">
          <a:xfrm>
            <a:off x="2112963" y="4594224"/>
            <a:ext cx="55070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096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76200"/>
            <a:ext cx="8229600" cy="1143000"/>
          </a:xfrm>
        </p:spPr>
        <p:txBody>
          <a:bodyPr/>
          <a:lstStyle/>
          <a:p>
            <a:pPr eaLnBrk="1" hangingPunct="1"/>
            <a:r>
              <a:rPr lang="en-US" altLang="en-US" sz="3200" b="1" dirty="0"/>
              <a:t>17.1	Structure and Bonding (7)</a:t>
            </a:r>
            <a:endParaRPr lang="en-US" altLang="en-US" dirty="0">
              <a:latin typeface="Calibri" pitchFamily="34" charset="0"/>
            </a:endParaRPr>
          </a:p>
        </p:txBody>
      </p:sp>
      <p:sp>
        <p:nvSpPr>
          <p:cNvPr id="6" name="Text Placeholder 7">
            <a:extLst>
              <a:ext uri="{FF2B5EF4-FFF2-40B4-BE49-F238E27FC236}">
                <a16:creationId xmlns:a16="http://schemas.microsoft.com/office/drawing/2014/main" id="{53D642CC-BD81-43C4-A451-4FA7F1F060D9}"/>
              </a:ext>
            </a:extLst>
          </p:cNvPr>
          <p:cNvSpPr>
            <a:spLocks noGrp="1"/>
          </p:cNvSpPr>
          <p:nvPr>
            <p:ph type="body" sz="quarter" idx="13"/>
          </p:nvPr>
        </p:nvSpPr>
        <p:spPr>
          <a:xfrm>
            <a:off x="1080655" y="1509712"/>
            <a:ext cx="7391400" cy="838200"/>
          </a:xfrm>
        </p:spPr>
        <p:txBody>
          <a:bodyPr/>
          <a:lstStyle/>
          <a:p>
            <a:pPr marL="0" indent="0" defTabSz="457200" eaLnBrk="1" hangingPunct="1">
              <a:spcBef>
                <a:spcPct val="0"/>
              </a:spcBef>
              <a:buNone/>
            </a:pPr>
            <a:r>
              <a:rPr lang="en-US" altLang="en-US" sz="2400" b="1" kern="1200" dirty="0">
                <a:solidFill>
                  <a:prstClr val="black"/>
                </a:solidFill>
                <a:latin typeface="Arial" charset="0"/>
                <a:cs typeface="+mn-cs"/>
              </a:rPr>
              <a:t>Carboxylic acids, esters, and amides all contain an </a:t>
            </a:r>
            <a:r>
              <a:rPr lang="en-US" altLang="en-US" sz="2400" b="1" kern="1200" dirty="0">
                <a:solidFill>
                  <a:srgbClr val="3366FF"/>
                </a:solidFill>
                <a:latin typeface="Arial" charset="0"/>
                <a:cs typeface="+mn-cs"/>
              </a:rPr>
              <a:t>acyl</a:t>
            </a:r>
            <a:r>
              <a:rPr lang="en-US" altLang="en-US" sz="2400" b="1" kern="1200" dirty="0">
                <a:solidFill>
                  <a:srgbClr val="3333FF"/>
                </a:solidFill>
                <a:latin typeface="Arial" charset="0"/>
                <a:cs typeface="+mn-cs"/>
              </a:rPr>
              <a:t> </a:t>
            </a:r>
            <a:r>
              <a:rPr lang="en-US" altLang="en-US" sz="2400" b="1" kern="1200" dirty="0">
                <a:solidFill>
                  <a:prstClr val="black"/>
                </a:solidFill>
                <a:latin typeface="Arial" charset="0"/>
                <a:cs typeface="+mn-cs"/>
              </a:rPr>
              <a:t>(RCO) group bonded to a N or O atom.</a:t>
            </a:r>
          </a:p>
        </p:txBody>
      </p:sp>
      <p:pic>
        <p:nvPicPr>
          <p:cNvPr id="21508" name="Picture 7" descr="RCO group is known as acyl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048000"/>
            <a:ext cx="44958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868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395178" y="348387"/>
            <a:ext cx="6353645" cy="598627"/>
          </a:xfrm>
        </p:spPr>
        <p:txBody>
          <a:bodyPr/>
          <a:lstStyle/>
          <a:p>
            <a:pPr eaLnBrk="1" hangingPunct="1"/>
            <a:r>
              <a:rPr lang="en-US" altLang="en-US" sz="3200" b="1" dirty="0"/>
              <a:t>17.1	Structure and Bonding (8)</a:t>
            </a:r>
            <a:endParaRPr lang="en-US" altLang="en-US" dirty="0">
              <a:latin typeface="Calibri" pitchFamily="34" charset="0"/>
            </a:endParaRPr>
          </a:p>
        </p:txBody>
      </p:sp>
      <p:sp>
        <p:nvSpPr>
          <p:cNvPr id="10" name="Text Placeholder 7">
            <a:extLst>
              <a:ext uri="{FF2B5EF4-FFF2-40B4-BE49-F238E27FC236}">
                <a16:creationId xmlns:a16="http://schemas.microsoft.com/office/drawing/2014/main" id="{D05BBA96-1180-441E-B620-30FFB94AC46F}"/>
              </a:ext>
            </a:extLst>
          </p:cNvPr>
          <p:cNvSpPr>
            <a:spLocks noGrp="1"/>
          </p:cNvSpPr>
          <p:nvPr>
            <p:ph type="body" sz="quarter" idx="13"/>
          </p:nvPr>
        </p:nvSpPr>
        <p:spPr>
          <a:xfrm>
            <a:off x="971550" y="1502640"/>
            <a:ext cx="7181850" cy="838200"/>
          </a:xfrm>
        </p:spPr>
        <p:txBody>
          <a:bodyPr/>
          <a:lstStyle/>
          <a:p>
            <a:pPr marL="114300" indent="0" defTabSz="457200" eaLnBrk="1" hangingPunct="1">
              <a:spcBef>
                <a:spcPct val="0"/>
              </a:spcBef>
              <a:buClr>
                <a:srgbClr val="000000"/>
              </a:buClr>
              <a:buNone/>
            </a:pPr>
            <a:r>
              <a:rPr lang="en-US" altLang="en-US" sz="2400" b="1" kern="1200" dirty="0">
                <a:solidFill>
                  <a:prstClr val="black"/>
                </a:solidFill>
                <a:latin typeface="Arial" charset="0"/>
                <a:cs typeface="+mn-cs"/>
              </a:rPr>
              <a:t>The carbonyl carbon is </a:t>
            </a:r>
            <a:r>
              <a:rPr lang="en-US" altLang="en-US" sz="2400" b="1" kern="1200" dirty="0">
                <a:solidFill>
                  <a:srgbClr val="3366FF"/>
                </a:solidFill>
                <a:latin typeface="Arial" charset="0"/>
                <a:cs typeface="+mn-cs"/>
              </a:rPr>
              <a:t>trigonal planar</a:t>
            </a:r>
            <a:r>
              <a:rPr lang="en-US" altLang="en-US" sz="2400" b="1" kern="1200" dirty="0">
                <a:solidFill>
                  <a:prstClr val="black"/>
                </a:solidFill>
                <a:latin typeface="Arial" charset="0"/>
                <a:cs typeface="+mn-cs"/>
              </a:rPr>
              <a:t>, so all bond angles are </a:t>
            </a:r>
          </a:p>
        </p:txBody>
      </p:sp>
      <p:graphicFrame>
        <p:nvGraphicFramePr>
          <p:cNvPr id="2" name="Object 1">
            <a:extLst>
              <a:ext uri="{FF2B5EF4-FFF2-40B4-BE49-F238E27FC236}">
                <a16:creationId xmlns:a16="http://schemas.microsoft.com/office/drawing/2014/main" id="{A14AF45A-BED5-4C96-BF73-815B7B3F6350}"/>
              </a:ext>
            </a:extLst>
          </p:cNvPr>
          <p:cNvGraphicFramePr>
            <a:graphicFrameLocks noChangeAspect="1"/>
          </p:cNvGraphicFramePr>
          <p:nvPr>
            <p:extLst>
              <p:ext uri="{D42A27DB-BD31-4B8C-83A1-F6EECF244321}">
                <p14:modId xmlns:p14="http://schemas.microsoft.com/office/powerpoint/2010/main" val="1852538521"/>
              </p:ext>
            </p:extLst>
          </p:nvPr>
        </p:nvGraphicFramePr>
        <p:xfrm>
          <a:off x="3596596" y="1979216"/>
          <a:ext cx="673100" cy="279400"/>
        </p:xfrm>
        <a:graphic>
          <a:graphicData uri="http://schemas.openxmlformats.org/presentationml/2006/ole">
            <mc:AlternateContent xmlns:mc="http://schemas.openxmlformats.org/markup-compatibility/2006">
              <mc:Choice xmlns:v="urn:schemas-microsoft-com:vml" Requires="v">
                <p:oleObj spid="_x0000_s1113" name="Equation" r:id="rId4" imgW="672840" imgH="279360" progId="Equation.DSMT4">
                  <p:embed/>
                </p:oleObj>
              </mc:Choice>
              <mc:Fallback>
                <p:oleObj name="Equation" r:id="rId4" imgW="672840" imgH="279360" progId="Equation.DSMT4">
                  <p:embed/>
                  <p:pic>
                    <p:nvPicPr>
                      <p:cNvPr id="0" name=""/>
                      <p:cNvPicPr/>
                      <p:nvPr/>
                    </p:nvPicPr>
                    <p:blipFill>
                      <a:blip r:embed="rId5"/>
                      <a:stretch>
                        <a:fillRect/>
                      </a:stretch>
                    </p:blipFill>
                    <p:spPr>
                      <a:xfrm>
                        <a:off x="3596596" y="1979216"/>
                        <a:ext cx="673100" cy="279400"/>
                      </a:xfrm>
                      <a:prstGeom prst="rect">
                        <a:avLst/>
                      </a:prstGeom>
                    </p:spPr>
                  </p:pic>
                </p:oleObj>
              </mc:Fallback>
            </mc:AlternateContent>
          </a:graphicData>
        </a:graphic>
      </p:graphicFrame>
      <p:pic>
        <p:nvPicPr>
          <p:cNvPr id="22534" name="Picture 9" descr="Trigonal planar structure of carbonyl carbon with bond angle of 120°. CO bond is a polar bond with a partial positive charge on carbon and a partial negative charge on oxyg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514600"/>
            <a:ext cx="4191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9">
            <a:extLst>
              <a:ext uri="{FF2B5EF4-FFF2-40B4-BE49-F238E27FC236}">
                <a16:creationId xmlns:a16="http://schemas.microsoft.com/office/drawing/2014/main" id="{23FD776B-DA2D-4103-AE58-7BC947DEBB88}"/>
              </a:ext>
            </a:extLst>
          </p:cNvPr>
          <p:cNvSpPr>
            <a:spLocks noGrp="1"/>
          </p:cNvSpPr>
          <p:nvPr>
            <p:ph type="body" sz="quarter" idx="14"/>
          </p:nvPr>
        </p:nvSpPr>
        <p:spPr>
          <a:xfrm>
            <a:off x="971550" y="4491832"/>
            <a:ext cx="6400800" cy="838200"/>
          </a:xfrm>
        </p:spPr>
        <p:txBody>
          <a:bodyPr/>
          <a:lstStyle/>
          <a:p>
            <a:pPr marL="114300" indent="0" defTabSz="457200" eaLnBrk="1" hangingPunct="1">
              <a:spcBef>
                <a:spcPct val="0"/>
              </a:spcBef>
              <a:buNone/>
            </a:pPr>
            <a:r>
              <a:rPr lang="en-US" altLang="en-US" sz="2400" b="1" kern="1200" dirty="0">
                <a:solidFill>
                  <a:prstClr val="black"/>
                </a:solidFill>
                <a:latin typeface="Arial" charset="0"/>
                <a:cs typeface="+mn-cs"/>
              </a:rPr>
              <a:t>O is more electronegative than C, so the </a:t>
            </a:r>
            <a:r>
              <a:rPr lang="en-US" altLang="en-US" sz="2400" b="1" kern="1200" dirty="0">
                <a:solidFill>
                  <a:srgbClr val="3366FF"/>
                </a:solidFill>
                <a:latin typeface="Arial" charset="0"/>
                <a:cs typeface="+mn-cs"/>
              </a:rPr>
              <a:t>carbonyl group is polar</a:t>
            </a:r>
            <a:r>
              <a:rPr lang="en-US" altLang="en-US" sz="2400" b="1" kern="1200" dirty="0">
                <a:solidFill>
                  <a:prstClr val="black"/>
                </a:solidFill>
                <a:latin typeface="Arial" charset="0"/>
                <a:cs typeface="+mn-cs"/>
              </a:rPr>
              <a:t>.</a:t>
            </a:r>
          </a:p>
        </p:txBody>
      </p:sp>
      <p:sp>
        <p:nvSpPr>
          <p:cNvPr id="12" name="Text Placeholder 11">
            <a:extLst>
              <a:ext uri="{FF2B5EF4-FFF2-40B4-BE49-F238E27FC236}">
                <a16:creationId xmlns:a16="http://schemas.microsoft.com/office/drawing/2014/main" id="{F03CB027-0C38-466A-813C-B25170277BEE}"/>
              </a:ext>
            </a:extLst>
          </p:cNvPr>
          <p:cNvSpPr>
            <a:spLocks noGrp="1"/>
          </p:cNvSpPr>
          <p:nvPr>
            <p:ph type="body" sz="quarter" idx="15"/>
          </p:nvPr>
        </p:nvSpPr>
        <p:spPr>
          <a:xfrm>
            <a:off x="971550" y="5562600"/>
            <a:ext cx="3905250" cy="383644"/>
          </a:xfrm>
        </p:spPr>
        <p:txBody>
          <a:bodyPr/>
          <a:lstStyle/>
          <a:p>
            <a:pPr marL="114300" indent="0" defTabSz="457200" eaLnBrk="1" hangingPunct="1">
              <a:spcBef>
                <a:spcPct val="0"/>
              </a:spcBef>
              <a:buNone/>
            </a:pPr>
            <a:r>
              <a:rPr lang="en-US" altLang="en-US" sz="2400" b="1" kern="1200" dirty="0">
                <a:solidFill>
                  <a:prstClr val="black"/>
                </a:solidFill>
                <a:latin typeface="Arial" charset="0"/>
                <a:cs typeface="+mn-cs"/>
              </a:rPr>
              <a:t>The carbonyl </a:t>
            </a:r>
            <a:r>
              <a:rPr lang="en-US" altLang="en-US" sz="2400" b="1" kern="1200" dirty="0">
                <a:solidFill>
                  <a:srgbClr val="3366FF"/>
                </a:solidFill>
                <a:latin typeface="Arial" charset="0"/>
                <a:cs typeface="+mn-cs"/>
              </a:rPr>
              <a:t>O is </a:t>
            </a:r>
            <a:r>
              <a:rPr lang="en-US" altLang="en-US" sz="2400" b="1" i="0" kern="1200" dirty="0">
                <a:solidFill>
                  <a:srgbClr val="3366FF"/>
                </a:solidFill>
                <a:latin typeface="Arial" panose="020B0604020202020204" pitchFamily="34" charset="0"/>
                <a:cs typeface="Arial" panose="020B0604020202020204" pitchFamily="34" charset="0"/>
              </a:rPr>
              <a:t>e</a:t>
            </a:r>
            <a:r>
              <a:rPr lang="en-US" altLang="en-US" sz="2400" b="1" i="0" kern="1200" baseline="30000" dirty="0">
                <a:solidFill>
                  <a:srgbClr val="3366FF"/>
                </a:solidFill>
                <a:latin typeface="Arial" panose="020B0604020202020204" pitchFamily="34" charset="0"/>
                <a:cs typeface="Arial" panose="020B0604020202020204" pitchFamily="34" charset="0"/>
              </a:rPr>
              <a:t>−</a:t>
            </a:r>
            <a:r>
              <a:rPr lang="en-US" altLang="en-US" sz="2400" b="1" kern="1200" dirty="0">
                <a:solidFill>
                  <a:srgbClr val="3366FF"/>
                </a:solidFill>
                <a:latin typeface="Arial" charset="0"/>
                <a:cs typeface="+mn-cs"/>
              </a:rPr>
              <a:t> rich </a:t>
            </a:r>
            <a:endParaRPr lang="en-US" altLang="en-US" sz="2400" b="1" kern="1200" dirty="0">
              <a:solidFill>
                <a:prstClr val="black"/>
              </a:solidFill>
              <a:latin typeface="Arial" charset="0"/>
              <a:cs typeface="+mn-cs"/>
            </a:endParaRPr>
          </a:p>
        </p:txBody>
      </p:sp>
      <p:graphicFrame>
        <p:nvGraphicFramePr>
          <p:cNvPr id="27" name="Object 26">
            <a:extLst>
              <a:ext uri="{FF2B5EF4-FFF2-40B4-BE49-F238E27FC236}">
                <a16:creationId xmlns:a16="http://schemas.microsoft.com/office/drawing/2014/main" id="{D38D195D-514F-4B30-AB94-188C03E2C6DF}"/>
              </a:ext>
            </a:extLst>
          </p:cNvPr>
          <p:cNvGraphicFramePr>
            <a:graphicFrameLocks noChangeAspect="1"/>
          </p:cNvGraphicFramePr>
          <p:nvPr>
            <p:extLst>
              <p:ext uri="{D42A27DB-BD31-4B8C-83A1-F6EECF244321}">
                <p14:modId xmlns:p14="http://schemas.microsoft.com/office/powerpoint/2010/main" val="1283148149"/>
              </p:ext>
            </p:extLst>
          </p:nvPr>
        </p:nvGraphicFramePr>
        <p:xfrm>
          <a:off x="4805363" y="5572125"/>
          <a:ext cx="596900" cy="495300"/>
        </p:xfrm>
        <a:graphic>
          <a:graphicData uri="http://schemas.openxmlformats.org/presentationml/2006/ole">
            <mc:AlternateContent xmlns:mc="http://schemas.openxmlformats.org/markup-compatibility/2006">
              <mc:Choice xmlns:v="urn:schemas-microsoft-com:vml" Requires="v">
                <p:oleObj spid="_x0000_s1114" name="Equation" r:id="rId7" imgW="596880" imgH="495000" progId="Equation.DSMT4">
                  <p:embed/>
                </p:oleObj>
              </mc:Choice>
              <mc:Fallback>
                <p:oleObj name="Equation" r:id="rId7" imgW="596880" imgH="495000" progId="Equation.DSMT4">
                  <p:embed/>
                  <p:pic>
                    <p:nvPicPr>
                      <p:cNvPr id="0" name=""/>
                      <p:cNvPicPr/>
                      <p:nvPr/>
                    </p:nvPicPr>
                    <p:blipFill>
                      <a:blip r:embed="rId8"/>
                      <a:stretch>
                        <a:fillRect/>
                      </a:stretch>
                    </p:blipFill>
                    <p:spPr>
                      <a:xfrm>
                        <a:off x="4805363" y="5572125"/>
                        <a:ext cx="596900" cy="495300"/>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56DAE438-EFCB-40E4-92A4-AEACA170778F}"/>
              </a:ext>
            </a:extLst>
          </p:cNvPr>
          <p:cNvSpPr>
            <a:spLocks noGrp="1"/>
          </p:cNvSpPr>
          <p:nvPr>
            <p:ph type="body" sz="quarter" idx="16"/>
          </p:nvPr>
        </p:nvSpPr>
        <p:spPr>
          <a:xfrm>
            <a:off x="5396345" y="5567342"/>
            <a:ext cx="2682240" cy="355478"/>
          </a:xfrm>
        </p:spPr>
        <p:txBody>
          <a:bodyPr/>
          <a:lstStyle/>
          <a:p>
            <a:pPr marL="0" indent="0">
              <a:buNone/>
            </a:pPr>
            <a:r>
              <a:rPr lang="en-US" altLang="en-US" sz="2400" b="1" kern="1200" dirty="0">
                <a:solidFill>
                  <a:prstClr val="black"/>
                </a:solidFill>
                <a:latin typeface="Arial" charset="0"/>
                <a:cs typeface="+mn-cs"/>
              </a:rPr>
              <a:t>and the carbonyl</a:t>
            </a:r>
            <a:endParaRPr lang="en-US" dirty="0"/>
          </a:p>
        </p:txBody>
      </p:sp>
      <p:sp>
        <p:nvSpPr>
          <p:cNvPr id="3" name="Content Placeholder 2">
            <a:extLst>
              <a:ext uri="{FF2B5EF4-FFF2-40B4-BE49-F238E27FC236}">
                <a16:creationId xmlns:a16="http://schemas.microsoft.com/office/drawing/2014/main" id="{FD34D35F-4620-49C2-A1EF-9A4DDAA0DA79}"/>
              </a:ext>
            </a:extLst>
          </p:cNvPr>
          <p:cNvSpPr>
            <a:spLocks noGrp="1"/>
          </p:cNvSpPr>
          <p:nvPr>
            <p:ph idx="1"/>
          </p:nvPr>
        </p:nvSpPr>
        <p:spPr>
          <a:xfrm>
            <a:off x="1094510" y="5940003"/>
            <a:ext cx="1970102" cy="481581"/>
          </a:xfrm>
        </p:spPr>
        <p:txBody>
          <a:bodyPr/>
          <a:lstStyle/>
          <a:p>
            <a:pPr marL="0" indent="0">
              <a:buNone/>
            </a:pPr>
            <a:r>
              <a:rPr lang="en-US" altLang="en-US" sz="2400" b="1" kern="1200" dirty="0">
                <a:solidFill>
                  <a:srgbClr val="3366FF"/>
                </a:solidFill>
                <a:latin typeface="Arial" panose="020B0604020202020204" pitchFamily="34" charset="0"/>
                <a:cs typeface="Arial" panose="020B0604020202020204" pitchFamily="34" charset="0"/>
              </a:rPr>
              <a:t>C is </a:t>
            </a:r>
            <a:r>
              <a:rPr lang="en-US" altLang="en-US" sz="2400" b="1" i="0" kern="1200" dirty="0">
                <a:solidFill>
                  <a:srgbClr val="3366FF"/>
                </a:solidFill>
                <a:latin typeface="Arial" panose="020B0604020202020204" pitchFamily="34" charset="0"/>
                <a:cs typeface="Arial" panose="020B0604020202020204" pitchFamily="34" charset="0"/>
              </a:rPr>
              <a:t>e</a:t>
            </a:r>
            <a:r>
              <a:rPr lang="en-US" altLang="en-US" sz="2400" b="1" i="0" kern="1200" baseline="30000" dirty="0">
                <a:solidFill>
                  <a:srgbClr val="3366FF"/>
                </a:solidFill>
                <a:latin typeface="Arial" panose="020B0604020202020204" pitchFamily="34" charset="0"/>
                <a:cs typeface="Arial" panose="020B0604020202020204" pitchFamily="34" charset="0"/>
              </a:rPr>
              <a:t>−</a:t>
            </a:r>
            <a:r>
              <a:rPr lang="en-US" altLang="en-US" sz="2400" b="1" kern="1200" dirty="0">
                <a:solidFill>
                  <a:srgbClr val="3366FF"/>
                </a:solidFill>
                <a:latin typeface="Arial" panose="020B0604020202020204" pitchFamily="34" charset="0"/>
                <a:cs typeface="Arial" panose="020B0604020202020204" pitchFamily="34" charset="0"/>
              </a:rPr>
              <a:t> poor </a:t>
            </a:r>
            <a:endParaRPr lang="en-US" dirty="0">
              <a:latin typeface="Arial" panose="020B0604020202020204" pitchFamily="34" charset="0"/>
              <a:cs typeface="Arial" panose="020B0604020202020204" pitchFamily="34" charset="0"/>
            </a:endParaRPr>
          </a:p>
        </p:txBody>
      </p:sp>
      <p:graphicFrame>
        <p:nvGraphicFramePr>
          <p:cNvPr id="28" name="Object 27">
            <a:extLst>
              <a:ext uri="{FF2B5EF4-FFF2-40B4-BE49-F238E27FC236}">
                <a16:creationId xmlns:a16="http://schemas.microsoft.com/office/drawing/2014/main" id="{9F477715-9AFE-4EC2-96E2-4321C1F3687A}"/>
              </a:ext>
            </a:extLst>
          </p:cNvPr>
          <p:cNvGraphicFramePr>
            <a:graphicFrameLocks noChangeAspect="1"/>
          </p:cNvGraphicFramePr>
          <p:nvPr>
            <p:extLst>
              <p:ext uri="{D42A27DB-BD31-4B8C-83A1-F6EECF244321}">
                <p14:modId xmlns:p14="http://schemas.microsoft.com/office/powerpoint/2010/main" val="1741004162"/>
              </p:ext>
            </p:extLst>
          </p:nvPr>
        </p:nvGraphicFramePr>
        <p:xfrm>
          <a:off x="2923496" y="5953125"/>
          <a:ext cx="673100" cy="495300"/>
        </p:xfrm>
        <a:graphic>
          <a:graphicData uri="http://schemas.openxmlformats.org/presentationml/2006/ole">
            <mc:AlternateContent xmlns:mc="http://schemas.openxmlformats.org/markup-compatibility/2006">
              <mc:Choice xmlns:v="urn:schemas-microsoft-com:vml" Requires="v">
                <p:oleObj spid="_x0000_s1115" name="Equation" r:id="rId9" imgW="672840" imgH="495000" progId="Equation.DSMT4">
                  <p:embed/>
                </p:oleObj>
              </mc:Choice>
              <mc:Fallback>
                <p:oleObj name="Equation" r:id="rId9" imgW="672840" imgH="495000" progId="Equation.DSMT4">
                  <p:embed/>
                  <p:pic>
                    <p:nvPicPr>
                      <p:cNvPr id="0" name=""/>
                      <p:cNvPicPr/>
                      <p:nvPr/>
                    </p:nvPicPr>
                    <p:blipFill>
                      <a:blip r:embed="rId10"/>
                      <a:stretch>
                        <a:fillRect/>
                      </a:stretch>
                    </p:blipFill>
                    <p:spPr>
                      <a:xfrm>
                        <a:off x="2923496" y="5953125"/>
                        <a:ext cx="673100" cy="495300"/>
                      </a:xfrm>
                      <a:prstGeom prst="rect">
                        <a:avLst/>
                      </a:prstGeom>
                    </p:spPr>
                  </p:pic>
                </p:oleObj>
              </mc:Fallback>
            </mc:AlternateContent>
          </a:graphicData>
        </a:graphic>
      </p:graphicFrame>
    </p:spTree>
    <p:extLst>
      <p:ext uri="{BB962C8B-B14F-4D97-AF65-F5344CB8AC3E}">
        <p14:creationId xmlns:p14="http://schemas.microsoft.com/office/powerpoint/2010/main" val="42127842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6.0&quot;&gt;&lt;object type=&quot;1&quot; unique_id=&quot;10001&quot;&gt;&lt;object type=&quot;8&quot; unique_id=&quot;11098&quot;&gt;&lt;/object&gt;&lt;object type=&quot;2&quot; unique_id=&quot;11099&quot;&gt;&lt;object type=&quot;3&quot; unique_id=&quot;11100&quot;&gt;&lt;property id=&quot;20148&quot; value=&quot;5&quot;/&gt;&lt;property id=&quot;20300&quot; value=&quot;Slide 1&quot;/&gt;&lt;property id=&quot;20307&quot; value=&quot;323&quot;/&gt;&lt;/object&gt;&lt;object type=&quot;3&quot; unique_id=&quot;11101&quot;&gt;&lt;property id=&quot;20148&quot; value=&quot;5&quot;/&gt;&lt;property id=&quot;20300&quot; value=&quot;Slide 2 - &amp;quot;Carboxylic Acids, Esters, and Amides&amp;#x0D;&amp;#x0A;Structure and Bonding&amp;quot;&quot;/&gt;&lt;property id=&quot;20307&quot; value=&quot;257&quot;/&gt;&lt;/object&gt;&lt;object type=&quot;3&quot; unique_id=&quot;11102&quot;&gt;&lt;property id=&quot;20148&quot; value=&quot;5&quot;/&gt;&lt;property id=&quot;20300&quot; value=&quot;Slide 3 - &amp;quot;Carboxylic Acids, Esters, and Amides&amp;#x0D;&amp;#x0A;Structure and Bonding&amp;quot;&quot;/&gt;&lt;property id=&quot;20307&quot; value=&quot;258&quot;/&gt;&lt;/object&gt;&lt;object type=&quot;3&quot; unique_id=&quot;11103&quot;&gt;&lt;property id=&quot;20148&quot; value=&quot;5&quot;/&gt;&lt;property id=&quot;20300&quot; value=&quot;Slide 4 - &amp;quot;Carboxylic Acids, Esters, and Amides&amp;#x0D;&amp;#x0A;Structure and Bonding&amp;quot;&quot;/&gt;&lt;property id=&quot;20307&quot; value=&quot;259&quot;/&gt;&lt;/object&gt;&lt;object type=&quot;3&quot; unique_id=&quot;11104&quot;&gt;&lt;property id=&quot;20148&quot; value=&quot;5&quot;/&gt;&lt;property id=&quot;20300&quot; value=&quot;Slide 5 - &amp;quot;Carboxylic Acids, Esters, and Amides&amp;#x0D;&amp;#x0A;Structure and Bonding&amp;quot;&quot;/&gt;&lt;property id=&quot;20307&quot; value=&quot;260&quot;/&gt;&lt;/object&gt;&lt;object type=&quot;3&quot; unique_id=&quot;11105&quot;&gt;&lt;property id=&quot;20148&quot; value=&quot;5&quot;/&gt;&lt;property id=&quot;20300&quot; value=&quot;Slide 6 - &amp;quot;Carboxylic Acids, Esters, and Amides&amp;#x0D;&amp;#x0A;Structure and Bonding&amp;quot;&quot;/&gt;&lt;property id=&quot;20307&quot; value=&quot;261&quot;/&gt;&lt;/object&gt;&lt;object type=&quot;3&quot; unique_id=&quot;11106&quot;&gt;&lt;property id=&quot;20148&quot; value=&quot;5&quot;/&gt;&lt;property id=&quot;20300&quot; value=&quot;Slide 7 - &amp;quot;Carboxylic Acids, Esters, and Amides&amp;#x0D;&amp;#x0A;Structure and Bonding&amp;quot;&quot;/&gt;&lt;property id=&quot;20307&quot; value=&quot;262&quot;/&gt;&lt;/object&gt;&lt;object type=&quot;3&quot; unique_id=&quot;11107&quot;&gt;&lt;property id=&quot;20148&quot; value=&quot;5&quot;/&gt;&lt;property id=&quot;20300&quot; value=&quot;Slide 8 - &amp;quot;Carboxylic Acids, Esters, and Amides&amp;#x0D;&amp;#x0A;Structure and Bonding&amp;quot;&quot;/&gt;&lt;property id=&quot;20307&quot; value=&quot;263&quot;/&gt;&lt;/object&gt;&lt;object type=&quot;3&quot; unique_id=&quot;11108&quot;&gt;&lt;property id=&quot;20148&quot; value=&quot;5&quot;/&gt;&lt;property id=&quot;20300&quot; value=&quot;Slide 9 - &amp;quot;Carboxylic Acids, Esters, and Amides&amp;#x0D;&amp;#x0A;Structure and Bonding&amp;quot;&quot;/&gt;&lt;property id=&quot;20307&quot; value=&quot;264&quot;/&gt;&lt;/object&gt;&lt;object type=&quot;3&quot; unique_id=&quot;11109&quot;&gt;&lt;property id=&quot;20148&quot; value=&quot;5&quot;/&gt;&lt;property id=&quot;20300&quot; value=&quot;Slide 10 - &amp;quot;Nomenclature&amp;#x0D;&amp;#x0A;Naming a Carboxylic Acid (RCOOH)&amp;quot;&quot;/&gt;&lt;property id=&quot;20307&quot; value=&quot;265&quot;/&gt;&lt;/object&gt;&lt;object type=&quot;3&quot; unique_id=&quot;11110&quot;&gt;&lt;property id=&quot;20148&quot; value=&quot;5&quot;/&gt;&lt;property id=&quot;20300&quot; value=&quot;Slide 11 - &amp;quot;Nomenclature&amp;#x0D;&amp;#x0A;Naming a Carboxylic Acid (RCOOH)&amp;quot;&quot;/&gt;&lt;property id=&quot;20307&quot; value=&quot;266&quot;/&gt;&lt;/object&gt;&lt;object type=&quot;3&quot; unique_id=&quot;11111&quot;&gt;&lt;property id=&quot;20148&quot; value=&quot;5&quot;/&gt;&lt;property id=&quot;20300&quot; value=&quot;Slide 12 - &amp;quot;Nomenclature&amp;#x0D;&amp;#x0A;Naming a Carboxylic Acid (RCOOH)&amp;quot;&quot;/&gt;&lt;property id=&quot;20307&quot; value=&quot;267&quot;/&gt;&lt;/object&gt;&lt;object type=&quot;3&quot; unique_id=&quot;11112&quot;&gt;&lt;property id=&quot;20148&quot; value=&quot;5&quot;/&gt;&lt;property id=&quot;20300&quot; value=&quot;Slide 13 - &amp;quot;Nomenclature&amp;#x0D;&amp;#x0A;Naming an Ester (RCOOR′)&amp;quot;&quot;/&gt;&lt;property id=&quot;20307&quot; value=&quot;268&quot;/&gt;&lt;/object&gt;&lt;object type=&quot;3&quot; unique_id=&quot;11113&quot;&gt;&lt;property id=&quot;20148&quot; value=&quot;5&quot;/&gt;&lt;property id=&quot;20300&quot; value=&quot;Slide 14 - &amp;quot;Nomenclature&amp;#x0D;&amp;#x0A;Naming an Ester (RCOOR′)&amp;quot;&quot;/&gt;&lt;property id=&quot;20307&quot; value=&quot;269&quot;/&gt;&lt;/object&gt;&lt;object type=&quot;3&quot; unique_id=&quot;11114&quot;&gt;&lt;property id=&quot;20148&quot; value=&quot;5&quot;/&gt;&lt;property id=&quot;20300&quot; value=&quot;Slide 15 - &amp;quot;Nomenclature&amp;#x0D;&amp;#x0A;Naming an Amide&amp;quot;&quot;/&gt;&lt;property id=&quot;20307&quot; value=&quot;270&quot;/&gt;&lt;/object&gt;&lt;object type=&quot;3&quot; unique_id=&quot;11115&quot;&gt;&lt;property id=&quot;20148&quot; value=&quot;5&quot;/&gt;&lt;property id=&quot;20300&quot; value=&quot;Slide 16 - &amp;quot;Nomenclature&amp;#x0D;&amp;#x0A;Naming an Amide&amp;quot;&quot;/&gt;&lt;property id=&quot;20307&quot; value=&quot;272&quot;/&gt;&lt;/object&gt;&lt;object type=&quot;3&quot; unique_id=&quot;11116&quot;&gt;&lt;property id=&quot;20148&quot; value=&quot;5&quot;/&gt;&lt;property id=&quot;20300&quot; value=&quot;Slide 17 - &amp;quot;Nomenclature&amp;#x0D;&amp;#x0A;Naming an Amide&amp;quot;&quot;/&gt;&lt;property id=&quot;20307&quot; value=&quot;271&quot;/&gt;&lt;/object&gt;&lt;object type=&quot;3&quot; unique_id=&quot;11117&quot;&gt;&lt;property id=&quot;20148&quot; value=&quot;5&quot;/&gt;&lt;property id=&quot;20300&quot; value=&quot;Slide 18 - &amp;quot;Nomenclature&amp;#x0D;&amp;#x0A;Naming an Amide&amp;quot;&quot;/&gt;&lt;property id=&quot;20307&quot; value=&quot;273&quot;/&gt;&lt;/object&gt;&lt;object type=&quot;3&quot; unique_id=&quot;11118&quot;&gt;&lt;property id=&quot;20148&quot; value=&quot;5&quot;/&gt;&lt;property id=&quot;20300&quot; value=&quot;Slide 19 - &amp;quot;Nomenclature&amp;#x0D;&amp;#x0A;Naming an Amide&amp;quot;&quot;/&gt;&lt;property id=&quot;20307&quot; value=&quot;274&quot;/&gt;&lt;/object&gt;&lt;object type=&quot;3&quot; unique_id=&quot;11119&quot;&gt;&lt;property id=&quot;20148&quot; value=&quot;5&quot;/&gt;&lt;property id=&quot;20300&quot; value=&quot;Slide 20 - &amp;quot;Physical Properties&amp;#x0D;&amp;#x0A; &amp;quot;&quot;/&gt;&lt;property id=&quot;20307&quot; value=&quot;278&quot;/&gt;&lt;/object&gt;&lt;object type=&quot;3&quot; unique_id=&quot;11120&quot;&gt;&lt;property id=&quot;20148&quot; value=&quot;5&quot;/&gt;&lt;property id=&quot;20300&quot; value=&quot;Slide 21 - &amp;quot;Physical Properties&amp;#x0D;&amp;#x0A;&amp;quot;&quot;/&gt;&lt;property id=&quot;20307&quot; value=&quot;275&quot;/&gt;&lt;/object&gt;&lt;object type=&quot;3&quot; unique_id=&quot;11121&quot;&gt;&lt;property id=&quot;20148&quot; value=&quot;5&quot;/&gt;&lt;property id=&quot;20300&quot; value=&quot;Slide 22 - &amp;quot;Physical Properties&amp;#x0D;&amp;#x0A;&amp;quot;&quot;/&gt;&lt;property id=&quot;20307&quot; value=&quot;276&quot;/&gt;&lt;/object&gt;&lt;object type=&quot;3&quot; unique_id=&quot;11122&quot;&gt;&lt;property id=&quot;20148&quot; value=&quot;5&quot;/&gt;&lt;property id=&quot;20300&quot; value=&quot;Slide 23 - &amp;quot;Physical Properties&amp;#x0D;&amp;#x0A; &amp;quot;&quot;/&gt;&lt;property id=&quot;20307&quot; value=&quot;277&quot;/&gt;&lt;/object&gt;&lt;object type=&quot;3&quot; unique_id=&quot;11123&quot;&gt;&lt;property id=&quot;20148&quot; value=&quot;5&quot;/&gt;&lt;property id=&quot;20300&quot; value=&quot;Slide 24 - &amp;quot;Interesting Carboxylic Acids&amp;#x0D;&amp;#x0A;  &amp;quot;&quot;/&gt;&lt;property id=&quot;20307&quot; value=&quot;279&quot;/&gt;&lt;/object&gt;&lt;object type=&quot;3&quot; unique_id=&quot;11124&quot;&gt;&lt;property id=&quot;20148&quot; value=&quot;5&quot;/&gt;&lt;property id=&quot;20300&quot; value=&quot;Slide 25 - &amp;quot;Interesting Carboxylic Acids&amp;#x0D;&amp;#x0A;Skin Care Products&amp;quot;&quot;/&gt;&lt;property id=&quot;20307&quot; value=&quot;280&quot;/&gt;&lt;/object&gt;&lt;object type=&quot;3&quot; unique_id=&quot;11125&quot;&gt;&lt;property id=&quot;20148&quot; value=&quot;5&quot;/&gt;&lt;property id=&quot;20300&quot; value=&quot;Slide 26 - &amp;quot;Interesting Carboxylic Acids&amp;#x0D;&amp;#x0A;Aspirin and Anti-Inflammatory Agents&amp;quot;&quot;/&gt;&lt;property id=&quot;20307&quot; value=&quot;281&quot;/&gt;&lt;/object&gt;&lt;object type=&quot;3&quot; unique_id=&quot;11126&quot;&gt;&lt;property id=&quot;20148&quot; value=&quot;5&quot;/&gt;&lt;property id=&quot;20300&quot; value=&quot;Slide 27 - &amp;quot;Interesting Carboxylic Acids&amp;#x0D;&amp;#x0A;Aspirin and Anti-Inflammatory Agents&amp;quot;&quot;/&gt;&lt;property id=&quot;20307&quot; value=&quot;282&quot;/&gt;&lt;/object&gt;&lt;object type=&quot;3&quot; unique_id=&quot;11127&quot;&gt;&lt;property id=&quot;20148&quot; value=&quot;5&quot;/&gt;&lt;property id=&quot;20300&quot; value=&quot;Slide 28 - &amp;quot;Interesting Esters and Amides&amp;#x0D;&amp;#x0A; &amp;quot;&quot;/&gt;&lt;property id=&quot;20307&quot; value=&quot;283&quot;/&gt;&lt;/object&gt;&lt;object type=&quot;3&quot; unique_id=&quot;11128&quot;&gt;&lt;property id=&quot;20148&quot; value=&quot;5&quot;/&gt;&lt;property id=&quot;20300&quot; value=&quot;Slide 29 - &amp;quot;Interesting Esters and Amides&amp;#x0D;&amp;#x0A; &amp;quot;&quot;/&gt;&lt;property id=&quot;20307&quot; value=&quot;284&quot;/&gt;&lt;/object&gt;&lt;object type=&quot;3&quot; unique_id=&quot;11129&quot;&gt;&lt;property id=&quot;20148&quot; value=&quot;5&quot;/&gt;&lt;property id=&quot;20300&quot; value=&quot;Slide 30 - &amp;quot;Interesting Esters and Amides&amp;#x0D;&amp;#x0A;&amp;quot;&quot;/&gt;&lt;property id=&quot;20307&quot; value=&quot;285&quot;/&gt;&lt;/object&gt;&lt;object type=&quot;3&quot; unique_id=&quot;11130&quot;&gt;&lt;property id=&quot;20148&quot; value=&quot;5&quot;/&gt;&lt;property id=&quot;20300&quot; value=&quot;Slide 31 - &amp;quot;The Acidity of Carboxylic Acids&amp;#x0D;&amp;#x0A;&amp;quot;&quot;/&gt;&lt;property id=&quot;20307&quot; value=&quot;286&quot;/&gt;&lt;/object&gt;&lt;object type=&quot;3&quot; unique_id=&quot;11131&quot;&gt;&lt;property id=&quot;20148&quot; value=&quot;5&quot;/&gt;&lt;property id=&quot;20300&quot; value=&quot;Slide 32 - &amp;quot;The Acidity of Carboxylic Acids&amp;#x0D;&amp;#x0A;Reaction with Bases&amp;quot;&quot;/&gt;&lt;property id=&quot;20307&quot; value=&quot;287&quot;/&gt;&lt;/object&gt;&lt;object type=&quot;3&quot; unique_id=&quot;11132&quot;&gt;&lt;property id=&quot;20148&quot; value=&quot;5&quot;/&gt;&lt;property id=&quot;20300&quot; value=&quot;Slide 33 - &amp;quot;The Acidity of Carboxylic Acids&amp;#x0D;&amp;#x0A;Carboxylate Anions—Salts of Carboxylic Acids&amp;quot;&quot;/&gt;&lt;property id=&quot;20307&quot; value=&quot;288&quot;/&gt;&lt;/object&gt;&lt;object type=&quot;3&quot; unique_id=&quot;11133&quot;&gt;&lt;property id=&quot;20148&quot; value=&quot;5&quot;/&gt;&lt;property id=&quot;20300&quot; value=&quot;Slide 34 - &amp;quot;The Acidity of Carboxylic Acids&amp;#x0D;&amp;#x0A;Carboxylate Anions—Salts of Carboxylic Acids&amp;quot;&quot;/&gt;&lt;property id=&quot;20307&quot; value=&quot;289&quot;/&gt;&lt;/object&gt;&lt;object type=&quot;3&quot; unique_id=&quot;11134&quot;&gt;&lt;property id=&quot;20148&quot; value=&quot;5&quot;/&gt;&lt;property id=&quot;20300&quot; value=&quot;Slide 35 - &amp;quot;The Acidity of Carboxylic Acids&amp;#x0D;&amp;#x0A;How Does Soap Clean Away Dirt?&amp;quot;&quot;/&gt;&lt;property id=&quot;20307&quot; value=&quot;290&quot;/&gt;&lt;/object&gt;&lt;object type=&quot;3&quot; unique_id=&quot;11135&quot;&gt;&lt;property id=&quot;20148&quot; value=&quot;5&quot;/&gt;&lt;property id=&quot;20300&quot; value=&quot;Slide 36 - &amp;quot;The Acidity of Carboxylic Acids&amp;#x0D;&amp;#x0A;How Does Soap Clean Away Dirt?&amp;quot;&quot;/&gt;&lt;property id=&quot;20307&quot; value=&quot;291&quot;/&gt;&lt;/object&gt;&lt;object type=&quot;3&quot; unique_id=&quot;11136&quot;&gt;&lt;property id=&quot;20148&quot; value=&quot;5&quot;/&gt;&lt;property id=&quot;20300&quot; value=&quot;Slide 37 - &amp;quot;The Acidity of Carboxylic Acids&amp;#x0D;&amp;#x0A;How Does Soap Clean Away Dirt?&amp;quot;&quot;/&gt;&lt;property id=&quot;20307&quot; value=&quot;292&quot;/&gt;&lt;/object&gt;&lt;object type=&quot;3&quot; unique_id=&quot;11137&quot;&gt;&lt;property id=&quot;20148&quot; value=&quot;5&quot;/&gt;&lt;property id=&quot;20300&quot; value=&quot;Slide 38 - &amp;quot;The Acidity of Carboxylic Acids&amp;#x0D;&amp;#x0A;How Does Soap Clean Away Dirt?&amp;quot;&quot;/&gt;&lt;property id=&quot;20307&quot; value=&quot;293&quot;/&gt;&lt;/object&gt;&lt;object type=&quot;3&quot; unique_id=&quot;11138&quot;&gt;&lt;property id=&quot;20148&quot; value=&quot;5&quot;/&gt;&lt;property id=&quot;20300&quot; value=&quot;Slide 39 - &amp;quot;The Conversion of Carboxylic Acids&amp;#x0D;&amp;#x0A;to Esters and Amides&amp;quot;&quot;/&gt;&lt;property id=&quot;20307&quot; value=&quot;294&quot;/&gt;&lt;/object&gt;&lt;object type=&quot;3&quot; unique_id=&quot;11139&quot;&gt;&lt;property id=&quot;20148&quot; value=&quot;5&quot;/&gt;&lt;property id=&quot;20300&quot; value=&quot;Slide 40 - &amp;quot;The Conversion of Carboxylic Acids&amp;#x0D;&amp;#x0A;to Esters and Amides&amp;quot;&quot;/&gt;&lt;property id=&quot;20307&quot; value=&quot;295&quot;/&gt;&lt;/object&gt;&lt;object type=&quot;3&quot; unique_id=&quot;11140&quot;&gt;&lt;property id=&quot;20148&quot; value=&quot;5&quot;/&gt;&lt;property id=&quot;20300&quot; value=&quot;Slide 41 - &amp;quot;The Conversion of Carboxylic Acids&amp;#x0D;&amp;#x0A;to Esters and Amides&amp;quot;&quot;/&gt;&lt;property id=&quot;20307&quot; value=&quot;296&quot;/&gt;&lt;/object&gt;&lt;object type=&quot;3&quot; unique_id=&quot;11141&quot;&gt;&lt;property id=&quot;20148&quot; value=&quot;5&quot;/&gt;&lt;property id=&quot;20300&quot; value=&quot;Slide 42 - &amp;quot;Ester Formation&amp;#x0D;&amp;#x0A;&amp;quot;&quot;/&gt;&lt;property id=&quot;20307&quot; value=&quot;297&quot;/&gt;&lt;/object&gt;&lt;object type=&quot;3&quot; unique_id=&quot;11142&quot;&gt;&lt;property id=&quot;20148&quot; value=&quot;5&quot;/&gt;&lt;property id=&quot;20300&quot; value=&quot;Slide 43 - &amp;quot;Ester Formation&amp;#x0D;&amp;#x0A;&amp;quot;&quot;/&gt;&lt;property id=&quot;20307&quot; value=&quot;298&quot;/&gt;&lt;/object&gt;&lt;object type=&quot;3&quot; unique_id=&quot;11143&quot;&gt;&lt;property id=&quot;20148&quot; value=&quot;5&quot;/&gt;&lt;property id=&quot;20300&quot; value=&quot;Slide 44 - &amp;quot;Amide Formation&amp;#x0D;&amp;#x0A; &amp;quot;&quot;/&gt;&lt;property id=&quot;20307&quot; value=&quot;299&quot;/&gt;&lt;/object&gt;&lt;object type=&quot;3&quot; unique_id=&quot;11144&quot;&gt;&lt;property id=&quot;20148&quot; value=&quot;5&quot;/&gt;&lt;property id=&quot;20300&quot; value=&quot;Slide 45 - &amp;quot;Amide Formation&amp;#x0D;&amp;#x0A;&amp;quot;&quot;/&gt;&lt;property id=&quot;20307&quot; value=&quot;300&quot;/&gt;&lt;/object&gt;&lt;object type=&quot;3&quot; unique_id=&quot;11145&quot;&gt;&lt;property id=&quot;20148&quot; value=&quot;5&quot;/&gt;&lt;property id=&quot;20300&quot; value=&quot;Slide 46 - &amp;quot;Amide Formation&amp;#x0D;&amp;#x0A; &amp;quot;&quot;/&gt;&lt;property id=&quot;20307&quot; value=&quot;301&quot;/&gt;&lt;/object&gt;&lt;object type=&quot;3&quot; unique_id=&quot;11146&quot;&gt;&lt;property id=&quot;20148&quot; value=&quot;5&quot;/&gt;&lt;property id=&quot;20300&quot; value=&quot;Slide 47 - &amp;quot;Amide Formation&amp;#x0D;&amp;#x0A; &amp;quot;&quot;/&gt;&lt;property id=&quot;20307&quot; value=&quot;302&quot;/&gt;&lt;/object&gt;&lt;object type=&quot;3&quot; unique_id=&quot;11147&quot;&gt;&lt;property id=&quot;20148&quot; value=&quot;5&quot;/&gt;&lt;property id=&quot;20300&quot; value=&quot;Slide 48 - &amp;quot;Hydrolysis of Esters and Amides&amp;#x0D;&amp;#x0A;Ester Hydrolysis &amp;quot;&quot;/&gt;&lt;property id=&quot;20307&quot; value=&quot;303&quot;/&gt;&lt;/object&gt;&lt;object type=&quot;3&quot; unique_id=&quot;11148&quot;&gt;&lt;property id=&quot;20148&quot; value=&quot;5&quot;/&gt;&lt;property id=&quot;20300&quot; value=&quot;Slide 49 - &amp;quot;Hydrolysis of Esters and Amides&amp;#x0D;&amp;#x0A;Ester Hydrolysis &amp;quot;&quot;/&gt;&lt;property id=&quot;20307&quot; value=&quot;306&quot;/&gt;&lt;/object&gt;&lt;object type=&quot;3&quot; unique_id=&quot;11149&quot;&gt;&lt;property id=&quot;20148&quot; value=&quot;5&quot;/&gt;&lt;property id=&quot;20300&quot; value=&quot;Slide 50 - &amp;quot;Hydrolysis of Esters and Amides&amp;#x0D;&amp;#x0A;Ester Hydrolysis &amp;quot;&quot;/&gt;&lt;property id=&quot;20307&quot; value=&quot;307&quot;/&gt;&lt;/object&gt;&lt;object type=&quot;3&quot; unique_id=&quot;11150&quot;&gt;&lt;property id=&quot;20148&quot; value=&quot;5&quot;/&gt;&lt;property id=&quot;20300&quot; value=&quot;Slide 51 - &amp;quot;Hydrolysis of Esters and Amides&amp;#x0D;&amp;#x0A;Amide Hydrolysis &amp;quot;&quot;/&gt;&lt;property id=&quot;20307&quot; value=&quot;308&quot;/&gt;&lt;/object&gt;&lt;object type=&quot;3&quot; unique_id=&quot;11151&quot;&gt;&lt;property id=&quot;20148&quot; value=&quot;5&quot;/&gt;&lt;property id=&quot;20300&quot; value=&quot;Slide 52 - &amp;quot;Hydrolysis of Esters and Amides&amp;#x0D;&amp;#x0A;Amide Hydrolysis &amp;quot;&quot;/&gt;&lt;property id=&quot;20307&quot; value=&quot;309&quot;/&gt;&lt;/object&gt;&lt;object type=&quot;3&quot; unique_id=&quot;11152&quot;&gt;&lt;property id=&quot;20148&quot; value=&quot;5&quot;/&gt;&lt;property id=&quot;20300&quot; value=&quot;Slide 53 - &amp;quot;Hydrolysis of Esters and Amides&amp;#x0D;&amp;#x0A;Amide Hydrolysis &amp;quot;&quot;/&gt;&lt;property id=&quot;20307&quot; value=&quot;310&quot;/&gt;&lt;/object&gt;&lt;object type=&quot;3&quot; unique_id=&quot;11153&quot;&gt;&lt;property id=&quot;20148&quot; value=&quot;5&quot;/&gt;&lt;property id=&quot;20300&quot; value=&quot;Slide 54 - &amp;quot;Focus on Health &amp;amp; Medicine&amp;#x0D;&amp;#x0A;Olestra, a Synthetic Fat&amp;quot;&quot;/&gt;&lt;property id=&quot;20307&quot; value=&quot;311&quot;/&gt;&lt;/object&gt;&lt;object type=&quot;3&quot; unique_id=&quot;11154&quot;&gt;&lt;property id=&quot;20148&quot; value=&quot;5&quot;/&gt;&lt;property id=&quot;20300&quot; value=&quot;Slide 55 - &amp;quot;Focus on Health &amp;amp; Medicine&amp;#x0D;&amp;#x0A;Olestra, a Synthetic Fat&amp;quot;&quot;/&gt;&lt;property id=&quot;20307&quot; value=&quot;312&quot;/&gt;&lt;/object&gt;&lt;object type=&quot;3&quot; unique_id=&quot;11155&quot;&gt;&lt;property id=&quot;20148&quot; value=&quot;5&quot;/&gt;&lt;property id=&quot;20300&quot; value=&quot;Slide 56 - &amp;quot;Focus on Health &amp;amp; Medicine&amp;#x0D;&amp;#x0A;Olestra, a Synthetic Fat&amp;quot;&quot;/&gt;&lt;property id=&quot;20307&quot; value=&quot;313&quot;/&gt;&lt;/object&gt;&lt;object type=&quot;3&quot; unique_id=&quot;11156&quot;&gt;&lt;property id=&quot;20148&quot; value=&quot;5&quot;/&gt;&lt;property id=&quot;20300&quot; value=&quot;Slide 57 - &amp;quot;Focus on Health &amp;amp; Medicine&amp;#x0D;&amp;#x0A;Structure of Olestra&amp;quot;&quot;/&gt;&lt;property id=&quot;20307&quot; value=&quot;314&quot;/&gt;&lt;/object&gt;&lt;object type=&quot;3&quot; unique_id=&quot;11157&quot;&gt;&lt;property id=&quot;20148&quot; value=&quot;5&quot;/&gt;&lt;property id=&quot;20300&quot; value=&quot;Slide 58 - &amp;quot;Synthetic Polymers&amp;#x0D;&amp;#x0A;Introduction&amp;quot;&quot;/&gt;&lt;property id=&quot;20307&quot; value=&quot;315&quot;/&gt;&lt;/object&gt;&lt;object type=&quot;3&quot; unique_id=&quot;11158&quot;&gt;&lt;property id=&quot;20148&quot; value=&quot;5&quot;/&gt;&lt;property id=&quot;20300&quot; value=&quot;Slide 59 - &amp;quot;Synthetic Polymers&amp;#x0D;&amp;#x0A;Nylon—A Polyamide&amp;quot;&quot;/&gt;&lt;property id=&quot;20307&quot; value=&quot;317&quot;/&gt;&lt;/object&gt;&lt;object type=&quot;3&quot; unique_id=&quot;11159&quot;&gt;&lt;property id=&quot;20148&quot; value=&quot;5&quot;/&gt;&lt;property id=&quot;20300&quot; value=&quot;Slide 60 - &amp;quot;Synthetic Polymers&amp;#x0D;&amp;#x0A;Polyesters&amp;quot;&quot;/&gt;&lt;property id=&quot;20307&quot; value=&quot;318&quot;/&gt;&lt;/object&gt;&lt;object type=&quot;3&quot; unique_id=&quot;11160&quot;&gt;&lt;property id=&quot;20148&quot; value=&quot;5&quot;/&gt;&lt;property id=&quot;20300&quot; value=&quot;Slide 61 - &amp;quot;Focus on Health &amp;amp; Medicine&amp;#x0D;&amp;#x0A;Dissolving Sutures&amp;quot;&quot;/&gt;&lt;property id=&quot;20307&quot; value=&quot;319&quot;/&gt;&lt;/object&gt;&lt;object type=&quot;3&quot; unique_id=&quot;11161&quot;&gt;&lt;property id=&quot;20148&quot; value=&quot;5&quot;/&gt;&lt;property id=&quot;20300&quot; value=&quot;Slide 62 - &amp;quot;Focus on the Environment&amp;#x0D;&amp;#x0A;Polymer Recycling&amp;quot;&quot;/&gt;&lt;property id=&quot;20307&quot; value=&quot;320&quot;/&gt;&lt;/object&gt;&lt;object type=&quot;3&quot; unique_id=&quot;11162&quot;&gt;&lt;property id=&quot;20148&quot; value=&quot;5&quot;/&gt;&lt;property id=&quot;20300&quot; value=&quot;Slide 63 - &amp;quot;Focus on Health &amp;amp; Medicine&amp;#x0D;&amp;#x0A;Penicillin&amp;quot;&quot;/&gt;&lt;property id=&quot;20307&quot; value=&quot;321&quot;/&gt;&lt;/object&gt;&lt;object type=&quot;3&quot; unique_id=&quot;11163&quot;&gt;&lt;property id=&quot;20148&quot; value=&quot;5&quot;/&gt;&lt;property id=&quot;20300&quot; value=&quot;Slide 64 - &amp;quot;Focus on Health &amp;amp; Medicine&amp;#x0D;&amp;#x0A;Common Penicillins Used Today&amp;quot;&quot;/&gt;&lt;property id=&quot;20307&quot; value=&quot;322&quot;/&gt;&lt;/object&gt;&lt;/object&gt;&lt;/object&gt;&lt;/database&gt;"/>
</p:tagLst>
</file>

<file path=ppt/theme/theme1.xml><?xml version="1.0" encoding="utf-8"?>
<a:theme xmlns:a="http://schemas.openxmlformats.org/drawingml/2006/main" name="McGraw">
  <a:themeElements>
    <a:clrScheme name="Custom 15">
      <a:dk1>
        <a:sysClr val="windowText" lastClr="000000"/>
      </a:dk1>
      <a:lt1>
        <a:sysClr val="window" lastClr="FFFFFF"/>
      </a:lt1>
      <a:dk2>
        <a:srgbClr val="000000"/>
      </a:dk2>
      <a:lt2>
        <a:srgbClr val="76B6F2"/>
      </a:lt2>
      <a:accent1>
        <a:srgbClr val="FBC01E"/>
      </a:accent1>
      <a:accent2>
        <a:srgbClr val="EFE1A2"/>
      </a:accent2>
      <a:accent3>
        <a:srgbClr val="FA8716"/>
      </a:accent3>
      <a:accent4>
        <a:srgbClr val="BE0204"/>
      </a:accent4>
      <a:accent5>
        <a:srgbClr val="008080"/>
      </a:accent5>
      <a:accent6>
        <a:srgbClr val="7E13E3"/>
      </a:accent6>
      <a:hlink>
        <a:srgbClr val="D2D200"/>
      </a:hlink>
      <a:folHlink>
        <a:srgbClr val="D0B9F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lg" len="lg"/>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lg" len="lg"/>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buFont typeface="Arial" charset="0"/>
          <a:buChar char="•"/>
          <a:defRPr sz="2400" b="1"/>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cGraw">
  <a:themeElements>
    <a:clrScheme name="Custom 15">
      <a:dk1>
        <a:sysClr val="windowText" lastClr="000000"/>
      </a:dk1>
      <a:lt1>
        <a:sysClr val="window" lastClr="FFFFFF"/>
      </a:lt1>
      <a:dk2>
        <a:srgbClr val="000000"/>
      </a:dk2>
      <a:lt2>
        <a:srgbClr val="76B6F2"/>
      </a:lt2>
      <a:accent1>
        <a:srgbClr val="FBC01E"/>
      </a:accent1>
      <a:accent2>
        <a:srgbClr val="EFE1A2"/>
      </a:accent2>
      <a:accent3>
        <a:srgbClr val="FA8716"/>
      </a:accent3>
      <a:accent4>
        <a:srgbClr val="BE0204"/>
      </a:accent4>
      <a:accent5>
        <a:srgbClr val="008080"/>
      </a:accent5>
      <a:accent6>
        <a:srgbClr val="7E13E3"/>
      </a:accent6>
      <a:hlink>
        <a:srgbClr val="D2D200"/>
      </a:hlink>
      <a:folHlink>
        <a:srgbClr val="D0B9F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lg" len="lg"/>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lg" len="lg"/>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buFont typeface="Arial" charset="0"/>
          <a:buChar char="•"/>
          <a:defRPr sz="2400" b="1"/>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McGraw.thmx</Template>
  <TotalTime>1664</TotalTime>
  <Words>1982</Words>
  <Application>Microsoft Office PowerPoint</Application>
  <PresentationFormat>On-screen Show (4:3)</PresentationFormat>
  <Paragraphs>314</Paragraphs>
  <Slides>66</Slides>
  <Notes>66</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2</vt:i4>
      </vt:variant>
      <vt:variant>
        <vt:lpstr>Slide Titles</vt:lpstr>
      </vt:variant>
      <vt:variant>
        <vt:i4>66</vt:i4>
      </vt:variant>
    </vt:vector>
  </HeadingPairs>
  <TitlesOfParts>
    <vt:vector size="76" baseType="lpstr">
      <vt:lpstr>ＭＳ Ｐゴシック</vt:lpstr>
      <vt:lpstr>ＭＳ Ｐゴシック</vt:lpstr>
      <vt:lpstr>Arial</vt:lpstr>
      <vt:lpstr>Calibri</vt:lpstr>
      <vt:lpstr>Cambria Math</vt:lpstr>
      <vt:lpstr>McGraw</vt:lpstr>
      <vt:lpstr>Office Theme</vt:lpstr>
      <vt:lpstr>1_McGraw</vt:lpstr>
      <vt:lpstr>MathType 6.0 Equation</vt:lpstr>
      <vt:lpstr>Equation</vt:lpstr>
      <vt:lpstr>Chapter 17</vt:lpstr>
      <vt:lpstr>17.1 Structure and Bonding (1)</vt:lpstr>
      <vt:lpstr>17.1 Structure and Bonding (2)</vt:lpstr>
      <vt:lpstr>17.1 Structure and Bonding (3)</vt:lpstr>
      <vt:lpstr>17.1 Structure and Bonding (4)</vt:lpstr>
      <vt:lpstr>17.1 Structure and Bonding (5)</vt:lpstr>
      <vt:lpstr>17.1 Structure and Bonding (6)</vt:lpstr>
      <vt:lpstr>17.1 Structure and Bonding (7)</vt:lpstr>
      <vt:lpstr>17.1 Structure and Bonding (8)</vt:lpstr>
      <vt:lpstr>17.2 Nomenclature (1)</vt:lpstr>
      <vt:lpstr>17.2 Nomenclature (2)</vt:lpstr>
      <vt:lpstr>17.2 Nomenclature (3)</vt:lpstr>
      <vt:lpstr>17.2 Nomenclature (4)</vt:lpstr>
      <vt:lpstr>17.2 Nomenclature (5)</vt:lpstr>
      <vt:lpstr>17.2 Nomenclature (6)</vt:lpstr>
      <vt:lpstr>17.2 Nomenclature (7)</vt:lpstr>
      <vt:lpstr>17.2 Nomenclature (8)</vt:lpstr>
      <vt:lpstr>17.2 Nomenclature (9)</vt:lpstr>
      <vt:lpstr>17.2 Nomenclature (10)</vt:lpstr>
      <vt:lpstr>17.2 Nomenclature (11)</vt:lpstr>
      <vt:lpstr>17.2 Nomenclature (12)</vt:lpstr>
      <vt:lpstr>17.3 Physical Properties (1)</vt:lpstr>
      <vt:lpstr>17.3 Physical Properties (2)</vt:lpstr>
      <vt:lpstr>17.3 Physical Properties (3)</vt:lpstr>
      <vt:lpstr>17.3 Physical Properties (4)</vt:lpstr>
      <vt:lpstr>17.4 Interesting Carboxylic Acids (1) </vt:lpstr>
      <vt:lpstr>17.4 Interesting Carboxylic Acids (2)</vt:lpstr>
      <vt:lpstr>17.4 Interesting Carboxylic Acids (3)</vt:lpstr>
      <vt:lpstr>17.4 Interesting Carboxylic Acids (4)</vt:lpstr>
      <vt:lpstr>17.5 Interesting Esters and Amides (1)</vt:lpstr>
      <vt:lpstr>17.5 Interesting Esters and Amides (2) </vt:lpstr>
      <vt:lpstr>17.5 Interesting Esters and Amides (3)</vt:lpstr>
      <vt:lpstr>17.6 The Acidity of Carboxylic Acids (1)</vt:lpstr>
      <vt:lpstr>17.6 The Acidity of Carboxylic Acids (2)</vt:lpstr>
      <vt:lpstr>17.6 The Acidity of Carboxylic Acids (3)</vt:lpstr>
      <vt:lpstr>17.6 The Acidity of Carboxylic Acids (4)</vt:lpstr>
      <vt:lpstr>17.6 The Acidity of Carboxylic Acids (5)</vt:lpstr>
      <vt:lpstr>17.6 The Acidity of Carboxylic Acids (6)</vt:lpstr>
      <vt:lpstr>17.6 The Acidity of Carboxylic Acids (7)</vt:lpstr>
      <vt:lpstr>17.6 The Acidity of Carboxylic Acids (8)</vt:lpstr>
      <vt:lpstr>17.7 Focus on Health &amp; Medicine (1)</vt:lpstr>
      <vt:lpstr>17.7 Focus on Health &amp; Medicine (2)</vt:lpstr>
      <vt:lpstr>17.8 The Conversion of Carboxylic Acids to Esters and Amides (1)</vt:lpstr>
      <vt:lpstr>17.8 The Conversion of Carboxylic Acids to Esters and Amides (2)</vt:lpstr>
      <vt:lpstr>17.8 The Conversion of Carboxylic Acids (1)</vt:lpstr>
      <vt:lpstr>17.8 The Conversion of Carboxylic Acids (2)</vt:lpstr>
      <vt:lpstr>17.8 The Conversion of Carboxylic Acids (3)</vt:lpstr>
      <vt:lpstr>17.8 The Conversion of Carboxylic Acids (4)</vt:lpstr>
      <vt:lpstr>17.8 The Conversion of Carboxylic Acids (5)</vt:lpstr>
      <vt:lpstr>17.9 Hydrolysis of Esters and Amides (1)</vt:lpstr>
      <vt:lpstr>17.9 Hydrolysis of Esters and Amides (2)</vt:lpstr>
      <vt:lpstr>17.9 Hydrolysis of Esters and Amides (3)</vt:lpstr>
      <vt:lpstr>17.9 Hydrolysis of Esters and Amides (4)</vt:lpstr>
      <vt:lpstr>17.9 Hydrolysis of Esters and Amides (5)</vt:lpstr>
      <vt:lpstr>17.9 Hydrolysis of Esters and Amides (6)</vt:lpstr>
      <vt:lpstr>17.9 Hydrolysis of Esters and Amides (7)</vt:lpstr>
      <vt:lpstr>17.9 Hydrolysis of Esters and Amides (8)</vt:lpstr>
      <vt:lpstr>17.9 Hydrolysis of Esters and Amides (9)</vt:lpstr>
      <vt:lpstr>17.10 Synthetic Polymers (1)</vt:lpstr>
      <vt:lpstr>17.10 Synthetic Polymers (2)</vt:lpstr>
      <vt:lpstr>17.10 Synthetic Polymers (3)</vt:lpstr>
      <vt:lpstr>17.10 Synthetic Polymers (4)</vt:lpstr>
      <vt:lpstr>17.10 Synthetic Polymers (5)</vt:lpstr>
      <vt:lpstr>17.10 Synthetic Polymers (6)</vt:lpstr>
      <vt:lpstr>17.11 Focus on Health &amp; Medicine Penicillin</vt:lpstr>
      <vt:lpstr>17.11 Focus on Health &amp; Medicine Common Penicillins Used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17</dc:title>
  <dc:creator>Microsoft Office User</dc:creator>
  <cp:lastModifiedBy>Kamini Gharat</cp:lastModifiedBy>
  <cp:revision>170</cp:revision>
  <dcterms:created xsi:type="dcterms:W3CDTF">2017-07-24T19:18:07Z</dcterms:created>
  <dcterms:modified xsi:type="dcterms:W3CDTF">2018-08-01T09:26:48Z</dcterms:modified>
</cp:coreProperties>
</file>