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2" r:id="rId2"/>
  </p:sldMasterIdLst>
  <p:notesMasterIdLst>
    <p:notesMasterId r:id="rId53"/>
  </p:notesMasterIdLst>
  <p:handoutMasterIdLst>
    <p:handoutMasterId r:id="rId54"/>
  </p:handoutMasterIdLst>
  <p:sldIdLst>
    <p:sldId id="309" r:id="rId3"/>
    <p:sldId id="257" r:id="rId4"/>
    <p:sldId id="258" r:id="rId5"/>
    <p:sldId id="259" r:id="rId6"/>
    <p:sldId id="260" r:id="rId7"/>
    <p:sldId id="261" r:id="rId8"/>
    <p:sldId id="263" r:id="rId9"/>
    <p:sldId id="310" r:id="rId10"/>
    <p:sldId id="311" r:id="rId11"/>
    <p:sldId id="312" r:id="rId12"/>
    <p:sldId id="265" r:id="rId13"/>
    <p:sldId id="264" r:id="rId14"/>
    <p:sldId id="313" r:id="rId15"/>
    <p:sldId id="314" r:id="rId16"/>
    <p:sldId id="315" r:id="rId17"/>
    <p:sldId id="266" r:id="rId18"/>
    <p:sldId id="307" r:id="rId19"/>
    <p:sldId id="267" r:id="rId20"/>
    <p:sldId id="268" r:id="rId21"/>
    <p:sldId id="269" r:id="rId22"/>
    <p:sldId id="270" r:id="rId23"/>
    <p:sldId id="308"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316" r:id="rId41"/>
    <p:sldId id="287" r:id="rId42"/>
    <p:sldId id="288" r:id="rId43"/>
    <p:sldId id="289" r:id="rId44"/>
    <p:sldId id="291" r:id="rId45"/>
    <p:sldId id="290" r:id="rId46"/>
    <p:sldId id="292" r:id="rId47"/>
    <p:sldId id="293" r:id="rId48"/>
    <p:sldId id="294" r:id="rId49"/>
    <p:sldId id="295" r:id="rId50"/>
    <p:sldId id="296" r:id="rId51"/>
    <p:sldId id="297" r:id="rId52"/>
  </p:sldIdLst>
  <p:sldSz cx="9144000" cy="6858000" type="screen4x3"/>
  <p:notesSz cx="6858000" cy="9144000"/>
  <p:custDataLst>
    <p:tags r:id="rId55"/>
  </p:custDataLst>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5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3333FF"/>
    <a:srgbClr val="008080"/>
    <a:srgbClr val="FFC9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216" autoAdjust="0"/>
    <p:restoredTop sz="94291" autoAdjust="0"/>
  </p:normalViewPr>
  <p:slideViewPr>
    <p:cSldViewPr snapToObjects="1">
      <p:cViewPr varScale="1">
        <p:scale>
          <a:sx n="72" d="100"/>
          <a:sy n="72" d="100"/>
        </p:scale>
        <p:origin x="192" y="78"/>
      </p:cViewPr>
      <p:guideLst>
        <p:guide orient="horz" pos="2160"/>
        <p:guide pos="528"/>
      </p:guideLst>
    </p:cSldViewPr>
  </p:slideViewPr>
  <p:outlineViewPr>
    <p:cViewPr>
      <p:scale>
        <a:sx n="33" d="100"/>
        <a:sy n="33" d="100"/>
      </p:scale>
      <p:origin x="0" y="-2985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atin typeface="Calibri" pitchFamily="34" charset="0"/>
              </a:defRPr>
            </a:lvl1pPr>
          </a:lstStyle>
          <a:p>
            <a:pPr>
              <a:defRPr/>
            </a:pPr>
            <a:endParaRPr lang="en-US"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pitchFamily="34" charset="0"/>
              </a:defRPr>
            </a:lvl1pPr>
          </a:lstStyle>
          <a:p>
            <a:pPr>
              <a:defRPr/>
            </a:pPr>
            <a:fld id="{0C2365F1-8CC5-41A2-ACDC-EDE5DDD572AA}" type="datetime1">
              <a:rPr lang="en-US" altLang="en-US"/>
              <a:pPr>
                <a:defRPr/>
              </a:pPr>
              <a:t>8/1/2018</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atin typeface="Calibri" pitchFamily="34" charset="0"/>
              </a:defRPr>
            </a:lvl1pPr>
          </a:lstStyle>
          <a:p>
            <a:pPr>
              <a:defRPr/>
            </a:pPr>
            <a:endParaRPr lang="en-US"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34" charset="0"/>
              </a:defRPr>
            </a:lvl1pPr>
          </a:lstStyle>
          <a:p>
            <a:pPr>
              <a:defRPr/>
            </a:pPr>
            <a:fld id="{685867B3-4257-449B-88AE-034DEA65E8DB}" type="slidenum">
              <a:rPr lang="en-US" altLang="en-US"/>
              <a:pPr>
                <a:defRPr/>
              </a:pPr>
              <a:t>‹#›</a:t>
            </a:fld>
            <a:endParaRPr lang="en-US" altLang="en-US"/>
          </a:p>
        </p:txBody>
      </p:sp>
    </p:spTree>
    <p:extLst>
      <p:ext uri="{BB962C8B-B14F-4D97-AF65-F5344CB8AC3E}">
        <p14:creationId xmlns:p14="http://schemas.microsoft.com/office/powerpoint/2010/main" val="20345163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atin typeface="Calibri" pitchFamily="34" charset="0"/>
              </a:defRPr>
            </a:lvl1pPr>
          </a:lstStyle>
          <a:p>
            <a:pPr>
              <a:defRPr/>
            </a:pPr>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pitchFamily="34" charset="0"/>
              </a:defRPr>
            </a:lvl1pPr>
          </a:lstStyle>
          <a:p>
            <a:pPr>
              <a:defRPr/>
            </a:pPr>
            <a:fld id="{8B8C6B11-E68B-4BDE-B277-EBC44A2FA0C2}" type="datetime1">
              <a:rPr lang="en-US" altLang="en-US"/>
              <a:pPr>
                <a:defRPr/>
              </a:pPr>
              <a:t>8/1/2018</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atin typeface="Calibri" pitchFamily="34" charset="0"/>
              </a:defRPr>
            </a:lvl1pPr>
          </a:lstStyle>
          <a:p>
            <a:pPr>
              <a:defRPr/>
            </a:pPr>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34" charset="0"/>
              </a:defRPr>
            </a:lvl1pPr>
          </a:lstStyle>
          <a:p>
            <a:pPr>
              <a:defRPr/>
            </a:pPr>
            <a:fld id="{D3ABDE40-EC7B-4E5C-A89D-210C87207B0D}" type="slidenum">
              <a:rPr lang="en-US" altLang="en-US"/>
              <a:pPr>
                <a:defRPr/>
              </a:pPr>
              <a:t>‹#›</a:t>
            </a:fld>
            <a:endParaRPr lang="en-US" altLang="en-US"/>
          </a:p>
        </p:txBody>
      </p:sp>
    </p:spTree>
    <p:extLst>
      <p:ext uri="{BB962C8B-B14F-4D97-AF65-F5344CB8AC3E}">
        <p14:creationId xmlns:p14="http://schemas.microsoft.com/office/powerpoint/2010/main" val="250938094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itchFamily="34"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856749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5616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03284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60601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15799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45479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413064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006612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707571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545413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739500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52606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21003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780539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1929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562834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04657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003280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196978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127295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269946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43495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28148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70252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67963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36735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646741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9057546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5530127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772938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73834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02452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697976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895370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190353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7493206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306288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494405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114489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496016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584393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005739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3276787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499319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683521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192693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460286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079855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661768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1972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C3AD8410-BC97-4672-B51D-627FA36EEA19}"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E1E2916-F3FA-4842-9521-8A2CD339BF48}" type="slidenum">
              <a:rPr lang="en-US" altLang="en-US"/>
              <a:pPr>
                <a:defRPr/>
              </a:pPr>
              <a:t>‹#›</a:t>
            </a:fld>
            <a:endParaRPr lang="en-US" altLang="en-US"/>
          </a:p>
        </p:txBody>
      </p:sp>
    </p:spTree>
    <p:extLst>
      <p:ext uri="{BB962C8B-B14F-4D97-AF65-F5344CB8AC3E}">
        <p14:creationId xmlns:p14="http://schemas.microsoft.com/office/powerpoint/2010/main" val="1480817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4582FC8B-D98C-41C3-816E-7C4B68597EB9}" type="datetime1">
              <a:rPr lang="en-US" altLang="en-US"/>
              <a:pPr>
                <a:defRPr/>
              </a:pPr>
              <a:t>8/1/2018</a:t>
            </a:fld>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35119364-DBEB-416E-A841-16DA8FCE9922}" type="slidenum">
              <a:rPr lang="en-US" altLang="en-US"/>
              <a:pPr>
                <a:defRPr/>
              </a:pPr>
              <a:t>‹#›</a:t>
            </a:fld>
            <a:endParaRPr lang="en-US" altLang="en-US"/>
          </a:p>
        </p:txBody>
      </p:sp>
    </p:spTree>
    <p:extLst>
      <p:ext uri="{BB962C8B-B14F-4D97-AF65-F5344CB8AC3E}">
        <p14:creationId xmlns:p14="http://schemas.microsoft.com/office/powerpoint/2010/main" val="1743350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23C6698-630A-4212-940E-A5F7B50C0AFB}" type="datetime1">
              <a:rPr lang="en-US" altLang="en-US"/>
              <a:pPr>
                <a:defRPr/>
              </a:pPr>
              <a:t>8/1/2018</a:t>
            </a:fld>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31408FC8-5DE9-4F1D-983B-E0FB255A01D7}" type="slidenum">
              <a:rPr lang="en-US" altLang="en-US"/>
              <a:pPr>
                <a:defRPr/>
              </a:pPr>
              <a:t>‹#›</a:t>
            </a:fld>
            <a:endParaRPr lang="en-US" altLang="en-US"/>
          </a:p>
        </p:txBody>
      </p:sp>
    </p:spTree>
    <p:extLst>
      <p:ext uri="{BB962C8B-B14F-4D97-AF65-F5344CB8AC3E}">
        <p14:creationId xmlns:p14="http://schemas.microsoft.com/office/powerpoint/2010/main" val="3820527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27F0464-E5B7-4BA9-9AFA-81407DFC773A}"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B366AF3-315E-4EE4-8A30-AB1345CB5A5C}" type="slidenum">
              <a:rPr lang="en-US" altLang="en-US"/>
              <a:pPr>
                <a:defRPr/>
              </a:pPr>
              <a:t>‹#›</a:t>
            </a:fld>
            <a:endParaRPr lang="en-US" altLang="en-US"/>
          </a:p>
        </p:txBody>
      </p:sp>
    </p:spTree>
    <p:extLst>
      <p:ext uri="{BB962C8B-B14F-4D97-AF65-F5344CB8AC3E}">
        <p14:creationId xmlns:p14="http://schemas.microsoft.com/office/powerpoint/2010/main" val="10494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3979194-2736-487A-9BAF-1E6C2880B248}"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3187129-74AE-4AC0-9EDD-2D8F852FC60D}" type="slidenum">
              <a:rPr lang="en-US" altLang="en-US"/>
              <a:pPr>
                <a:defRPr/>
              </a:pPr>
              <a:t>‹#›</a:t>
            </a:fld>
            <a:endParaRPr lang="en-US" altLang="en-US"/>
          </a:p>
        </p:txBody>
      </p:sp>
    </p:spTree>
    <p:extLst>
      <p:ext uri="{BB962C8B-B14F-4D97-AF65-F5344CB8AC3E}">
        <p14:creationId xmlns:p14="http://schemas.microsoft.com/office/powerpoint/2010/main" val="389291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B46F89-7EDF-4E14-803C-4A3F387C77FB}"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D650EC6-4396-42BB-B180-2E21D0AFA906}" type="slidenum">
              <a:rPr lang="en-US" altLang="en-US"/>
              <a:pPr>
                <a:defRPr/>
              </a:pPr>
              <a:t>‹#›</a:t>
            </a:fld>
            <a:endParaRPr lang="en-US" altLang="en-US"/>
          </a:p>
        </p:txBody>
      </p:sp>
    </p:spTree>
    <p:extLst>
      <p:ext uri="{BB962C8B-B14F-4D97-AF65-F5344CB8AC3E}">
        <p14:creationId xmlns:p14="http://schemas.microsoft.com/office/powerpoint/2010/main" val="2107901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CE8FDB5-04DC-4CCD-BFF8-B2E4B8129CF2}"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BB49E2F-3650-401E-B40F-3E0F838AB33C}" type="slidenum">
              <a:rPr lang="en-US" altLang="en-US"/>
              <a:pPr>
                <a:defRPr/>
              </a:pPr>
              <a:t>‹#›</a:t>
            </a:fld>
            <a:endParaRPr lang="en-US" altLang="en-US"/>
          </a:p>
        </p:txBody>
      </p:sp>
    </p:spTree>
    <p:extLst>
      <p:ext uri="{BB962C8B-B14F-4D97-AF65-F5344CB8AC3E}">
        <p14:creationId xmlns:p14="http://schemas.microsoft.com/office/powerpoint/2010/main" val="1016316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C3AD8410-BC97-4672-B51D-627FA36EEA19}"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E1E2916-F3FA-4842-9521-8A2CD339BF48}" type="slidenum">
              <a:rPr lang="en-US" altLang="en-US"/>
              <a:pPr>
                <a:defRPr/>
              </a:pPr>
              <a:t>‹#›</a:t>
            </a:fld>
            <a:endParaRPr lang="en-US" altLang="en-US"/>
          </a:p>
        </p:txBody>
      </p:sp>
      <p:sp>
        <p:nvSpPr>
          <p:cNvPr id="7" name="Red Bar"/>
          <p:cNvSpPr/>
          <p:nvPr userDrawn="1"/>
        </p:nvSpPr>
        <p:spPr>
          <a:xfrm>
            <a:off x="0" y="0"/>
            <a:ext cx="9144000" cy="503238"/>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2"/>
              </a:solidFill>
            </a:endParaRPr>
          </a:p>
        </p:txBody>
      </p:sp>
      <p:pic>
        <p:nvPicPr>
          <p:cNvPr id="8" name="MH Tagline" descr="Tagline: Because learning changes everythi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000" y="115888"/>
            <a:ext cx="322262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3"/>
          </p:nvPr>
        </p:nvSpPr>
        <p:spPr>
          <a:xfrm>
            <a:off x="457200" y="990600"/>
            <a:ext cx="1828800" cy="457200"/>
          </a:xfrm>
        </p:spPr>
        <p:txBody>
          <a:bodyPr/>
          <a:lstStyle/>
          <a:p>
            <a:pPr lvl="0"/>
            <a:endParaRPr lang="en-US" dirty="0"/>
          </a:p>
        </p:txBody>
      </p:sp>
      <p:sp>
        <p:nvSpPr>
          <p:cNvPr id="12" name="Content Placeholder 11"/>
          <p:cNvSpPr>
            <a:spLocks noGrp="1"/>
          </p:cNvSpPr>
          <p:nvPr>
            <p:ph sz="quarter" idx="14"/>
          </p:nvPr>
        </p:nvSpPr>
        <p:spPr>
          <a:xfrm>
            <a:off x="2590800" y="838200"/>
            <a:ext cx="1905000" cy="609600"/>
          </a:xfrm>
        </p:spPr>
        <p:txBody>
          <a:bodyPr/>
          <a:lstStyle/>
          <a:p>
            <a:pPr lvl="0"/>
            <a:endParaRPr lang="en-US" dirty="0"/>
          </a:p>
        </p:txBody>
      </p:sp>
      <p:sp>
        <p:nvSpPr>
          <p:cNvPr id="14" name="Content Placeholder 13"/>
          <p:cNvSpPr>
            <a:spLocks noGrp="1"/>
          </p:cNvSpPr>
          <p:nvPr>
            <p:ph sz="quarter" idx="15"/>
          </p:nvPr>
        </p:nvSpPr>
        <p:spPr>
          <a:xfrm>
            <a:off x="5105400" y="990600"/>
            <a:ext cx="1600200" cy="762000"/>
          </a:xfrm>
        </p:spPr>
        <p:txBody>
          <a:bodyPr/>
          <a:lstStyle/>
          <a:p>
            <a:pPr lvl="0"/>
            <a:endParaRPr lang="en-US" dirty="0"/>
          </a:p>
        </p:txBody>
      </p:sp>
      <p:sp>
        <p:nvSpPr>
          <p:cNvPr id="16" name="Rectangle 11">
            <a:extLst>
              <a:ext uri="{FF2B5EF4-FFF2-40B4-BE49-F238E27FC236}">
                <a16:creationId xmlns:a16="http://schemas.microsoft.com/office/drawing/2014/main" id="{B1389E43-5FB5-4A4D-9C24-E50DC0095929}"/>
              </a:ext>
            </a:extLst>
          </p:cNvPr>
          <p:cNvSpPr>
            <a:spLocks noChangeArrowheads="1"/>
          </p:cNvSpPr>
          <p:nvPr userDrawn="1"/>
        </p:nvSpPr>
        <p:spPr bwMode="auto">
          <a:xfrm>
            <a:off x="0" y="6546850"/>
            <a:ext cx="914400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spcBef>
                <a:spcPct val="20000"/>
              </a:spcBef>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a:spcBef>
                <a:spcPct val="0"/>
              </a:spcBef>
              <a:buFontTx/>
              <a:buNone/>
              <a:defRPr/>
            </a:pPr>
            <a:r>
              <a:rPr lang="en-US" altLang="en-US" sz="1000" i="1"/>
              <a:t>Copyright © McGraw-Hill Education. All rights reserved. No reproduction or distribution without the prior written consent of McGraw-Hill Education.</a:t>
            </a:r>
            <a:endParaRPr lang="en-US" altLang="en-US" sz="1000"/>
          </a:p>
        </p:txBody>
      </p:sp>
    </p:spTree>
    <p:extLst>
      <p:ext uri="{BB962C8B-B14F-4D97-AF65-F5344CB8AC3E}">
        <p14:creationId xmlns:p14="http://schemas.microsoft.com/office/powerpoint/2010/main" val="3871872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7971528-AFB7-477A-9F98-B5251D83D864}"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37D3219-544B-468D-B20F-F861D5F4EC6E}" type="slidenum">
              <a:rPr lang="en-US" altLang="en-US"/>
              <a:pPr>
                <a:defRPr/>
              </a:pPr>
              <a:t>‹#›</a:t>
            </a:fld>
            <a:endParaRPr lang="en-US" altLang="en-US"/>
          </a:p>
        </p:txBody>
      </p:sp>
    </p:spTree>
    <p:extLst>
      <p:ext uri="{BB962C8B-B14F-4D97-AF65-F5344CB8AC3E}">
        <p14:creationId xmlns:p14="http://schemas.microsoft.com/office/powerpoint/2010/main" val="1953812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472789E-FD57-4C86-8C8F-CC17C90B259C}"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5C23C26-EFBE-4BE9-9004-472AEA3EA456}" type="slidenum">
              <a:rPr lang="en-US" altLang="en-US"/>
              <a:pPr>
                <a:defRPr/>
              </a:pPr>
              <a:t>‹#›</a:t>
            </a:fld>
            <a:endParaRPr lang="en-US" altLang="en-US"/>
          </a:p>
        </p:txBody>
      </p:sp>
    </p:spTree>
    <p:extLst>
      <p:ext uri="{BB962C8B-B14F-4D97-AF65-F5344CB8AC3E}">
        <p14:creationId xmlns:p14="http://schemas.microsoft.com/office/powerpoint/2010/main" val="4188547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BAF6E5-88B3-4411-9EB3-4948A6CA987F}"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413B8E7-CBAB-4FDF-BE65-E06003C2CBF2}" type="slidenum">
              <a:rPr lang="en-US" altLang="en-US"/>
              <a:pPr>
                <a:defRPr/>
              </a:pPr>
              <a:t>‹#›</a:t>
            </a:fld>
            <a:endParaRPr lang="en-US" altLang="en-US"/>
          </a:p>
        </p:txBody>
      </p:sp>
    </p:spTree>
    <p:extLst>
      <p:ext uri="{BB962C8B-B14F-4D97-AF65-F5344CB8AC3E}">
        <p14:creationId xmlns:p14="http://schemas.microsoft.com/office/powerpoint/2010/main" val="2606636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7971528-AFB7-477A-9F98-B5251D83D864}"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TextBox 6"/>
          <p:cNvSpPr txBox="1"/>
          <p:nvPr userDrawn="1"/>
        </p:nvSpPr>
        <p:spPr bwMode="auto">
          <a:xfrm>
            <a:off x="7795197" y="6243587"/>
            <a:ext cx="904855" cy="2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r" defTabSz="457200" rtl="0" eaLnBrk="1" fontAlgn="base" hangingPunct="1">
              <a:spcBef>
                <a:spcPct val="0"/>
              </a:spcBef>
              <a:spcAft>
                <a:spcPct val="0"/>
              </a:spcAft>
              <a:buFontTx/>
              <a:buNone/>
            </a:pPr>
            <a:fld id="{31FF8ACA-B920-4A5E-AF9B-E7DECFF0B576}" type="slidenum">
              <a:rPr lang="en-US" altLang="en-US" sz="1400" kern="1200" smtClean="0">
                <a:solidFill>
                  <a:srgbClr val="898989"/>
                </a:solidFill>
                <a:latin typeface="Calibri" pitchFamily="34" charset="0"/>
                <a:ea typeface="MS PGothic" pitchFamily="34" charset="-128"/>
                <a:cs typeface="+mn-cs"/>
              </a:rPr>
              <a:pPr algn="r" defTabSz="457200" rtl="0" eaLnBrk="1" fontAlgn="base" hangingPunct="1">
                <a:spcBef>
                  <a:spcPct val="0"/>
                </a:spcBef>
                <a:spcAft>
                  <a:spcPct val="0"/>
                </a:spcAft>
                <a:buFontTx/>
                <a:buNone/>
              </a:pPr>
              <a:t>‹#›</a:t>
            </a:fld>
            <a:endParaRPr lang="en-US" altLang="en-US" sz="1400" kern="1200" dirty="0">
              <a:solidFill>
                <a:srgbClr val="898989"/>
              </a:solidFill>
              <a:latin typeface="Calibri" pitchFamily="34" charset="0"/>
              <a:ea typeface="MS PGothic" pitchFamily="34" charset="-128"/>
              <a:cs typeface="+mn-cs"/>
            </a:endParaRPr>
          </a:p>
        </p:txBody>
      </p:sp>
      <p:sp>
        <p:nvSpPr>
          <p:cNvPr id="8" name="Slide Number Placeholder 8"/>
          <p:cNvSpPr>
            <a:spLocks noGrp="1"/>
          </p:cNvSpPr>
          <p:nvPr>
            <p:ph type="sldNum" sz="quarter" idx="12"/>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Bef>
                <a:spcPct val="0"/>
              </a:spcBef>
              <a:buFontTx/>
              <a:buNone/>
            </a:pPr>
            <a:fld id="{31FF8ACA-B920-4A5E-AF9B-E7DECFF0B576}" type="slidenum">
              <a:rPr lang="en-US" altLang="en-US" sz="1400">
                <a:solidFill>
                  <a:srgbClr val="898989"/>
                </a:solidFill>
                <a:latin typeface="Calibri" pitchFamily="34" charset="0"/>
              </a:rPr>
              <a:pPr>
                <a:spcBef>
                  <a:spcPct val="0"/>
                </a:spcBef>
                <a:buFontTx/>
                <a:buNone/>
              </a:pPr>
              <a:t>‹#›</a:t>
            </a:fld>
            <a:endParaRPr lang="en-US" altLang="en-US" sz="1400" dirty="0">
              <a:solidFill>
                <a:srgbClr val="898989"/>
              </a:solidFill>
              <a:latin typeface="Calibri" pitchFamily="34" charset="0"/>
            </a:endParaRPr>
          </a:p>
        </p:txBody>
      </p:sp>
    </p:spTree>
    <p:extLst>
      <p:ext uri="{BB962C8B-B14F-4D97-AF65-F5344CB8AC3E}">
        <p14:creationId xmlns:p14="http://schemas.microsoft.com/office/powerpoint/2010/main" val="2824637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0519A78-27E3-48C0-89E2-CC0184EB1595}" type="datetime1">
              <a:rPr lang="en-US" altLang="en-US"/>
              <a:pPr>
                <a:defRPr/>
              </a:pPr>
              <a:t>8/1/2018</a:t>
            </a:fld>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7301E957-089D-4D52-9E56-B5F609D1B64C}" type="slidenum">
              <a:rPr lang="en-US" altLang="en-US"/>
              <a:pPr>
                <a:defRPr/>
              </a:pPr>
              <a:t>‹#›</a:t>
            </a:fld>
            <a:endParaRPr lang="en-US" altLang="en-US"/>
          </a:p>
        </p:txBody>
      </p:sp>
    </p:spTree>
    <p:extLst>
      <p:ext uri="{BB962C8B-B14F-4D97-AF65-F5344CB8AC3E}">
        <p14:creationId xmlns:p14="http://schemas.microsoft.com/office/powerpoint/2010/main" val="3867535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4582FC8B-D98C-41C3-816E-7C4B68597EB9}" type="datetime1">
              <a:rPr lang="en-US" altLang="en-US"/>
              <a:pPr>
                <a:defRPr/>
              </a:pPr>
              <a:t>8/1/2018</a:t>
            </a:fld>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35119364-DBEB-416E-A841-16DA8FCE9922}" type="slidenum">
              <a:rPr lang="en-US" altLang="en-US"/>
              <a:pPr>
                <a:defRPr/>
              </a:pPr>
              <a:t>‹#›</a:t>
            </a:fld>
            <a:endParaRPr lang="en-US" altLang="en-US"/>
          </a:p>
        </p:txBody>
      </p:sp>
    </p:spTree>
    <p:extLst>
      <p:ext uri="{BB962C8B-B14F-4D97-AF65-F5344CB8AC3E}">
        <p14:creationId xmlns:p14="http://schemas.microsoft.com/office/powerpoint/2010/main" val="24645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23C6698-630A-4212-940E-A5F7B50C0AFB}" type="datetime1">
              <a:rPr lang="en-US" altLang="en-US"/>
              <a:pPr>
                <a:defRPr/>
              </a:pPr>
              <a:t>8/1/2018</a:t>
            </a:fld>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31408FC8-5DE9-4F1D-983B-E0FB255A01D7}" type="slidenum">
              <a:rPr lang="en-US" altLang="en-US"/>
              <a:pPr>
                <a:defRPr/>
              </a:pPr>
              <a:t>‹#›</a:t>
            </a:fld>
            <a:endParaRPr lang="en-US" altLang="en-US"/>
          </a:p>
        </p:txBody>
      </p:sp>
    </p:spTree>
    <p:extLst>
      <p:ext uri="{BB962C8B-B14F-4D97-AF65-F5344CB8AC3E}">
        <p14:creationId xmlns:p14="http://schemas.microsoft.com/office/powerpoint/2010/main" val="1197222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27F0464-E5B7-4BA9-9AFA-81407DFC773A}"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B366AF3-315E-4EE4-8A30-AB1345CB5A5C}" type="slidenum">
              <a:rPr lang="en-US" altLang="en-US"/>
              <a:pPr>
                <a:defRPr/>
              </a:pPr>
              <a:t>‹#›</a:t>
            </a:fld>
            <a:endParaRPr lang="en-US" altLang="en-US"/>
          </a:p>
        </p:txBody>
      </p:sp>
    </p:spTree>
    <p:extLst>
      <p:ext uri="{BB962C8B-B14F-4D97-AF65-F5344CB8AC3E}">
        <p14:creationId xmlns:p14="http://schemas.microsoft.com/office/powerpoint/2010/main" val="4194710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3979194-2736-487A-9BAF-1E6C2880B248}"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3187129-74AE-4AC0-9EDD-2D8F852FC60D}" type="slidenum">
              <a:rPr lang="en-US" altLang="en-US"/>
              <a:pPr>
                <a:defRPr/>
              </a:pPr>
              <a:t>‹#›</a:t>
            </a:fld>
            <a:endParaRPr lang="en-US" altLang="en-US"/>
          </a:p>
        </p:txBody>
      </p:sp>
    </p:spTree>
    <p:extLst>
      <p:ext uri="{BB962C8B-B14F-4D97-AF65-F5344CB8AC3E}">
        <p14:creationId xmlns:p14="http://schemas.microsoft.com/office/powerpoint/2010/main" val="4063007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B46F89-7EDF-4E14-803C-4A3F387C77FB}"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D650EC6-4396-42BB-B180-2E21D0AFA906}" type="slidenum">
              <a:rPr lang="en-US" altLang="en-US"/>
              <a:pPr>
                <a:defRPr/>
              </a:pPr>
              <a:t>‹#›</a:t>
            </a:fld>
            <a:endParaRPr lang="en-US" altLang="en-US"/>
          </a:p>
        </p:txBody>
      </p:sp>
    </p:spTree>
    <p:extLst>
      <p:ext uri="{BB962C8B-B14F-4D97-AF65-F5344CB8AC3E}">
        <p14:creationId xmlns:p14="http://schemas.microsoft.com/office/powerpoint/2010/main" val="2913076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CE8FDB5-04DC-4CCD-BFF8-B2E4B8129CF2}"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BB49E2F-3650-401E-B40F-3E0F838AB33C}" type="slidenum">
              <a:rPr lang="en-US" altLang="en-US"/>
              <a:pPr>
                <a:defRPr/>
              </a:pPr>
              <a:t>‹#›</a:t>
            </a:fld>
            <a:endParaRPr lang="en-US" altLang="en-US"/>
          </a:p>
        </p:txBody>
      </p:sp>
    </p:spTree>
    <p:extLst>
      <p:ext uri="{BB962C8B-B14F-4D97-AF65-F5344CB8AC3E}">
        <p14:creationId xmlns:p14="http://schemas.microsoft.com/office/powerpoint/2010/main" val="1769093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C7971528-AFB7-477A-9F98-B5251D83D864}"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TextBox 6"/>
          <p:cNvSpPr txBox="1"/>
          <p:nvPr userDrawn="1"/>
        </p:nvSpPr>
        <p:spPr bwMode="auto">
          <a:xfrm>
            <a:off x="7795197" y="6243587"/>
            <a:ext cx="904855" cy="2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r" defTabSz="457200" rtl="0" eaLnBrk="1" fontAlgn="base" hangingPunct="1">
              <a:spcBef>
                <a:spcPct val="0"/>
              </a:spcBef>
              <a:spcAft>
                <a:spcPct val="0"/>
              </a:spcAft>
              <a:buFontTx/>
              <a:buNone/>
            </a:pPr>
            <a:fld id="{31FF8ACA-B920-4A5E-AF9B-E7DECFF0B576}" type="slidenum">
              <a:rPr lang="en-US" altLang="en-US" sz="1400" kern="1200" smtClean="0">
                <a:solidFill>
                  <a:srgbClr val="898989"/>
                </a:solidFill>
                <a:latin typeface="Calibri" pitchFamily="34" charset="0"/>
                <a:ea typeface="MS PGothic" pitchFamily="34" charset="-128"/>
                <a:cs typeface="+mn-cs"/>
              </a:rPr>
              <a:pPr algn="r" defTabSz="457200" rtl="0" eaLnBrk="1" fontAlgn="base" hangingPunct="1">
                <a:spcBef>
                  <a:spcPct val="0"/>
                </a:spcBef>
                <a:spcAft>
                  <a:spcPct val="0"/>
                </a:spcAft>
                <a:buFontTx/>
                <a:buNone/>
              </a:pPr>
              <a:t>‹#›</a:t>
            </a:fld>
            <a:endParaRPr lang="en-US" altLang="en-US" sz="1400" kern="1200" dirty="0">
              <a:solidFill>
                <a:srgbClr val="898989"/>
              </a:solidFill>
              <a:latin typeface="Calibri" pitchFamily="34" charset="0"/>
              <a:ea typeface="MS PGothic" pitchFamily="34" charset="-128"/>
              <a:cs typeface="+mn-cs"/>
            </a:endParaRPr>
          </a:p>
        </p:txBody>
      </p:sp>
      <p:sp>
        <p:nvSpPr>
          <p:cNvPr id="8" name="Slide Number Placeholder 8"/>
          <p:cNvSpPr>
            <a:spLocks noGrp="1"/>
          </p:cNvSpPr>
          <p:nvPr>
            <p:ph type="sldNum" sz="quarter" idx="12"/>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Bef>
                <a:spcPct val="0"/>
              </a:spcBef>
              <a:buFontTx/>
              <a:buNone/>
            </a:pPr>
            <a:fld id="{31FF8ACA-B920-4A5E-AF9B-E7DECFF0B576}" type="slidenum">
              <a:rPr lang="en-US" altLang="en-US" sz="1400">
                <a:solidFill>
                  <a:srgbClr val="898989"/>
                </a:solidFill>
                <a:latin typeface="Calibri" pitchFamily="34" charset="0"/>
              </a:rPr>
              <a:pPr>
                <a:spcBef>
                  <a:spcPct val="0"/>
                </a:spcBef>
                <a:buFontTx/>
                <a:buNone/>
              </a:pPr>
              <a:t>‹#›</a:t>
            </a:fld>
            <a:endParaRPr lang="en-US" altLang="en-US" sz="1400" dirty="0">
              <a:solidFill>
                <a:srgbClr val="898989"/>
              </a:solidFill>
              <a:latin typeface="Calibri" pitchFamily="34" charset="0"/>
            </a:endParaRPr>
          </a:p>
        </p:txBody>
      </p:sp>
      <p:sp>
        <p:nvSpPr>
          <p:cNvPr id="10" name="Content Placeholder 9"/>
          <p:cNvSpPr>
            <a:spLocks noGrp="1"/>
          </p:cNvSpPr>
          <p:nvPr>
            <p:ph sz="quarter" idx="13"/>
          </p:nvPr>
        </p:nvSpPr>
        <p:spPr>
          <a:xfrm>
            <a:off x="609600" y="3352800"/>
            <a:ext cx="762000" cy="762000"/>
          </a:xfrm>
        </p:spPr>
        <p:txBody>
          <a:bodyPr/>
          <a:lstStyle/>
          <a:p>
            <a:pPr lvl="0"/>
            <a:endParaRPr lang="en-US" dirty="0"/>
          </a:p>
        </p:txBody>
      </p:sp>
      <p:sp>
        <p:nvSpPr>
          <p:cNvPr id="12" name="Content Placeholder 11"/>
          <p:cNvSpPr>
            <a:spLocks noGrp="1"/>
          </p:cNvSpPr>
          <p:nvPr>
            <p:ph sz="quarter" idx="14"/>
          </p:nvPr>
        </p:nvSpPr>
        <p:spPr>
          <a:xfrm>
            <a:off x="1676400" y="3200400"/>
            <a:ext cx="1295400" cy="1981200"/>
          </a:xfrm>
        </p:spPr>
        <p:txBody>
          <a:bodyPr/>
          <a:lstStyle/>
          <a:p>
            <a:pPr lvl="0"/>
            <a:endParaRPr lang="en-US" dirty="0"/>
          </a:p>
        </p:txBody>
      </p:sp>
      <p:sp>
        <p:nvSpPr>
          <p:cNvPr id="14" name="Content Placeholder 13"/>
          <p:cNvSpPr>
            <a:spLocks noGrp="1"/>
          </p:cNvSpPr>
          <p:nvPr>
            <p:ph sz="quarter" idx="15"/>
          </p:nvPr>
        </p:nvSpPr>
        <p:spPr>
          <a:xfrm>
            <a:off x="3276600" y="2971800"/>
            <a:ext cx="838200" cy="1676400"/>
          </a:xfrm>
        </p:spPr>
        <p:txBody>
          <a:bodyPr/>
          <a:lstStyle/>
          <a:p>
            <a:pPr lvl="0"/>
            <a:endParaRPr lang="en-US" dirty="0"/>
          </a:p>
        </p:txBody>
      </p:sp>
      <p:sp>
        <p:nvSpPr>
          <p:cNvPr id="16" name="Content Placeholder 15"/>
          <p:cNvSpPr>
            <a:spLocks noGrp="1"/>
          </p:cNvSpPr>
          <p:nvPr>
            <p:ph sz="quarter" idx="16"/>
          </p:nvPr>
        </p:nvSpPr>
        <p:spPr>
          <a:xfrm>
            <a:off x="4267200" y="3200400"/>
            <a:ext cx="762000" cy="1447800"/>
          </a:xfrm>
        </p:spPr>
        <p:txBody>
          <a:bodyPr/>
          <a:lstStyle/>
          <a:p>
            <a:pPr lvl="0"/>
            <a:endParaRPr lang="en-US" dirty="0"/>
          </a:p>
        </p:txBody>
      </p:sp>
      <p:sp>
        <p:nvSpPr>
          <p:cNvPr id="18" name="Content Placeholder 17"/>
          <p:cNvSpPr>
            <a:spLocks noGrp="1"/>
          </p:cNvSpPr>
          <p:nvPr>
            <p:ph sz="quarter" idx="17"/>
          </p:nvPr>
        </p:nvSpPr>
        <p:spPr>
          <a:xfrm>
            <a:off x="5410200" y="2286000"/>
            <a:ext cx="838200" cy="914400"/>
          </a:xfrm>
        </p:spPr>
        <p:txBody>
          <a:bodyPr/>
          <a:lstStyle/>
          <a:p>
            <a:pPr lvl="0"/>
            <a:endParaRPr lang="en-US" dirty="0"/>
          </a:p>
        </p:txBody>
      </p:sp>
    </p:spTree>
    <p:extLst>
      <p:ext uri="{BB962C8B-B14F-4D97-AF65-F5344CB8AC3E}">
        <p14:creationId xmlns:p14="http://schemas.microsoft.com/office/powerpoint/2010/main" val="933055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C7971528-AFB7-477A-9F98-B5251D83D864}"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TextBox 6"/>
          <p:cNvSpPr txBox="1"/>
          <p:nvPr userDrawn="1"/>
        </p:nvSpPr>
        <p:spPr bwMode="auto">
          <a:xfrm>
            <a:off x="7795197" y="6243587"/>
            <a:ext cx="904855" cy="2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r" defTabSz="457200" rtl="0" eaLnBrk="1" fontAlgn="base" hangingPunct="1">
              <a:spcBef>
                <a:spcPct val="0"/>
              </a:spcBef>
              <a:spcAft>
                <a:spcPct val="0"/>
              </a:spcAft>
              <a:buFontTx/>
              <a:buNone/>
            </a:pPr>
            <a:fld id="{31FF8ACA-B920-4A5E-AF9B-E7DECFF0B576}" type="slidenum">
              <a:rPr lang="en-US" altLang="en-US" sz="1400" kern="1200" smtClean="0">
                <a:solidFill>
                  <a:srgbClr val="898989"/>
                </a:solidFill>
                <a:latin typeface="Calibri" pitchFamily="34" charset="0"/>
                <a:ea typeface="MS PGothic" pitchFamily="34" charset="-128"/>
                <a:cs typeface="+mn-cs"/>
              </a:rPr>
              <a:pPr algn="r" defTabSz="457200" rtl="0" eaLnBrk="1" fontAlgn="base" hangingPunct="1">
                <a:spcBef>
                  <a:spcPct val="0"/>
                </a:spcBef>
                <a:spcAft>
                  <a:spcPct val="0"/>
                </a:spcAft>
                <a:buFontTx/>
                <a:buNone/>
              </a:pPr>
              <a:t>‹#›</a:t>
            </a:fld>
            <a:endParaRPr lang="en-US" altLang="en-US" sz="1400" kern="1200" dirty="0">
              <a:solidFill>
                <a:srgbClr val="898989"/>
              </a:solidFill>
              <a:latin typeface="Calibri" pitchFamily="34" charset="0"/>
              <a:ea typeface="MS PGothic" pitchFamily="34" charset="-128"/>
              <a:cs typeface="+mn-cs"/>
            </a:endParaRPr>
          </a:p>
        </p:txBody>
      </p:sp>
      <p:sp>
        <p:nvSpPr>
          <p:cNvPr id="8" name="Slide Number Placeholder 8"/>
          <p:cNvSpPr>
            <a:spLocks noGrp="1"/>
          </p:cNvSpPr>
          <p:nvPr>
            <p:ph type="sldNum" sz="quarter" idx="12"/>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Bef>
                <a:spcPct val="0"/>
              </a:spcBef>
              <a:buFontTx/>
              <a:buNone/>
            </a:pPr>
            <a:fld id="{31FF8ACA-B920-4A5E-AF9B-E7DECFF0B576}" type="slidenum">
              <a:rPr lang="en-US" altLang="en-US" sz="1400">
                <a:solidFill>
                  <a:srgbClr val="898989"/>
                </a:solidFill>
                <a:latin typeface="Calibri" pitchFamily="34" charset="0"/>
              </a:rPr>
              <a:pPr>
                <a:spcBef>
                  <a:spcPct val="0"/>
                </a:spcBef>
                <a:buFontTx/>
                <a:buNone/>
              </a:pPr>
              <a:t>‹#›</a:t>
            </a:fld>
            <a:endParaRPr lang="en-US" altLang="en-US" sz="1400" dirty="0">
              <a:solidFill>
                <a:srgbClr val="898989"/>
              </a:solidFill>
              <a:latin typeface="Calibri" pitchFamily="34" charset="0"/>
            </a:endParaRPr>
          </a:p>
        </p:txBody>
      </p:sp>
      <p:sp>
        <p:nvSpPr>
          <p:cNvPr id="10" name="Content Placeholder 9"/>
          <p:cNvSpPr>
            <a:spLocks noGrp="1"/>
          </p:cNvSpPr>
          <p:nvPr>
            <p:ph sz="quarter" idx="13"/>
          </p:nvPr>
        </p:nvSpPr>
        <p:spPr>
          <a:xfrm>
            <a:off x="1066800" y="3638550"/>
            <a:ext cx="457200" cy="341313"/>
          </a:xfrm>
        </p:spPr>
        <p:txBody>
          <a:bodyPr/>
          <a:lstStyle/>
          <a:p>
            <a:pPr lvl="0"/>
            <a:endParaRPr lang="en-US" dirty="0"/>
          </a:p>
        </p:txBody>
      </p:sp>
      <p:sp>
        <p:nvSpPr>
          <p:cNvPr id="12" name="Content Placeholder 11"/>
          <p:cNvSpPr>
            <a:spLocks noGrp="1"/>
          </p:cNvSpPr>
          <p:nvPr>
            <p:ph sz="quarter" idx="14"/>
          </p:nvPr>
        </p:nvSpPr>
        <p:spPr>
          <a:xfrm>
            <a:off x="1981200" y="3505200"/>
            <a:ext cx="1143000" cy="1600200"/>
          </a:xfrm>
        </p:spPr>
        <p:txBody>
          <a:bodyPr/>
          <a:lstStyle/>
          <a:p>
            <a:pPr lvl="0"/>
            <a:endParaRPr lang="en-US" dirty="0"/>
          </a:p>
        </p:txBody>
      </p:sp>
      <p:sp>
        <p:nvSpPr>
          <p:cNvPr id="14" name="Content Placeholder 13"/>
          <p:cNvSpPr>
            <a:spLocks noGrp="1"/>
          </p:cNvSpPr>
          <p:nvPr>
            <p:ph sz="quarter" idx="15"/>
          </p:nvPr>
        </p:nvSpPr>
        <p:spPr>
          <a:xfrm>
            <a:off x="4686300" y="2209800"/>
            <a:ext cx="2095500" cy="2362200"/>
          </a:xfrm>
        </p:spPr>
        <p:txBody>
          <a:bodyPr/>
          <a:lstStyle/>
          <a:p>
            <a:pPr lvl="0"/>
            <a:endParaRPr lang="en-US" dirty="0"/>
          </a:p>
        </p:txBody>
      </p:sp>
      <p:sp>
        <p:nvSpPr>
          <p:cNvPr id="16" name="Content Placeholder 15"/>
          <p:cNvSpPr>
            <a:spLocks noGrp="1"/>
          </p:cNvSpPr>
          <p:nvPr>
            <p:ph sz="quarter" idx="16"/>
          </p:nvPr>
        </p:nvSpPr>
        <p:spPr>
          <a:xfrm>
            <a:off x="3505200" y="3979863"/>
            <a:ext cx="533400" cy="668337"/>
          </a:xfrm>
        </p:spPr>
        <p:txBody>
          <a:bodyPr/>
          <a:lstStyle/>
          <a:p>
            <a:pPr lvl="0"/>
            <a:endParaRPr lang="en-US" dirty="0"/>
          </a:p>
        </p:txBody>
      </p:sp>
    </p:spTree>
    <p:extLst>
      <p:ext uri="{BB962C8B-B14F-4D97-AF65-F5344CB8AC3E}">
        <p14:creationId xmlns:p14="http://schemas.microsoft.com/office/powerpoint/2010/main" val="2661761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C7971528-AFB7-477A-9F98-B5251D83D864}"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TextBox 6"/>
          <p:cNvSpPr txBox="1"/>
          <p:nvPr userDrawn="1"/>
        </p:nvSpPr>
        <p:spPr bwMode="auto">
          <a:xfrm>
            <a:off x="7808449" y="6243587"/>
            <a:ext cx="904855" cy="2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r" defTabSz="457200" rtl="0" eaLnBrk="1" fontAlgn="base" hangingPunct="1">
              <a:spcBef>
                <a:spcPct val="0"/>
              </a:spcBef>
              <a:spcAft>
                <a:spcPct val="0"/>
              </a:spcAft>
              <a:buFontTx/>
              <a:buNone/>
            </a:pPr>
            <a:fld id="{31FF8ACA-B920-4A5E-AF9B-E7DECFF0B576}" type="slidenum">
              <a:rPr lang="en-US" altLang="en-US" sz="1400" kern="1200" smtClean="0">
                <a:solidFill>
                  <a:srgbClr val="898989"/>
                </a:solidFill>
                <a:latin typeface="Calibri" pitchFamily="34" charset="0"/>
                <a:ea typeface="MS PGothic" pitchFamily="34" charset="-128"/>
                <a:cs typeface="+mn-cs"/>
              </a:rPr>
              <a:pPr algn="r" defTabSz="457200" rtl="0" eaLnBrk="1" fontAlgn="base" hangingPunct="1">
                <a:spcBef>
                  <a:spcPct val="0"/>
                </a:spcBef>
                <a:spcAft>
                  <a:spcPct val="0"/>
                </a:spcAft>
                <a:buFontTx/>
                <a:buNone/>
              </a:pPr>
              <a:t>‹#›</a:t>
            </a:fld>
            <a:endParaRPr lang="en-US" altLang="en-US" sz="1400" kern="1200" dirty="0">
              <a:solidFill>
                <a:srgbClr val="898989"/>
              </a:solidFill>
              <a:latin typeface="Calibri" pitchFamily="34" charset="0"/>
              <a:ea typeface="MS PGothic" pitchFamily="34" charset="-128"/>
              <a:cs typeface="+mn-cs"/>
            </a:endParaRPr>
          </a:p>
        </p:txBody>
      </p:sp>
      <p:sp>
        <p:nvSpPr>
          <p:cNvPr id="8" name="Slide Number Placeholder 8"/>
          <p:cNvSpPr>
            <a:spLocks noGrp="1"/>
          </p:cNvSpPr>
          <p:nvPr>
            <p:ph type="sldNum" sz="quarter" idx="12"/>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Bef>
                <a:spcPct val="0"/>
              </a:spcBef>
              <a:buFontTx/>
              <a:buNone/>
            </a:pPr>
            <a:fld id="{31FF8ACA-B920-4A5E-AF9B-E7DECFF0B576}" type="slidenum">
              <a:rPr lang="en-US" altLang="en-US" sz="1400">
                <a:solidFill>
                  <a:srgbClr val="898989"/>
                </a:solidFill>
                <a:latin typeface="Calibri" pitchFamily="34" charset="0"/>
              </a:rPr>
              <a:pPr>
                <a:spcBef>
                  <a:spcPct val="0"/>
                </a:spcBef>
                <a:buFontTx/>
                <a:buNone/>
              </a:pPr>
              <a:t>‹#›</a:t>
            </a:fld>
            <a:endParaRPr lang="en-US" altLang="en-US" sz="1400" dirty="0">
              <a:solidFill>
                <a:srgbClr val="898989"/>
              </a:solidFill>
              <a:latin typeface="Calibri" pitchFamily="34" charset="0"/>
            </a:endParaRPr>
          </a:p>
        </p:txBody>
      </p:sp>
      <p:sp>
        <p:nvSpPr>
          <p:cNvPr id="9" name="Content Placeholder 8"/>
          <p:cNvSpPr>
            <a:spLocks noGrp="1"/>
          </p:cNvSpPr>
          <p:nvPr>
            <p:ph sz="quarter" idx="13"/>
          </p:nvPr>
        </p:nvSpPr>
        <p:spPr>
          <a:xfrm>
            <a:off x="1295400" y="3810000"/>
            <a:ext cx="2209800" cy="1524000"/>
          </a:xfrm>
        </p:spPr>
        <p:txBody>
          <a:bodyPr/>
          <a:lstStyle/>
          <a:p>
            <a:pPr lvl="0"/>
            <a:endParaRPr lang="en-US" dirty="0"/>
          </a:p>
        </p:txBody>
      </p:sp>
      <p:sp>
        <p:nvSpPr>
          <p:cNvPr id="11" name="Content Placeholder 10"/>
          <p:cNvSpPr>
            <a:spLocks noGrp="1"/>
          </p:cNvSpPr>
          <p:nvPr>
            <p:ph sz="quarter" idx="14"/>
          </p:nvPr>
        </p:nvSpPr>
        <p:spPr>
          <a:xfrm>
            <a:off x="5715000" y="2057400"/>
            <a:ext cx="1371600" cy="914400"/>
          </a:xfrm>
        </p:spPr>
        <p:txBody>
          <a:bodyPr/>
          <a:lstStyle/>
          <a:p>
            <a:pPr lvl="0"/>
            <a:endParaRPr lang="en-US" dirty="0"/>
          </a:p>
        </p:txBody>
      </p:sp>
      <p:sp>
        <p:nvSpPr>
          <p:cNvPr id="13" name="Content Placeholder 12"/>
          <p:cNvSpPr>
            <a:spLocks noGrp="1"/>
          </p:cNvSpPr>
          <p:nvPr>
            <p:ph sz="quarter" idx="15"/>
          </p:nvPr>
        </p:nvSpPr>
        <p:spPr>
          <a:xfrm>
            <a:off x="4495800" y="3124200"/>
            <a:ext cx="1219200" cy="762000"/>
          </a:xfrm>
        </p:spPr>
        <p:txBody>
          <a:bodyPr/>
          <a:lstStyle/>
          <a:p>
            <a:pPr lvl="0"/>
            <a:endParaRPr lang="en-US" dirty="0"/>
          </a:p>
        </p:txBody>
      </p:sp>
      <p:sp>
        <p:nvSpPr>
          <p:cNvPr id="15" name="Content Placeholder 14"/>
          <p:cNvSpPr>
            <a:spLocks noGrp="1"/>
          </p:cNvSpPr>
          <p:nvPr>
            <p:ph sz="quarter" idx="16"/>
          </p:nvPr>
        </p:nvSpPr>
        <p:spPr>
          <a:xfrm>
            <a:off x="6553200" y="3886200"/>
            <a:ext cx="762000" cy="914400"/>
          </a:xfrm>
        </p:spPr>
        <p:txBody>
          <a:bodyPr/>
          <a:lstStyle/>
          <a:p>
            <a:pPr lvl="0"/>
            <a:endParaRPr lang="en-US" dirty="0"/>
          </a:p>
        </p:txBody>
      </p:sp>
      <p:sp>
        <p:nvSpPr>
          <p:cNvPr id="10" name="Content Placeholder 9">
            <a:extLst>
              <a:ext uri="{FF2B5EF4-FFF2-40B4-BE49-F238E27FC236}">
                <a16:creationId xmlns:a16="http://schemas.microsoft.com/office/drawing/2014/main" id="{E4DA9F56-0551-4151-B1AE-2B42F220ED0E}"/>
              </a:ext>
            </a:extLst>
          </p:cNvPr>
          <p:cNvSpPr>
            <a:spLocks noGrp="1"/>
          </p:cNvSpPr>
          <p:nvPr>
            <p:ph sz="quarter" idx="17"/>
          </p:nvPr>
        </p:nvSpPr>
        <p:spPr>
          <a:xfrm>
            <a:off x="457200" y="838200"/>
            <a:ext cx="1752600" cy="990600"/>
          </a:xfrm>
        </p:spPr>
        <p:txBody>
          <a:bodyPr/>
          <a:lstStyle/>
          <a:p>
            <a:pPr lvl="0"/>
            <a:endParaRPr lang="en-GB" dirty="0"/>
          </a:p>
        </p:txBody>
      </p:sp>
      <p:sp>
        <p:nvSpPr>
          <p:cNvPr id="17" name="Content Placeholder 16">
            <a:extLst>
              <a:ext uri="{FF2B5EF4-FFF2-40B4-BE49-F238E27FC236}">
                <a16:creationId xmlns:a16="http://schemas.microsoft.com/office/drawing/2014/main" id="{54803E9F-FF05-4222-90C7-E710F77DF1BD}"/>
              </a:ext>
            </a:extLst>
          </p:cNvPr>
          <p:cNvSpPr>
            <a:spLocks noGrp="1"/>
          </p:cNvSpPr>
          <p:nvPr>
            <p:ph sz="quarter" idx="18"/>
          </p:nvPr>
        </p:nvSpPr>
        <p:spPr>
          <a:xfrm>
            <a:off x="609600" y="2819400"/>
            <a:ext cx="914400" cy="914400"/>
          </a:xfrm>
        </p:spPr>
        <p:txBody>
          <a:bodyPr/>
          <a:lstStyle/>
          <a:p>
            <a:pPr lvl="0"/>
            <a:endParaRPr lang="en-GB" dirty="0"/>
          </a:p>
        </p:txBody>
      </p:sp>
      <p:sp>
        <p:nvSpPr>
          <p:cNvPr id="19" name="Content Placeholder 18">
            <a:extLst>
              <a:ext uri="{FF2B5EF4-FFF2-40B4-BE49-F238E27FC236}">
                <a16:creationId xmlns:a16="http://schemas.microsoft.com/office/drawing/2014/main" id="{FCDB7428-E687-4146-9100-F1809B28A5A7}"/>
              </a:ext>
            </a:extLst>
          </p:cNvPr>
          <p:cNvSpPr>
            <a:spLocks noGrp="1"/>
          </p:cNvSpPr>
          <p:nvPr>
            <p:ph sz="quarter" idx="19"/>
          </p:nvPr>
        </p:nvSpPr>
        <p:spPr>
          <a:xfrm>
            <a:off x="3962400" y="1143000"/>
            <a:ext cx="1752600" cy="914400"/>
          </a:xfrm>
        </p:spPr>
        <p:txBody>
          <a:bodyPr/>
          <a:lstStyle/>
          <a:p>
            <a:pPr lvl="0"/>
            <a:endParaRPr lang="en-GB" dirty="0"/>
          </a:p>
        </p:txBody>
      </p:sp>
      <p:sp>
        <p:nvSpPr>
          <p:cNvPr id="21" name="Content Placeholder 20">
            <a:extLst>
              <a:ext uri="{FF2B5EF4-FFF2-40B4-BE49-F238E27FC236}">
                <a16:creationId xmlns:a16="http://schemas.microsoft.com/office/drawing/2014/main" id="{BAEC0771-793D-40BD-8255-2263D6581CC6}"/>
              </a:ext>
            </a:extLst>
          </p:cNvPr>
          <p:cNvSpPr>
            <a:spLocks noGrp="1"/>
          </p:cNvSpPr>
          <p:nvPr>
            <p:ph sz="quarter" idx="20"/>
          </p:nvPr>
        </p:nvSpPr>
        <p:spPr>
          <a:xfrm>
            <a:off x="6019800" y="838200"/>
            <a:ext cx="1905000" cy="990600"/>
          </a:xfrm>
        </p:spPr>
        <p:txBody>
          <a:bodyPr/>
          <a:lstStyle/>
          <a:p>
            <a:pPr lvl="0"/>
            <a:endParaRPr lang="en-GB" dirty="0"/>
          </a:p>
        </p:txBody>
      </p:sp>
      <p:sp>
        <p:nvSpPr>
          <p:cNvPr id="23" name="Content Placeholder 22">
            <a:extLst>
              <a:ext uri="{FF2B5EF4-FFF2-40B4-BE49-F238E27FC236}">
                <a16:creationId xmlns:a16="http://schemas.microsoft.com/office/drawing/2014/main" id="{519710FD-9A86-47FF-9828-43371D7030FD}"/>
              </a:ext>
            </a:extLst>
          </p:cNvPr>
          <p:cNvSpPr>
            <a:spLocks noGrp="1"/>
          </p:cNvSpPr>
          <p:nvPr>
            <p:ph sz="quarter" idx="21"/>
          </p:nvPr>
        </p:nvSpPr>
        <p:spPr>
          <a:xfrm>
            <a:off x="2362200" y="2133600"/>
            <a:ext cx="762000" cy="457200"/>
          </a:xfrm>
        </p:spPr>
        <p:txBody>
          <a:bodyPr/>
          <a:lstStyle/>
          <a:p>
            <a:pPr lvl="0"/>
            <a:endParaRPr lang="en-GB" dirty="0"/>
          </a:p>
        </p:txBody>
      </p:sp>
      <p:sp>
        <p:nvSpPr>
          <p:cNvPr id="29" name="Content Placeholder 28">
            <a:extLst>
              <a:ext uri="{FF2B5EF4-FFF2-40B4-BE49-F238E27FC236}">
                <a16:creationId xmlns:a16="http://schemas.microsoft.com/office/drawing/2014/main" id="{2A734280-0541-4036-95BA-41018BB99E7D}"/>
              </a:ext>
            </a:extLst>
          </p:cNvPr>
          <p:cNvSpPr>
            <a:spLocks noGrp="1"/>
          </p:cNvSpPr>
          <p:nvPr>
            <p:ph sz="quarter" idx="22"/>
          </p:nvPr>
        </p:nvSpPr>
        <p:spPr>
          <a:xfrm>
            <a:off x="6705600" y="2133600"/>
            <a:ext cx="381000" cy="457200"/>
          </a:xfrm>
        </p:spPr>
        <p:txBody>
          <a:bodyPr/>
          <a:lstStyle/>
          <a:p>
            <a:pPr lvl="0"/>
            <a:endParaRPr lang="en-GB" dirty="0"/>
          </a:p>
        </p:txBody>
      </p:sp>
      <p:sp>
        <p:nvSpPr>
          <p:cNvPr id="31" name="Text Placeholder 30">
            <a:extLst>
              <a:ext uri="{FF2B5EF4-FFF2-40B4-BE49-F238E27FC236}">
                <a16:creationId xmlns:a16="http://schemas.microsoft.com/office/drawing/2014/main" id="{58EA1C11-34CB-4B85-9031-DD19D7762890}"/>
              </a:ext>
            </a:extLst>
          </p:cNvPr>
          <p:cNvSpPr>
            <a:spLocks noGrp="1"/>
          </p:cNvSpPr>
          <p:nvPr>
            <p:ph type="body" sz="quarter" idx="23"/>
          </p:nvPr>
        </p:nvSpPr>
        <p:spPr>
          <a:xfrm>
            <a:off x="838200" y="838200"/>
            <a:ext cx="1981200" cy="1219200"/>
          </a:xfrm>
        </p:spPr>
        <p:txBody>
          <a:bodyPr/>
          <a:lstStyle/>
          <a:p>
            <a:pPr lvl="0"/>
            <a:endParaRPr lang="en-GB" dirty="0"/>
          </a:p>
        </p:txBody>
      </p:sp>
      <p:sp>
        <p:nvSpPr>
          <p:cNvPr id="33" name="Text Placeholder 32">
            <a:extLst>
              <a:ext uri="{FF2B5EF4-FFF2-40B4-BE49-F238E27FC236}">
                <a16:creationId xmlns:a16="http://schemas.microsoft.com/office/drawing/2014/main" id="{DED0D9F9-8888-4B60-9D0E-0B3402BA7946}"/>
              </a:ext>
            </a:extLst>
          </p:cNvPr>
          <p:cNvSpPr>
            <a:spLocks noGrp="1"/>
          </p:cNvSpPr>
          <p:nvPr>
            <p:ph type="body" sz="quarter" idx="24"/>
          </p:nvPr>
        </p:nvSpPr>
        <p:spPr>
          <a:xfrm>
            <a:off x="3810000" y="838200"/>
            <a:ext cx="1371600" cy="990600"/>
          </a:xfrm>
        </p:spPr>
        <p:txBody>
          <a:bodyPr/>
          <a:lstStyle/>
          <a:p>
            <a:pPr lvl="0"/>
            <a:endParaRPr lang="en-GB" dirty="0"/>
          </a:p>
        </p:txBody>
      </p:sp>
      <p:sp>
        <p:nvSpPr>
          <p:cNvPr id="35" name="Text Placeholder 34">
            <a:extLst>
              <a:ext uri="{FF2B5EF4-FFF2-40B4-BE49-F238E27FC236}">
                <a16:creationId xmlns:a16="http://schemas.microsoft.com/office/drawing/2014/main" id="{B2384B61-F72C-4A77-9DAA-F20C5B2B1803}"/>
              </a:ext>
            </a:extLst>
          </p:cNvPr>
          <p:cNvSpPr>
            <a:spLocks noGrp="1"/>
          </p:cNvSpPr>
          <p:nvPr>
            <p:ph type="body" sz="quarter" idx="25"/>
          </p:nvPr>
        </p:nvSpPr>
        <p:spPr>
          <a:xfrm>
            <a:off x="5791200" y="609600"/>
            <a:ext cx="914400" cy="914400"/>
          </a:xfrm>
        </p:spPr>
        <p:txBody>
          <a:bodyPr/>
          <a:lstStyle/>
          <a:p>
            <a:pPr lvl="0"/>
            <a:endParaRPr lang="en-GB" dirty="0"/>
          </a:p>
        </p:txBody>
      </p:sp>
      <p:sp>
        <p:nvSpPr>
          <p:cNvPr id="37" name="Text Placeholder 36">
            <a:extLst>
              <a:ext uri="{FF2B5EF4-FFF2-40B4-BE49-F238E27FC236}">
                <a16:creationId xmlns:a16="http://schemas.microsoft.com/office/drawing/2014/main" id="{3FAF78FB-0D31-4472-9355-7FC3040FDC45}"/>
              </a:ext>
            </a:extLst>
          </p:cNvPr>
          <p:cNvSpPr>
            <a:spLocks noGrp="1"/>
          </p:cNvSpPr>
          <p:nvPr>
            <p:ph type="body" sz="quarter" idx="26"/>
          </p:nvPr>
        </p:nvSpPr>
        <p:spPr>
          <a:xfrm>
            <a:off x="838200" y="2819400"/>
            <a:ext cx="914400" cy="914400"/>
          </a:xfrm>
        </p:spPr>
        <p:txBody>
          <a:bodyPr/>
          <a:lstStyle/>
          <a:p>
            <a:pPr lvl="0"/>
            <a:endParaRPr lang="en-GB" dirty="0"/>
          </a:p>
        </p:txBody>
      </p:sp>
      <p:sp>
        <p:nvSpPr>
          <p:cNvPr id="39" name="Text Placeholder 38">
            <a:extLst>
              <a:ext uri="{FF2B5EF4-FFF2-40B4-BE49-F238E27FC236}">
                <a16:creationId xmlns:a16="http://schemas.microsoft.com/office/drawing/2014/main" id="{56D90887-8F99-4B57-97C5-3B88F7790D93}"/>
              </a:ext>
            </a:extLst>
          </p:cNvPr>
          <p:cNvSpPr>
            <a:spLocks noGrp="1"/>
          </p:cNvSpPr>
          <p:nvPr>
            <p:ph type="body" sz="quarter" idx="27"/>
          </p:nvPr>
        </p:nvSpPr>
        <p:spPr>
          <a:xfrm>
            <a:off x="2362200" y="2514600"/>
            <a:ext cx="228600" cy="152400"/>
          </a:xfrm>
        </p:spPr>
        <p:txBody>
          <a:bodyPr/>
          <a:lstStyle/>
          <a:p>
            <a:pPr lvl="0"/>
            <a:endParaRPr lang="en-GB" dirty="0"/>
          </a:p>
        </p:txBody>
      </p:sp>
      <p:sp>
        <p:nvSpPr>
          <p:cNvPr id="12" name="Content Placeholder 11">
            <a:extLst>
              <a:ext uri="{FF2B5EF4-FFF2-40B4-BE49-F238E27FC236}">
                <a16:creationId xmlns:a16="http://schemas.microsoft.com/office/drawing/2014/main" id="{988C4ED1-72B6-4189-A4DF-290766440DAF}"/>
              </a:ext>
            </a:extLst>
          </p:cNvPr>
          <p:cNvSpPr>
            <a:spLocks noGrp="1"/>
          </p:cNvSpPr>
          <p:nvPr>
            <p:ph sz="quarter" idx="28"/>
          </p:nvPr>
        </p:nvSpPr>
        <p:spPr>
          <a:xfrm>
            <a:off x="2209800" y="2590800"/>
            <a:ext cx="12192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C7A5EEFF-D29D-446B-A55F-CDF2BC4CB76C}"/>
              </a:ext>
            </a:extLst>
          </p:cNvPr>
          <p:cNvSpPr>
            <a:spLocks noGrp="1"/>
          </p:cNvSpPr>
          <p:nvPr>
            <p:ph sz="quarter" idx="29"/>
          </p:nvPr>
        </p:nvSpPr>
        <p:spPr>
          <a:xfrm>
            <a:off x="4343400" y="4648200"/>
            <a:ext cx="2209800" cy="60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2106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C7971528-AFB7-477A-9F98-B5251D83D864}"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TextBox 6"/>
          <p:cNvSpPr txBox="1"/>
          <p:nvPr userDrawn="1"/>
        </p:nvSpPr>
        <p:spPr bwMode="auto">
          <a:xfrm>
            <a:off x="7808449" y="6243587"/>
            <a:ext cx="904855" cy="2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r" defTabSz="457200" rtl="0" eaLnBrk="1" fontAlgn="base" hangingPunct="1">
              <a:spcBef>
                <a:spcPct val="0"/>
              </a:spcBef>
              <a:spcAft>
                <a:spcPct val="0"/>
              </a:spcAft>
              <a:buFontTx/>
              <a:buNone/>
            </a:pPr>
            <a:fld id="{31FF8ACA-B920-4A5E-AF9B-E7DECFF0B576}" type="slidenum">
              <a:rPr lang="en-US" altLang="en-US" sz="1400" kern="1200" smtClean="0">
                <a:solidFill>
                  <a:srgbClr val="898989"/>
                </a:solidFill>
                <a:latin typeface="Calibri" pitchFamily="34" charset="0"/>
                <a:ea typeface="MS PGothic" pitchFamily="34" charset="-128"/>
                <a:cs typeface="+mn-cs"/>
              </a:rPr>
              <a:pPr algn="r" defTabSz="457200" rtl="0" eaLnBrk="1" fontAlgn="base" hangingPunct="1">
                <a:spcBef>
                  <a:spcPct val="0"/>
                </a:spcBef>
                <a:spcAft>
                  <a:spcPct val="0"/>
                </a:spcAft>
                <a:buFontTx/>
                <a:buNone/>
              </a:pPr>
              <a:t>‹#›</a:t>
            </a:fld>
            <a:endParaRPr lang="en-US" altLang="en-US" sz="1400" kern="1200" dirty="0">
              <a:solidFill>
                <a:srgbClr val="898989"/>
              </a:solidFill>
              <a:latin typeface="Calibri" pitchFamily="34" charset="0"/>
              <a:ea typeface="MS PGothic" pitchFamily="34" charset="-128"/>
              <a:cs typeface="+mn-cs"/>
            </a:endParaRPr>
          </a:p>
        </p:txBody>
      </p:sp>
      <p:sp>
        <p:nvSpPr>
          <p:cNvPr id="8" name="Slide Number Placeholder 8"/>
          <p:cNvSpPr>
            <a:spLocks noGrp="1"/>
          </p:cNvSpPr>
          <p:nvPr>
            <p:ph type="sldNum" sz="quarter" idx="12"/>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Bef>
                <a:spcPct val="0"/>
              </a:spcBef>
              <a:buFontTx/>
              <a:buNone/>
            </a:pPr>
            <a:fld id="{31FF8ACA-B920-4A5E-AF9B-E7DECFF0B576}" type="slidenum">
              <a:rPr lang="en-US" altLang="en-US" sz="1400">
                <a:solidFill>
                  <a:srgbClr val="898989"/>
                </a:solidFill>
                <a:latin typeface="Calibri" pitchFamily="34" charset="0"/>
              </a:rPr>
              <a:pPr>
                <a:spcBef>
                  <a:spcPct val="0"/>
                </a:spcBef>
                <a:buFontTx/>
                <a:buNone/>
              </a:pPr>
              <a:t>‹#›</a:t>
            </a:fld>
            <a:endParaRPr lang="en-US" altLang="en-US" sz="1400" dirty="0">
              <a:solidFill>
                <a:srgbClr val="898989"/>
              </a:solidFill>
              <a:latin typeface="Calibri" pitchFamily="34" charset="0"/>
            </a:endParaRPr>
          </a:p>
        </p:txBody>
      </p:sp>
      <p:sp>
        <p:nvSpPr>
          <p:cNvPr id="9" name="Content Placeholder 8"/>
          <p:cNvSpPr>
            <a:spLocks noGrp="1"/>
          </p:cNvSpPr>
          <p:nvPr>
            <p:ph sz="quarter" idx="13"/>
          </p:nvPr>
        </p:nvSpPr>
        <p:spPr>
          <a:xfrm>
            <a:off x="1295400" y="3810000"/>
            <a:ext cx="2209800" cy="1524000"/>
          </a:xfrm>
        </p:spPr>
        <p:txBody>
          <a:bodyPr/>
          <a:lstStyle/>
          <a:p>
            <a:pPr lvl="0"/>
            <a:endParaRPr lang="en-US" dirty="0"/>
          </a:p>
        </p:txBody>
      </p:sp>
      <p:sp>
        <p:nvSpPr>
          <p:cNvPr id="11" name="Content Placeholder 10"/>
          <p:cNvSpPr>
            <a:spLocks noGrp="1"/>
          </p:cNvSpPr>
          <p:nvPr>
            <p:ph sz="quarter" idx="14"/>
          </p:nvPr>
        </p:nvSpPr>
        <p:spPr>
          <a:xfrm>
            <a:off x="5715000" y="2057400"/>
            <a:ext cx="1371600" cy="914400"/>
          </a:xfrm>
        </p:spPr>
        <p:txBody>
          <a:bodyPr/>
          <a:lstStyle/>
          <a:p>
            <a:pPr lvl="0"/>
            <a:endParaRPr lang="en-US" dirty="0"/>
          </a:p>
        </p:txBody>
      </p:sp>
      <p:sp>
        <p:nvSpPr>
          <p:cNvPr id="13" name="Content Placeholder 12"/>
          <p:cNvSpPr>
            <a:spLocks noGrp="1"/>
          </p:cNvSpPr>
          <p:nvPr>
            <p:ph sz="quarter" idx="15"/>
          </p:nvPr>
        </p:nvSpPr>
        <p:spPr>
          <a:xfrm>
            <a:off x="4495800" y="3124200"/>
            <a:ext cx="1219200" cy="762000"/>
          </a:xfrm>
        </p:spPr>
        <p:txBody>
          <a:bodyPr/>
          <a:lstStyle/>
          <a:p>
            <a:pPr lvl="0"/>
            <a:endParaRPr lang="en-US" dirty="0"/>
          </a:p>
        </p:txBody>
      </p:sp>
      <p:sp>
        <p:nvSpPr>
          <p:cNvPr id="12" name="AutoShape 4"/>
          <p:cNvSpPr>
            <a:spLocks noChangeArrowheads="1"/>
          </p:cNvSpPr>
          <p:nvPr userDrawn="1"/>
        </p:nvSpPr>
        <p:spPr bwMode="auto">
          <a:xfrm>
            <a:off x="720725" y="1470025"/>
            <a:ext cx="3313113"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Sample Problem 16.1</a:t>
            </a:r>
          </a:p>
        </p:txBody>
      </p:sp>
      <p:sp>
        <p:nvSpPr>
          <p:cNvPr id="14" name="Content Placeholder 13"/>
          <p:cNvSpPr>
            <a:spLocks noGrp="1"/>
          </p:cNvSpPr>
          <p:nvPr>
            <p:ph sz="quarter" idx="16"/>
          </p:nvPr>
        </p:nvSpPr>
        <p:spPr>
          <a:xfrm>
            <a:off x="6172200" y="3810000"/>
            <a:ext cx="1219200" cy="304800"/>
          </a:xfrm>
        </p:spPr>
        <p:txBody>
          <a:bodyPr/>
          <a:lstStyle/>
          <a:p>
            <a:pPr lvl="0"/>
            <a:endParaRPr lang="en-US" dirty="0"/>
          </a:p>
        </p:txBody>
      </p:sp>
      <p:sp>
        <p:nvSpPr>
          <p:cNvPr id="16" name="Content Placeholder 15"/>
          <p:cNvSpPr>
            <a:spLocks noGrp="1"/>
          </p:cNvSpPr>
          <p:nvPr>
            <p:ph sz="quarter" idx="17"/>
          </p:nvPr>
        </p:nvSpPr>
        <p:spPr>
          <a:xfrm>
            <a:off x="7162800" y="3429000"/>
            <a:ext cx="838200" cy="685800"/>
          </a:xfrm>
        </p:spPr>
        <p:txBody>
          <a:bodyPr/>
          <a:lstStyle/>
          <a:p>
            <a:pPr lvl="0"/>
            <a:endParaRPr lang="en-US" dirty="0"/>
          </a:p>
        </p:txBody>
      </p:sp>
      <p:sp>
        <p:nvSpPr>
          <p:cNvPr id="18" name="Content Placeholder 17"/>
          <p:cNvSpPr>
            <a:spLocks noGrp="1"/>
          </p:cNvSpPr>
          <p:nvPr>
            <p:ph sz="quarter" idx="18"/>
          </p:nvPr>
        </p:nvSpPr>
        <p:spPr>
          <a:xfrm>
            <a:off x="8001000" y="3733800"/>
            <a:ext cx="1066800" cy="609600"/>
          </a:xfrm>
        </p:spPr>
        <p:txBody>
          <a:bodyPr/>
          <a:lstStyle/>
          <a:p>
            <a:pPr lvl="0"/>
            <a:endParaRPr lang="en-US" dirty="0"/>
          </a:p>
        </p:txBody>
      </p:sp>
      <p:sp>
        <p:nvSpPr>
          <p:cNvPr id="10" name="Content Placeholder 9">
            <a:extLst>
              <a:ext uri="{FF2B5EF4-FFF2-40B4-BE49-F238E27FC236}">
                <a16:creationId xmlns:a16="http://schemas.microsoft.com/office/drawing/2014/main" id="{A437F798-BFF2-4680-A03F-D97E45AEC5B9}"/>
              </a:ext>
            </a:extLst>
          </p:cNvPr>
          <p:cNvSpPr>
            <a:spLocks noGrp="1"/>
          </p:cNvSpPr>
          <p:nvPr>
            <p:ph sz="quarter" idx="19"/>
          </p:nvPr>
        </p:nvSpPr>
        <p:spPr>
          <a:xfrm>
            <a:off x="720725" y="4343400"/>
            <a:ext cx="2860675"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3DF6BD39-2781-418A-9758-44D8EE0FAC0C}"/>
              </a:ext>
            </a:extLst>
          </p:cNvPr>
          <p:cNvSpPr>
            <a:spLocks noGrp="1"/>
          </p:cNvSpPr>
          <p:nvPr>
            <p:ph sz="quarter" idx="20"/>
          </p:nvPr>
        </p:nvSpPr>
        <p:spPr>
          <a:xfrm>
            <a:off x="720725" y="5181600"/>
            <a:ext cx="28606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0109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472789E-FD57-4C86-8C8F-CC17C90B259C}"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5C23C26-EFBE-4BE9-9004-472AEA3EA456}" type="slidenum">
              <a:rPr lang="en-US" altLang="en-US"/>
              <a:pPr>
                <a:defRPr/>
              </a:pPr>
              <a:t>‹#›</a:t>
            </a:fld>
            <a:endParaRPr lang="en-US" altLang="en-US"/>
          </a:p>
        </p:txBody>
      </p:sp>
    </p:spTree>
    <p:extLst>
      <p:ext uri="{BB962C8B-B14F-4D97-AF65-F5344CB8AC3E}">
        <p14:creationId xmlns:p14="http://schemas.microsoft.com/office/powerpoint/2010/main" val="2686365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7BAF6E5-88B3-4411-9EB3-4948A6CA987F}"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413B8E7-CBAB-4FDF-BE65-E06003C2CBF2}" type="slidenum">
              <a:rPr lang="en-US" altLang="en-US"/>
              <a:pPr>
                <a:defRPr/>
              </a:pPr>
              <a:t>‹#›</a:t>
            </a:fld>
            <a:endParaRPr lang="en-US" altLang="en-US"/>
          </a:p>
        </p:txBody>
      </p:sp>
    </p:spTree>
    <p:extLst>
      <p:ext uri="{BB962C8B-B14F-4D97-AF65-F5344CB8AC3E}">
        <p14:creationId xmlns:p14="http://schemas.microsoft.com/office/powerpoint/2010/main" val="204164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0519A78-27E3-48C0-89E2-CC0184EB1595}" type="datetime1">
              <a:rPr lang="en-US" altLang="en-US"/>
              <a:pPr>
                <a:defRPr/>
              </a:pPr>
              <a:t>8/1/2018</a:t>
            </a:fld>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7301E957-089D-4D52-9E56-B5F609D1B64C}" type="slidenum">
              <a:rPr lang="en-US" altLang="en-US"/>
              <a:pPr>
                <a:defRPr/>
              </a:pPr>
              <a:t>‹#›</a:t>
            </a:fld>
            <a:endParaRPr lang="en-US" altLang="en-US"/>
          </a:p>
        </p:txBody>
      </p:sp>
    </p:spTree>
    <p:extLst>
      <p:ext uri="{BB962C8B-B14F-4D97-AF65-F5344CB8AC3E}">
        <p14:creationId xmlns:p14="http://schemas.microsoft.com/office/powerpoint/2010/main" val="3811930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fld id="{FFAC74FC-8527-476F-AC28-AE9373A1682B}" type="datetime1">
              <a:rPr lang="en-US" altLang="en-US"/>
              <a:pPr>
                <a:defRPr/>
              </a:pPr>
              <a:t>8/1/2018</a:t>
            </a:fld>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FB92B3BB-41C2-4B86-8C27-D9681BE1997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87" r:id="rId3"/>
    <p:sldLayoutId id="2147483686" r:id="rId4"/>
    <p:sldLayoutId id="2147483684" r:id="rId5"/>
    <p:sldLayoutId id="2147483685"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hf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pitchFamily="34" charset="-128"/>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fld id="{FFAC74FC-8527-476F-AC28-AE9373A1682B}" type="datetime1">
              <a:rPr lang="en-US" altLang="en-US"/>
              <a:pPr>
                <a:defRPr/>
              </a:pPr>
              <a:t>8/1/2018</a:t>
            </a:fld>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FB92B3BB-41C2-4B86-8C27-D9681BE19973}" type="slidenum">
              <a:rPr lang="en-US" altLang="en-US"/>
              <a:pPr>
                <a:defRPr/>
              </a:pPr>
              <a:t>‹#›</a:t>
            </a:fld>
            <a:endParaRPr lang="en-US" altLang="en-US" dirty="0"/>
          </a:p>
        </p:txBody>
      </p:sp>
      <p:sp>
        <p:nvSpPr>
          <p:cNvPr id="3" name="TextBox 2"/>
          <p:cNvSpPr txBox="1"/>
          <p:nvPr userDrawn="1"/>
        </p:nvSpPr>
        <p:spPr bwMode="auto">
          <a:xfrm>
            <a:off x="8061157" y="6245328"/>
            <a:ext cx="6256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 typeface="Arial" charset="0"/>
              <a:buNone/>
              <a:tabLst/>
              <a:defRPr/>
            </a:pPr>
            <a:fld id="{FB92B3BB-41C2-4B86-8C27-D9681BE19973}" type="slidenum">
              <a:rPr lang="en-US" altLang="en-US" sz="1400" kern="1200" smtClean="0">
                <a:solidFill>
                  <a:schemeClr val="tx1"/>
                </a:solidFill>
                <a:latin typeface="Arial"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 typeface="Arial" charset="0"/>
                <a:buNone/>
                <a:tabLst/>
                <a:defRPr/>
              </a:pPr>
              <a:t>‹#›</a:t>
            </a:fld>
            <a:endParaRPr lang="en-US" altLang="en-US" sz="1400" kern="1200" dirty="0">
              <a:solidFill>
                <a:schemeClr val="tx1"/>
              </a:solidFill>
              <a:latin typeface="Arial" charset="0"/>
              <a:ea typeface="MS PGothic" pitchFamily="34" charset="-128"/>
              <a:cs typeface="+mn-cs"/>
            </a:endParaRPr>
          </a:p>
          <a:p>
            <a:pPr algn="r" defTabSz="457200" rtl="0" eaLnBrk="1" fontAlgn="base" hangingPunct="1">
              <a:spcBef>
                <a:spcPct val="0"/>
              </a:spcBef>
              <a:spcAft>
                <a:spcPct val="0"/>
              </a:spcAft>
              <a:buFont typeface="Arial" charset="0"/>
              <a:buNone/>
              <a:defRPr/>
            </a:pPr>
            <a:endParaRPr lang="en-US" sz="1400" kern="1200" dirty="0">
              <a:solidFill>
                <a:schemeClr val="tx1"/>
              </a:solidFill>
              <a:latin typeface="Arial" charset="0"/>
              <a:ea typeface="MS PGothic" pitchFamily="34" charset="-128"/>
              <a:cs typeface="+mn-cs"/>
            </a:endParaRPr>
          </a:p>
        </p:txBody>
      </p:sp>
    </p:spTree>
    <p:extLst>
      <p:ext uri="{BB962C8B-B14F-4D97-AF65-F5344CB8AC3E}">
        <p14:creationId xmlns:p14="http://schemas.microsoft.com/office/powerpoint/2010/main" val="13076135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pitchFamily="34" charset="-128"/>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notesSlide" Target="../notesSlides/notesSlide18.xml"/><Relationship Id="rId7" Type="http://schemas.openxmlformats.org/officeDocument/2006/relationships/image" Target="../media/image26.w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25.wmf"/><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notesSlide" Target="../notesSlides/notesSlide19.xml"/><Relationship Id="rId7" Type="http://schemas.openxmlformats.org/officeDocument/2006/relationships/image" Target="../media/image29.wmf"/><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28.wmf"/><Relationship Id="rId4"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vmlDrawing" Target="../drawings/vmlDrawing4.vml"/><Relationship Id="rId6" Type="http://schemas.openxmlformats.org/officeDocument/2006/relationships/image" Target="../media/image41.jpeg"/><Relationship Id="rId5" Type="http://schemas.openxmlformats.org/officeDocument/2006/relationships/image" Target="../media/image40.wmf"/><Relationship Id="rId4" Type="http://schemas.openxmlformats.org/officeDocument/2006/relationships/oleObject" Target="../embeddings/oleObject8.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vmlDrawing" Target="../drawings/vmlDrawing5.vml"/><Relationship Id="rId6" Type="http://schemas.openxmlformats.org/officeDocument/2006/relationships/image" Target="../media/image43.jpeg"/><Relationship Id="rId5" Type="http://schemas.openxmlformats.org/officeDocument/2006/relationships/image" Target="../media/image42.wmf"/><Relationship Id="rId4" Type="http://schemas.openxmlformats.org/officeDocument/2006/relationships/oleObject" Target="../embeddings/oleObject9.bin"/></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vmlDrawing" Target="../drawings/vmlDrawing6.vml"/><Relationship Id="rId6" Type="http://schemas.openxmlformats.org/officeDocument/2006/relationships/image" Target="../media/image46.wmf"/><Relationship Id="rId5" Type="http://schemas.openxmlformats.org/officeDocument/2006/relationships/oleObject" Target="../embeddings/oleObject10.bin"/><Relationship Id="rId4" Type="http://schemas.openxmlformats.org/officeDocument/2006/relationships/image" Target="../media/image47.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vmlDrawing" Target="../drawings/vmlDrawing7.vml"/><Relationship Id="rId5" Type="http://schemas.openxmlformats.org/officeDocument/2006/relationships/image" Target="../media/image49.wmf"/><Relationship Id="rId4" Type="http://schemas.openxmlformats.org/officeDocument/2006/relationships/oleObject" Target="../embeddings/oleObject11.bin"/></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notesSlide" Target="../notesSlides/notesSlide5.xml"/><Relationship Id="rId7"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7.wmf"/><Relationship Id="rId10" Type="http://schemas.openxmlformats.org/officeDocument/2006/relationships/image" Target="../media/image9.wmf"/><Relationship Id="rId4" Type="http://schemas.openxmlformats.org/officeDocument/2006/relationships/oleObject" Target="../embeddings/oleObject1.bin"/><Relationship Id="rId9"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12" y="1438272"/>
            <a:ext cx="3625882" cy="623434"/>
          </a:xfrm>
        </p:spPr>
        <p:txBody>
          <a:bodyPr/>
          <a:lstStyle/>
          <a:p>
            <a:pPr lvl="0" defTabSz="457200" eaLnBrk="1" hangingPunct="1">
              <a:defRPr/>
            </a:pPr>
            <a:r>
              <a:rPr lang="en-US" altLang="en-US" sz="4800" b="1" kern="1200" dirty="0">
                <a:solidFill>
                  <a:prstClr val="black"/>
                </a:solidFill>
                <a:cs typeface="+mn-cs"/>
              </a:rPr>
              <a:t>Chapter 16</a:t>
            </a:r>
            <a:endParaRPr lang="en-US" dirty="0"/>
          </a:p>
        </p:txBody>
      </p:sp>
      <p:sp>
        <p:nvSpPr>
          <p:cNvPr id="4" name="Content Placeholder 3"/>
          <p:cNvSpPr>
            <a:spLocks noGrp="1"/>
          </p:cNvSpPr>
          <p:nvPr>
            <p:ph sz="quarter" idx="13"/>
          </p:nvPr>
        </p:nvSpPr>
        <p:spPr>
          <a:xfrm>
            <a:off x="790576" y="2072121"/>
            <a:ext cx="2493818" cy="1558386"/>
          </a:xfrm>
        </p:spPr>
        <p:txBody>
          <a:bodyPr/>
          <a:lstStyle/>
          <a:p>
            <a:pPr marL="0" lvl="0" indent="0" algn="ctr" defTabSz="457200" eaLnBrk="1" hangingPunct="1">
              <a:spcBef>
                <a:spcPct val="0"/>
              </a:spcBef>
              <a:buNone/>
              <a:defRPr/>
            </a:pPr>
            <a:r>
              <a:rPr lang="en-US" altLang="en-US" sz="4800" b="1" kern="1200" dirty="0">
                <a:solidFill>
                  <a:prstClr val="black"/>
                </a:solidFill>
                <a:cs typeface="+mn-cs"/>
              </a:rPr>
              <a:t>Lecture Outline</a:t>
            </a:r>
          </a:p>
        </p:txBody>
      </p:sp>
      <p:sp>
        <p:nvSpPr>
          <p:cNvPr id="5" name="Content Placeholder 4"/>
          <p:cNvSpPr>
            <a:spLocks noGrp="1"/>
          </p:cNvSpPr>
          <p:nvPr>
            <p:ph sz="quarter" idx="14"/>
          </p:nvPr>
        </p:nvSpPr>
        <p:spPr>
          <a:xfrm>
            <a:off x="145731" y="4366057"/>
            <a:ext cx="3771900" cy="919238"/>
          </a:xfrm>
        </p:spPr>
        <p:txBody>
          <a:bodyPr/>
          <a:lstStyle/>
          <a:p>
            <a:pPr marL="0" lvl="0" indent="0" algn="ctr" defTabSz="457200" eaLnBrk="1" hangingPunct="1">
              <a:spcBef>
                <a:spcPct val="0"/>
              </a:spcBef>
              <a:buNone/>
            </a:pPr>
            <a:r>
              <a:rPr lang="en-US" altLang="en-US" sz="2000" b="1" kern="1200" dirty="0">
                <a:solidFill>
                  <a:prstClr val="black"/>
                </a:solidFill>
                <a:latin typeface="Arial" charset="0"/>
                <a:cs typeface="+mn-cs"/>
              </a:rPr>
              <a:t>Prepared by</a:t>
            </a:r>
          </a:p>
          <a:p>
            <a:pPr marL="0" lvl="0" indent="0" algn="ctr" defTabSz="457200" eaLnBrk="1" hangingPunct="1">
              <a:spcBef>
                <a:spcPct val="0"/>
              </a:spcBef>
              <a:buNone/>
            </a:pPr>
            <a:r>
              <a:rPr lang="en-US" altLang="en-US" sz="2000" b="1" kern="1200" dirty="0">
                <a:solidFill>
                  <a:prstClr val="black"/>
                </a:solidFill>
                <a:latin typeface="Arial" charset="0"/>
                <a:cs typeface="+mn-cs"/>
              </a:rPr>
              <a:t>Harpreet Malhotra</a:t>
            </a:r>
          </a:p>
          <a:p>
            <a:pPr marL="0" lvl="0" indent="0" algn="ctr" defTabSz="457200" eaLnBrk="1" hangingPunct="1">
              <a:spcBef>
                <a:spcPct val="0"/>
              </a:spcBef>
              <a:buNone/>
            </a:pPr>
            <a:r>
              <a:rPr lang="en-US" altLang="en-US" sz="1600" b="1" i="1" kern="1200" dirty="0">
                <a:solidFill>
                  <a:prstClr val="black"/>
                </a:solidFill>
                <a:latin typeface="Arial" charset="0"/>
                <a:cs typeface="+mn-cs"/>
              </a:rPr>
              <a:t>Florida State College at Jacksonville</a:t>
            </a:r>
          </a:p>
        </p:txBody>
      </p:sp>
      <p:pic>
        <p:nvPicPr>
          <p:cNvPr id="20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863600"/>
            <a:ext cx="4356100"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MH Logo" descr="Logo: McGraw-Hill Educatio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249303" y="416024"/>
            <a:ext cx="4645395" cy="440677"/>
          </a:xfrm>
        </p:spPr>
        <p:txBody>
          <a:bodyPr/>
          <a:lstStyle/>
          <a:p>
            <a:pPr eaLnBrk="1" hangingPunct="1"/>
            <a:r>
              <a:rPr lang="en-US" altLang="en-US" sz="3200" b="1" dirty="0"/>
              <a:t>16.2	Nomenclature (4)</a:t>
            </a:r>
            <a:endParaRPr lang="en-US" altLang="en-US" sz="2800" dirty="0"/>
          </a:p>
        </p:txBody>
      </p:sp>
      <p:sp>
        <p:nvSpPr>
          <p:cNvPr id="2" name="Content Placeholder 1"/>
          <p:cNvSpPr>
            <a:spLocks noGrp="1"/>
          </p:cNvSpPr>
          <p:nvPr>
            <p:ph idx="1"/>
          </p:nvPr>
        </p:nvSpPr>
        <p:spPr>
          <a:xfrm>
            <a:off x="2643878" y="829236"/>
            <a:ext cx="4223086" cy="459501"/>
          </a:xfrm>
        </p:spPr>
        <p:txBody>
          <a:bodyPr/>
          <a:lstStyle/>
          <a:p>
            <a:pPr marL="457200" lvl="0" indent="-457200">
              <a:buFont typeface="+mj-lt"/>
              <a:buAutoNum type="alphaUcPeriod"/>
            </a:pPr>
            <a:r>
              <a:rPr lang="en-US" altLang="en-US" sz="2800" b="1" dirty="0">
                <a:solidFill>
                  <a:srgbClr val="000000"/>
                </a:solidFill>
              </a:rPr>
              <a:t>Naming Aldehydes</a:t>
            </a:r>
            <a:endParaRPr lang="en-US" dirty="0">
              <a:solidFill>
                <a:prstClr val="black"/>
              </a:solidFill>
            </a:endParaRPr>
          </a:p>
        </p:txBody>
      </p:sp>
      <p:sp>
        <p:nvSpPr>
          <p:cNvPr id="4" name="Content Placeholder 3"/>
          <p:cNvSpPr>
            <a:spLocks noGrp="1"/>
          </p:cNvSpPr>
          <p:nvPr>
            <p:ph sz="quarter" idx="14"/>
          </p:nvPr>
        </p:nvSpPr>
        <p:spPr>
          <a:xfrm>
            <a:off x="744071" y="1497106"/>
            <a:ext cx="3289767" cy="426575"/>
          </a:xfrm>
        </p:spPr>
        <p:txBody>
          <a:bodyPr/>
          <a:lstStyle/>
          <a:p>
            <a:pPr marL="0" lvl="0" indent="0" defTabSz="457200" eaLnBrk="1" hangingPunct="1">
              <a:spcBef>
                <a:spcPct val="0"/>
              </a:spcBef>
              <a:buNone/>
              <a:defRPr/>
            </a:pPr>
            <a:r>
              <a:rPr lang="en-US" sz="2400" b="1" kern="1200" dirty="0">
                <a:solidFill>
                  <a:prstClr val="white"/>
                </a:solidFill>
                <a:ea typeface="+mn-ea"/>
                <a:cs typeface="+mn-cs"/>
              </a:rPr>
              <a:t>Sample Problem 16.1</a:t>
            </a:r>
          </a:p>
        </p:txBody>
      </p:sp>
      <p:sp>
        <p:nvSpPr>
          <p:cNvPr id="5" name="Content Placeholder 4"/>
          <p:cNvSpPr>
            <a:spLocks noGrp="1"/>
          </p:cNvSpPr>
          <p:nvPr>
            <p:ph sz="quarter" idx="15"/>
          </p:nvPr>
        </p:nvSpPr>
        <p:spPr>
          <a:xfrm>
            <a:off x="847163" y="2221940"/>
            <a:ext cx="7153837" cy="762000"/>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Number and name substituents, making sure the CHO group is at C1.</a:t>
            </a:r>
          </a:p>
        </p:txBody>
      </p:sp>
      <p:sp>
        <p:nvSpPr>
          <p:cNvPr id="7" name="Content Placeholder 6"/>
          <p:cNvSpPr>
            <a:spLocks noGrp="1"/>
          </p:cNvSpPr>
          <p:nvPr>
            <p:ph sz="quarter" idx="17"/>
          </p:nvPr>
        </p:nvSpPr>
        <p:spPr>
          <a:xfrm>
            <a:off x="907423" y="3332624"/>
            <a:ext cx="473142" cy="468411"/>
          </a:xfrm>
        </p:spPr>
        <p:txBody>
          <a:bodyPr/>
          <a:lstStyle/>
          <a:p>
            <a:pPr marL="457200" lvl="0" indent="-457200" defTabSz="457200" eaLnBrk="1" hangingPunct="1">
              <a:spcBef>
                <a:spcPct val="0"/>
              </a:spcBef>
              <a:buFont typeface="+mj-lt"/>
              <a:buAutoNum type="alphaLcParenR"/>
            </a:pPr>
            <a:r>
              <a:rPr lang="en-US" altLang="en-US" sz="2400" b="1" kern="1200" dirty="0">
                <a:solidFill>
                  <a:prstClr val="black"/>
                </a:solidFill>
                <a:latin typeface="Arial" charset="0"/>
                <a:cs typeface="+mn-cs"/>
              </a:rPr>
              <a:t> </a:t>
            </a:r>
          </a:p>
        </p:txBody>
      </p:sp>
      <p:pic>
        <p:nvPicPr>
          <p:cNvPr id="11273" name="Picture 1" descr="Chain of five carbons containing CHO group with two methyl groups attached on C2 and C3. The full IUPAC name is 2,3-dimethylbutana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5088" y="3830638"/>
            <a:ext cx="3465512"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p:cNvSpPr>
            <a:spLocks noGrp="1"/>
          </p:cNvSpPr>
          <p:nvPr>
            <p:ph sz="quarter" idx="18"/>
          </p:nvPr>
        </p:nvSpPr>
        <p:spPr>
          <a:xfrm>
            <a:off x="5215913" y="3383374"/>
            <a:ext cx="602181" cy="458002"/>
          </a:xfrm>
        </p:spPr>
        <p:txBody>
          <a:bodyPr/>
          <a:lstStyle/>
          <a:p>
            <a:pPr marL="457200" lvl="0" indent="-457200" defTabSz="457200" eaLnBrk="1" hangingPunct="1">
              <a:spcBef>
                <a:spcPct val="0"/>
              </a:spcBef>
              <a:buFont typeface="+mj-lt"/>
              <a:buAutoNum type="alphaLcParenR" startAt="2"/>
            </a:pPr>
            <a:r>
              <a:rPr lang="en-US" altLang="en-US" sz="2400" b="1" kern="1200" dirty="0">
                <a:solidFill>
                  <a:prstClr val="black"/>
                </a:solidFill>
                <a:latin typeface="Arial" charset="0"/>
                <a:cs typeface="+mn-cs"/>
              </a:rPr>
              <a:t> </a:t>
            </a:r>
          </a:p>
        </p:txBody>
      </p:sp>
      <p:pic>
        <p:nvPicPr>
          <p:cNvPr id="11272" name="Picture 5" descr="Chain of five carbons containing CHO group with ethyl group at C2. The full IUPAC name is 2-ethylpentanal."/>
          <p:cNvPicPr>
            <a:picLocks noChangeAspect="1"/>
          </p:cNvPicPr>
          <p:nvPr/>
        </p:nvPicPr>
        <p:blipFill>
          <a:blip r:embed="rId4">
            <a:extLst>
              <a:ext uri="{28A0092B-C50C-407E-A947-70E740481C1C}">
                <a14:useLocalDpi xmlns:a14="http://schemas.microsoft.com/office/drawing/2010/main" val="0"/>
              </a:ext>
            </a:extLst>
          </a:blip>
          <a:srcRect r="-5876" b="-8017"/>
          <a:stretch>
            <a:fillRect/>
          </a:stretch>
        </p:blipFill>
        <p:spPr bwMode="auto">
          <a:xfrm>
            <a:off x="5692775" y="3657600"/>
            <a:ext cx="3146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249303" y="354106"/>
            <a:ext cx="4645395" cy="586541"/>
          </a:xfrm>
        </p:spPr>
        <p:txBody>
          <a:bodyPr/>
          <a:lstStyle/>
          <a:p>
            <a:pPr eaLnBrk="1" hangingPunct="1"/>
            <a:r>
              <a:rPr lang="en-US" altLang="en-US" sz="3200" b="1" dirty="0"/>
              <a:t>16.2	Nomenclature (5)</a:t>
            </a:r>
            <a:endParaRPr lang="en-US" altLang="en-US" sz="2400" dirty="0"/>
          </a:p>
        </p:txBody>
      </p:sp>
      <p:sp>
        <p:nvSpPr>
          <p:cNvPr id="2" name="Content Placeholder 1"/>
          <p:cNvSpPr>
            <a:spLocks noGrp="1"/>
          </p:cNvSpPr>
          <p:nvPr>
            <p:ph idx="1"/>
          </p:nvPr>
        </p:nvSpPr>
        <p:spPr>
          <a:xfrm>
            <a:off x="2634914" y="829236"/>
            <a:ext cx="4223086" cy="672756"/>
          </a:xfrm>
        </p:spPr>
        <p:txBody>
          <a:bodyPr/>
          <a:lstStyle/>
          <a:p>
            <a:pPr marL="457200" lvl="0" indent="-457200">
              <a:buFont typeface="+mj-lt"/>
              <a:buAutoNum type="alphaUcPeriod"/>
            </a:pPr>
            <a:r>
              <a:rPr lang="en-US" altLang="en-US" sz="2800" b="1" dirty="0">
                <a:solidFill>
                  <a:srgbClr val="000000"/>
                </a:solidFill>
              </a:rPr>
              <a:t>Naming Aldehydes</a:t>
            </a:r>
            <a:endParaRPr lang="en-US" dirty="0">
              <a:solidFill>
                <a:prstClr val="black"/>
              </a:solidFill>
            </a:endParaRPr>
          </a:p>
        </p:txBody>
      </p:sp>
      <p:sp>
        <p:nvSpPr>
          <p:cNvPr id="4" name="Content Placeholder 3"/>
          <p:cNvSpPr>
            <a:spLocks noGrp="1"/>
          </p:cNvSpPr>
          <p:nvPr>
            <p:ph sz="quarter" idx="14"/>
          </p:nvPr>
        </p:nvSpPr>
        <p:spPr>
          <a:xfrm>
            <a:off x="820271" y="1362635"/>
            <a:ext cx="7391401" cy="914400"/>
          </a:xfrm>
        </p:spPr>
        <p:txBody>
          <a:bodyPr/>
          <a:lstStyle/>
          <a:p>
            <a:pPr marL="0" lvl="0" indent="0" defTabSz="457200" eaLnBrk="1" hangingPunct="1">
              <a:spcBef>
                <a:spcPct val="0"/>
              </a:spcBef>
              <a:buNone/>
            </a:pPr>
            <a:r>
              <a:rPr lang="en-US" altLang="en-US" sz="2400" b="1" kern="1200" dirty="0">
                <a:solidFill>
                  <a:srgbClr val="3366FF"/>
                </a:solidFill>
                <a:latin typeface="Arial" charset="0"/>
                <a:cs typeface="+mn-cs"/>
              </a:rPr>
              <a:t>Common names </a:t>
            </a:r>
            <a:r>
              <a:rPr lang="en-US" altLang="en-US" sz="2400" b="1" kern="1200" dirty="0">
                <a:solidFill>
                  <a:prstClr val="black"/>
                </a:solidFill>
                <a:latin typeface="Arial" charset="0"/>
                <a:cs typeface="+mn-cs"/>
              </a:rPr>
              <a:t>are used for simple aldehydes;</a:t>
            </a:r>
          </a:p>
          <a:p>
            <a:pPr marL="0" lvl="0" indent="0" defTabSz="457200" eaLnBrk="1" hangingPunct="1">
              <a:spcBef>
                <a:spcPct val="0"/>
              </a:spcBef>
              <a:buNone/>
            </a:pPr>
            <a:r>
              <a:rPr lang="en-US" altLang="en-US" sz="2400" b="1" kern="1200" dirty="0">
                <a:solidFill>
                  <a:prstClr val="black"/>
                </a:solidFill>
                <a:latin typeface="Arial" charset="0"/>
                <a:cs typeface="+mn-cs"/>
              </a:rPr>
              <a:t>the names contain the suffix </a:t>
            </a:r>
            <a:r>
              <a:rPr lang="ja-JP" altLang="en-US" sz="2400" b="1" kern="1200" dirty="0">
                <a:solidFill>
                  <a:prstClr val="black"/>
                </a:solidFill>
                <a:latin typeface="Arial" charset="0"/>
                <a:cs typeface="+mn-cs"/>
              </a:rPr>
              <a:t>“</a:t>
            </a:r>
            <a:r>
              <a:rPr lang="en-US" altLang="ja-JP" sz="2400" b="1" kern="1200" dirty="0">
                <a:solidFill>
                  <a:prstClr val="black"/>
                </a:solidFill>
                <a:latin typeface="Arial" charset="0"/>
                <a:cs typeface="+mn-cs"/>
              </a:rPr>
              <a:t>-</a:t>
            </a:r>
            <a:r>
              <a:rPr lang="en-US" altLang="ja-JP" sz="2400" b="1" kern="1200" dirty="0">
                <a:solidFill>
                  <a:srgbClr val="3366FF"/>
                </a:solidFill>
                <a:latin typeface="Arial" charset="0"/>
                <a:cs typeface="+mn-cs"/>
              </a:rPr>
              <a:t>aldehyde</a:t>
            </a:r>
            <a:r>
              <a:rPr lang="ja-JP" altLang="en-US" sz="2400" b="1" kern="1200" dirty="0">
                <a:solidFill>
                  <a:prstClr val="black"/>
                </a:solidFill>
                <a:latin typeface="Arial" charset="0"/>
                <a:cs typeface="+mn-cs"/>
              </a:rPr>
              <a:t>”</a:t>
            </a:r>
            <a:r>
              <a:rPr lang="en-US" altLang="ja-JP" sz="2400" b="1" kern="1200" dirty="0">
                <a:solidFill>
                  <a:prstClr val="black"/>
                </a:solidFill>
                <a:latin typeface="Arial" charset="0"/>
                <a:cs typeface="+mn-cs"/>
              </a:rPr>
              <a:t>.</a:t>
            </a:r>
            <a:endParaRPr lang="en-US" altLang="en-US" sz="2400" b="1" kern="1200" dirty="0">
              <a:solidFill>
                <a:prstClr val="black"/>
              </a:solidFill>
              <a:latin typeface="Arial" charset="0"/>
              <a:cs typeface="+mn-cs"/>
            </a:endParaRPr>
          </a:p>
        </p:txBody>
      </p:sp>
      <p:pic>
        <p:nvPicPr>
          <p:cNvPr id="7" name="Picture 6" descr="In formaldehyde, there are two hydrogens attached to the carbonyl group. In acetaldehyde, there is one H and one CH3 group attached to the carbonyl group. In benzaldehyde, there is one H and one phenyl group attached to the carbonyl group. ">
            <a:extLst>
              <a:ext uri="{FF2B5EF4-FFF2-40B4-BE49-F238E27FC236}">
                <a16:creationId xmlns:a16="http://schemas.microsoft.com/office/drawing/2014/main" id="{BBB4DAD7-DC9F-42D7-A770-1AFE30774A2A}"/>
              </a:ext>
            </a:extLst>
          </p:cNvPr>
          <p:cNvPicPr>
            <a:picLocks noChangeAspect="1"/>
          </p:cNvPicPr>
          <p:nvPr/>
        </p:nvPicPr>
        <p:blipFill rotWithShape="1">
          <a:blip r:embed="rId3"/>
          <a:srcRect l="7500" t="34444" r="10196" b="30000"/>
          <a:stretch/>
        </p:blipFill>
        <p:spPr>
          <a:xfrm>
            <a:off x="685800" y="2362200"/>
            <a:ext cx="7525872" cy="24384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249303" y="367553"/>
            <a:ext cx="4645395" cy="533219"/>
          </a:xfrm>
        </p:spPr>
        <p:txBody>
          <a:bodyPr/>
          <a:lstStyle/>
          <a:p>
            <a:pPr eaLnBrk="1" hangingPunct="1"/>
            <a:r>
              <a:rPr lang="en-US" altLang="en-US" sz="3200" b="1" dirty="0"/>
              <a:t>16.2	Nomenclature (6)</a:t>
            </a:r>
            <a:endParaRPr lang="en-US" altLang="en-US" sz="2800" dirty="0"/>
          </a:p>
        </p:txBody>
      </p:sp>
      <p:sp>
        <p:nvSpPr>
          <p:cNvPr id="4" name="Content Placeholder 3"/>
          <p:cNvSpPr>
            <a:spLocks noGrp="1"/>
          </p:cNvSpPr>
          <p:nvPr>
            <p:ph sz="quarter" idx="14"/>
          </p:nvPr>
        </p:nvSpPr>
        <p:spPr>
          <a:xfrm>
            <a:off x="2855259" y="830722"/>
            <a:ext cx="3581400" cy="567771"/>
          </a:xfrm>
        </p:spPr>
        <p:txBody>
          <a:bodyPr/>
          <a:lstStyle/>
          <a:p>
            <a:pPr marL="457200" indent="-457200">
              <a:buFont typeface="+mj-lt"/>
              <a:buAutoNum type="alphaUcPeriod" startAt="2"/>
            </a:pPr>
            <a:r>
              <a:rPr lang="en-US" altLang="en-US" sz="2800" b="1" dirty="0">
                <a:solidFill>
                  <a:srgbClr val="000000"/>
                </a:solidFill>
              </a:rPr>
              <a:t>Naming Ketones</a:t>
            </a:r>
            <a:endParaRPr lang="en-US" dirty="0"/>
          </a:p>
        </p:txBody>
      </p:sp>
      <p:sp>
        <p:nvSpPr>
          <p:cNvPr id="2" name="Content Placeholder 1"/>
          <p:cNvSpPr>
            <a:spLocks noGrp="1"/>
          </p:cNvSpPr>
          <p:nvPr>
            <p:ph idx="1"/>
          </p:nvPr>
        </p:nvSpPr>
        <p:spPr>
          <a:xfrm>
            <a:off x="819863" y="1573307"/>
            <a:ext cx="7481455" cy="4294094"/>
          </a:xfrm>
        </p:spPr>
        <p:txBody>
          <a:bodyPr/>
          <a:lstStyle/>
          <a:p>
            <a:pPr marL="0" lvl="0" indent="0" defTabSz="457200" eaLnBrk="1" hangingPunct="1">
              <a:spcBef>
                <a:spcPct val="0"/>
              </a:spcBef>
              <a:spcAft>
                <a:spcPts val="2400"/>
              </a:spcAft>
              <a:buNone/>
            </a:pPr>
            <a:r>
              <a:rPr lang="en-US" altLang="en-US" sz="2400" b="1" kern="1200" dirty="0">
                <a:solidFill>
                  <a:prstClr val="black"/>
                </a:solidFill>
                <a:latin typeface="Arial" charset="0"/>
                <a:cs typeface="+mn-cs"/>
              </a:rPr>
              <a:t>To name an </a:t>
            </a:r>
            <a:r>
              <a:rPr lang="en-US" altLang="en-US" sz="2400" b="1" kern="1200" dirty="0">
                <a:solidFill>
                  <a:srgbClr val="3366FF"/>
                </a:solidFill>
                <a:latin typeface="Arial" charset="0"/>
                <a:cs typeface="+mn-cs"/>
              </a:rPr>
              <a:t>ketone</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using the IUPAC system:</a:t>
            </a:r>
          </a:p>
          <a:p>
            <a:pPr marL="481013" indent="-234950" defTabSz="457200" eaLnBrk="1" hangingPunct="1">
              <a:spcBef>
                <a:spcPct val="0"/>
              </a:spcBef>
              <a:spcAft>
                <a:spcPts val="2600"/>
              </a:spcAft>
              <a:buFont typeface="Arial" panose="020B0604020202020204" pitchFamily="34" charset="0"/>
              <a:buChar char="•"/>
            </a:pPr>
            <a:r>
              <a:rPr lang="en-US" altLang="en-US" sz="2400" b="1" dirty="0"/>
              <a:t>Find the longest chain </a:t>
            </a:r>
            <a:r>
              <a:rPr lang="en-US" altLang="en-US" sz="2400" b="1" dirty="0">
                <a:solidFill>
                  <a:srgbClr val="3366FF"/>
                </a:solidFill>
              </a:rPr>
              <a:t>containing the carbonyl group</a:t>
            </a:r>
            <a:r>
              <a:rPr lang="en-US" altLang="en-US" sz="2400" b="1" dirty="0"/>
              <a:t>.</a:t>
            </a:r>
          </a:p>
          <a:p>
            <a:pPr marL="484632" indent="-237744" defTabSz="457200" eaLnBrk="1" hangingPunct="1">
              <a:spcBef>
                <a:spcPct val="0"/>
              </a:spcBef>
              <a:spcAft>
                <a:spcPts val="2500"/>
              </a:spcAft>
              <a:buFont typeface="Arial" panose="020B0604020202020204" pitchFamily="34" charset="0"/>
              <a:buChar char="•"/>
            </a:pPr>
            <a:r>
              <a:rPr lang="en-US" altLang="en-US" sz="2400" b="1" dirty="0"/>
              <a:t>Change the </a:t>
            </a:r>
            <a:r>
              <a:rPr lang="ja-JP" altLang="en-US" sz="2400" b="1" dirty="0"/>
              <a:t>“</a:t>
            </a:r>
            <a:r>
              <a:rPr lang="en-US" altLang="ja-JP" sz="2400" b="1" dirty="0"/>
              <a:t>-</a:t>
            </a:r>
            <a:r>
              <a:rPr lang="en-US" altLang="ja-JP" sz="2400" b="1" dirty="0">
                <a:solidFill>
                  <a:srgbClr val="3366FF"/>
                </a:solidFill>
              </a:rPr>
              <a:t>e</a:t>
            </a:r>
            <a:r>
              <a:rPr lang="ja-JP" altLang="en-US" sz="2400" b="1" dirty="0"/>
              <a:t>”</a:t>
            </a:r>
            <a:r>
              <a:rPr lang="en-US" altLang="ja-JP" sz="2400" b="1" dirty="0"/>
              <a:t> ending of the parent alkane to </a:t>
            </a:r>
            <a:r>
              <a:rPr lang="ja-JP" altLang="en-US" sz="2400" b="1" dirty="0"/>
              <a:t>”</a:t>
            </a:r>
            <a:r>
              <a:rPr lang="en-US" altLang="ja-JP" sz="2400" b="1" dirty="0"/>
              <a:t>-</a:t>
            </a:r>
            <a:r>
              <a:rPr lang="en-US" altLang="ja-JP" sz="2400" b="1" dirty="0">
                <a:solidFill>
                  <a:srgbClr val="3366FF"/>
                </a:solidFill>
              </a:rPr>
              <a:t>one</a:t>
            </a:r>
            <a:r>
              <a:rPr lang="ja-JP" altLang="en-US" sz="2400" b="1" dirty="0"/>
              <a:t>”</a:t>
            </a:r>
            <a:r>
              <a:rPr lang="en-US" altLang="ja-JP" sz="2400" b="1" dirty="0"/>
              <a:t>. </a:t>
            </a:r>
            <a:endParaRPr lang="en-US" altLang="en-US" sz="2400" b="1" dirty="0"/>
          </a:p>
          <a:p>
            <a:pPr marL="484632" indent="-237744" defTabSz="457200" eaLnBrk="1" hangingPunct="1">
              <a:spcBef>
                <a:spcPct val="0"/>
              </a:spcBef>
              <a:spcAft>
                <a:spcPts val="2400"/>
              </a:spcAft>
              <a:buFont typeface="Arial" panose="020B0604020202020204" pitchFamily="34" charset="0"/>
              <a:buChar char="•"/>
            </a:pPr>
            <a:r>
              <a:rPr lang="en-US" altLang="en-US" sz="2400" b="1" dirty="0"/>
              <a:t>Number the chain to give the </a:t>
            </a:r>
            <a:r>
              <a:rPr lang="en-US" altLang="en-US" sz="2400" b="1" dirty="0">
                <a:solidFill>
                  <a:srgbClr val="3366FF"/>
                </a:solidFill>
              </a:rPr>
              <a:t>carbonyl carbon the lower number</a:t>
            </a:r>
            <a:r>
              <a:rPr lang="en-US" altLang="en-US" sz="2400" b="1" dirty="0"/>
              <a:t>.</a:t>
            </a:r>
          </a:p>
          <a:p>
            <a:pPr marL="484632" indent="-237744" defTabSz="457200" eaLnBrk="1" hangingPunct="1">
              <a:spcBef>
                <a:spcPct val="0"/>
              </a:spcBef>
              <a:spcAft>
                <a:spcPts val="2000"/>
              </a:spcAft>
              <a:buFont typeface="Arial" panose="020B0604020202020204" pitchFamily="34" charset="0"/>
              <a:buChar char="•"/>
            </a:pPr>
            <a:r>
              <a:rPr lang="en-US" altLang="en-US" sz="2400" b="1" dirty="0"/>
              <a:t>Apply all other nomenclature rules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017033" y="381000"/>
            <a:ext cx="5109935" cy="484745"/>
          </a:xfrm>
        </p:spPr>
        <p:txBody>
          <a:bodyPr/>
          <a:lstStyle/>
          <a:p>
            <a:r>
              <a:rPr lang="en-US" altLang="en-US" sz="3200" b="1" dirty="0">
                <a:solidFill>
                  <a:srgbClr val="000000"/>
                </a:solidFill>
              </a:rPr>
              <a:t>16.2	Nomenclature (7)</a:t>
            </a:r>
            <a:endParaRPr lang="en-US" dirty="0"/>
          </a:p>
        </p:txBody>
      </p:sp>
      <p:sp>
        <p:nvSpPr>
          <p:cNvPr id="4" name="Content Placeholder 3"/>
          <p:cNvSpPr>
            <a:spLocks noGrp="1"/>
          </p:cNvSpPr>
          <p:nvPr>
            <p:ph sz="quarter" idx="14"/>
          </p:nvPr>
        </p:nvSpPr>
        <p:spPr>
          <a:xfrm>
            <a:off x="2859741" y="833718"/>
            <a:ext cx="3651199" cy="516155"/>
          </a:xfrm>
        </p:spPr>
        <p:txBody>
          <a:bodyPr/>
          <a:lstStyle/>
          <a:p>
            <a:pPr marL="457200" indent="-457200">
              <a:buFont typeface="+mj-lt"/>
              <a:buAutoNum type="alphaUcPeriod" startAt="2"/>
            </a:pPr>
            <a:r>
              <a:rPr lang="en-US" altLang="en-US" sz="2800" b="1" dirty="0">
                <a:solidFill>
                  <a:srgbClr val="000000"/>
                </a:solidFill>
              </a:rPr>
              <a:t>Naming Ketones</a:t>
            </a:r>
            <a:endParaRPr lang="en-US" dirty="0"/>
          </a:p>
        </p:txBody>
      </p:sp>
      <p:sp>
        <p:nvSpPr>
          <p:cNvPr id="8" name="Content Placeholder 7"/>
          <p:cNvSpPr>
            <a:spLocks noGrp="1"/>
          </p:cNvSpPr>
          <p:nvPr>
            <p:ph sz="quarter" idx="18"/>
          </p:nvPr>
        </p:nvSpPr>
        <p:spPr>
          <a:xfrm>
            <a:off x="744070" y="1506070"/>
            <a:ext cx="3436620" cy="416365"/>
          </a:xfrm>
        </p:spPr>
        <p:txBody>
          <a:bodyPr/>
          <a:lstStyle/>
          <a:p>
            <a:pPr marL="0" lvl="0" indent="0" defTabSz="457200" eaLnBrk="1" hangingPunct="1">
              <a:spcBef>
                <a:spcPct val="0"/>
              </a:spcBef>
              <a:buNone/>
              <a:defRPr/>
            </a:pPr>
            <a:r>
              <a:rPr lang="en-US" sz="2400" b="1" kern="1200" dirty="0">
                <a:solidFill>
                  <a:prstClr val="white"/>
                </a:solidFill>
                <a:ea typeface="+mn-ea"/>
                <a:cs typeface="+mn-cs"/>
              </a:rPr>
              <a:t>Sample Problem 16.1</a:t>
            </a:r>
          </a:p>
        </p:txBody>
      </p:sp>
      <p:sp>
        <p:nvSpPr>
          <p:cNvPr id="3" name="Content Placeholder 2"/>
          <p:cNvSpPr>
            <a:spLocks noGrp="1"/>
          </p:cNvSpPr>
          <p:nvPr>
            <p:ph sz="quarter" idx="13"/>
          </p:nvPr>
        </p:nvSpPr>
        <p:spPr>
          <a:xfrm>
            <a:off x="1343182" y="2129118"/>
            <a:ext cx="5716524" cy="364834"/>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Give the IUPAC name for each ketone.</a:t>
            </a:r>
          </a:p>
        </p:txBody>
      </p:sp>
      <p:pic>
        <p:nvPicPr>
          <p:cNvPr id="14342" name="Picture 1" descr="a. Chain of five carbons containing the carbonyl group at second position with methyl group at C3. b. Cyclohexane ring with carbonyl group at C1, ethyl group at C3 and methyl group at C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5850" y="2984500"/>
            <a:ext cx="69723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249303" y="376517"/>
            <a:ext cx="4645395" cy="484745"/>
          </a:xfrm>
        </p:spPr>
        <p:txBody>
          <a:bodyPr/>
          <a:lstStyle/>
          <a:p>
            <a:pPr eaLnBrk="1" hangingPunct="1"/>
            <a:r>
              <a:rPr lang="en-US" altLang="en-US" sz="3200" b="1" dirty="0"/>
              <a:t>16.2	Nomenclature (8)</a:t>
            </a:r>
            <a:endParaRPr lang="en-US" altLang="en-US" sz="2800" dirty="0"/>
          </a:p>
        </p:txBody>
      </p:sp>
      <p:sp>
        <p:nvSpPr>
          <p:cNvPr id="2" name="Content Placeholder 1"/>
          <p:cNvSpPr>
            <a:spLocks noGrp="1"/>
          </p:cNvSpPr>
          <p:nvPr>
            <p:ph idx="1"/>
          </p:nvPr>
        </p:nvSpPr>
        <p:spPr>
          <a:xfrm>
            <a:off x="2856858" y="824753"/>
            <a:ext cx="3490154" cy="459501"/>
          </a:xfrm>
        </p:spPr>
        <p:txBody>
          <a:bodyPr/>
          <a:lstStyle/>
          <a:p>
            <a:pPr marL="457200" lvl="0" indent="-457200">
              <a:buFont typeface="+mj-lt"/>
              <a:buAutoNum type="alphaUcPeriod" startAt="2"/>
            </a:pPr>
            <a:r>
              <a:rPr lang="en-US" altLang="en-US" sz="2800" b="1" dirty="0">
                <a:solidFill>
                  <a:srgbClr val="000000"/>
                </a:solidFill>
              </a:rPr>
              <a:t>Naming Ketones</a:t>
            </a:r>
            <a:endParaRPr lang="en-US" dirty="0">
              <a:solidFill>
                <a:prstClr val="black"/>
              </a:solidFill>
            </a:endParaRPr>
          </a:p>
        </p:txBody>
      </p:sp>
      <p:sp>
        <p:nvSpPr>
          <p:cNvPr id="4" name="Content Placeholder 3"/>
          <p:cNvSpPr>
            <a:spLocks noGrp="1"/>
          </p:cNvSpPr>
          <p:nvPr>
            <p:ph sz="quarter" idx="14"/>
          </p:nvPr>
        </p:nvSpPr>
        <p:spPr>
          <a:xfrm>
            <a:off x="744071" y="1497106"/>
            <a:ext cx="3294529" cy="469232"/>
          </a:xfrm>
        </p:spPr>
        <p:txBody>
          <a:bodyPr/>
          <a:lstStyle/>
          <a:p>
            <a:pPr marL="0" lvl="0" indent="0" defTabSz="457200" eaLnBrk="1" hangingPunct="1">
              <a:spcBef>
                <a:spcPct val="0"/>
              </a:spcBef>
              <a:buNone/>
              <a:defRPr/>
            </a:pPr>
            <a:r>
              <a:rPr lang="en-US" sz="2400" b="1" kern="1200" dirty="0">
                <a:solidFill>
                  <a:prstClr val="white"/>
                </a:solidFill>
                <a:ea typeface="+mn-ea"/>
                <a:cs typeface="+mn-cs"/>
              </a:rPr>
              <a:t>Sample Problem 16.1</a:t>
            </a:r>
          </a:p>
        </p:txBody>
      </p:sp>
      <p:sp>
        <p:nvSpPr>
          <p:cNvPr id="8" name="Content Placeholder 7"/>
          <p:cNvSpPr>
            <a:spLocks noGrp="1"/>
          </p:cNvSpPr>
          <p:nvPr>
            <p:ph sz="quarter" idx="18"/>
          </p:nvPr>
        </p:nvSpPr>
        <p:spPr>
          <a:xfrm>
            <a:off x="842682" y="2227657"/>
            <a:ext cx="6929718" cy="811378"/>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Find and name the longest chain containing the carbonyl group.</a:t>
            </a:r>
          </a:p>
        </p:txBody>
      </p:sp>
      <p:sp>
        <p:nvSpPr>
          <p:cNvPr id="5" name="Content Placeholder 4"/>
          <p:cNvSpPr>
            <a:spLocks noGrp="1"/>
          </p:cNvSpPr>
          <p:nvPr>
            <p:ph sz="quarter" idx="15"/>
          </p:nvPr>
        </p:nvSpPr>
        <p:spPr>
          <a:xfrm>
            <a:off x="900953" y="3342774"/>
            <a:ext cx="517060" cy="391026"/>
          </a:xfrm>
        </p:spPr>
        <p:txBody>
          <a:bodyPr/>
          <a:lstStyle/>
          <a:p>
            <a:pPr marL="457200" lvl="0" indent="-457200" defTabSz="457200" eaLnBrk="1" hangingPunct="1">
              <a:spcBef>
                <a:spcPct val="0"/>
              </a:spcBef>
              <a:buFont typeface="+mj-lt"/>
              <a:buAutoNum type="alphaLcParenR"/>
            </a:pPr>
            <a:r>
              <a:rPr lang="en-US" altLang="en-US" sz="2400" b="1" kern="1200" dirty="0">
                <a:solidFill>
                  <a:prstClr val="black"/>
                </a:solidFill>
                <a:latin typeface="Arial" charset="0"/>
                <a:cs typeface="+mn-cs"/>
              </a:rPr>
              <a:t> </a:t>
            </a:r>
          </a:p>
        </p:txBody>
      </p:sp>
      <p:pic>
        <p:nvPicPr>
          <p:cNvPr id="15368" name="Picture 2" descr="Chain of five carbons containing the carbonyl group at second position with methyl group at C3."/>
          <p:cNvPicPr>
            <a:picLocks noChangeAspect="1"/>
          </p:cNvPicPr>
          <p:nvPr/>
        </p:nvPicPr>
        <p:blipFill rotWithShape="1">
          <a:blip r:embed="rId3">
            <a:extLst>
              <a:ext uri="{28A0092B-C50C-407E-A947-70E740481C1C}">
                <a14:useLocalDpi xmlns:a14="http://schemas.microsoft.com/office/drawing/2010/main" val="0"/>
              </a:ext>
            </a:extLst>
          </a:blip>
          <a:srcRect b="27066"/>
          <a:stretch/>
        </p:blipFill>
        <p:spPr bwMode="auto">
          <a:xfrm>
            <a:off x="1392238" y="3937000"/>
            <a:ext cx="29146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3"/>
          </p:nvPr>
        </p:nvSpPr>
        <p:spPr>
          <a:xfrm>
            <a:off x="1343885" y="5557364"/>
            <a:ext cx="1094516" cy="534153"/>
          </a:xfrm>
        </p:spPr>
        <p:txBody>
          <a:bodyPr/>
          <a:lstStyle/>
          <a:p>
            <a:pPr marL="0" lvl="0" indent="0">
              <a:buNone/>
            </a:pPr>
            <a:r>
              <a:rPr lang="en-US" sz="1800" dirty="0">
                <a:solidFill>
                  <a:prstClr val="black"/>
                </a:solidFill>
              </a:rPr>
              <a:t>pentan</a:t>
            </a:r>
            <a:r>
              <a:rPr lang="en-US" sz="1800" i="1" dirty="0">
                <a:solidFill>
                  <a:prstClr val="black"/>
                </a:solidFill>
              </a:rPr>
              <a:t>e </a:t>
            </a:r>
            <a:r>
              <a:rPr lang="en-US" sz="1800" dirty="0">
                <a:solidFill>
                  <a:prstClr val="black"/>
                </a:solidFill>
              </a:rPr>
              <a:t>(5 C’s)</a:t>
            </a:r>
          </a:p>
        </p:txBody>
      </p:sp>
      <p:sp>
        <p:nvSpPr>
          <p:cNvPr id="12" name="Content Placeholder 9">
            <a:extLst>
              <a:ext uri="{FF2B5EF4-FFF2-40B4-BE49-F238E27FC236}">
                <a16:creationId xmlns:a16="http://schemas.microsoft.com/office/drawing/2014/main" id="{53242161-ED4F-4959-881C-0A50D304FF8B}"/>
              </a:ext>
            </a:extLst>
          </p:cNvPr>
          <p:cNvSpPr>
            <a:spLocks noGrp="1"/>
          </p:cNvSpPr>
          <p:nvPr>
            <p:ph sz="quarter" idx="19"/>
          </p:nvPr>
        </p:nvSpPr>
        <p:spPr>
          <a:xfrm>
            <a:off x="2233246" y="5557984"/>
            <a:ext cx="2057400" cy="425920"/>
          </a:xfrm>
        </p:spPr>
        <p:txBody>
          <a:bodyPr/>
          <a:lstStyle/>
          <a:p>
            <a:pPr marL="0" lvl="0" indent="0">
              <a:buNone/>
            </a:pPr>
            <a:r>
              <a:rPr lang="en-US" sz="1800" i="0" dirty="0">
                <a:solidFill>
                  <a:prstClr val="black"/>
                </a:solidFill>
                <a:ea typeface="Cambria Math" panose="02040503050406030204" pitchFamily="18" charset="0"/>
              </a:rPr>
              <a:t>---→</a:t>
            </a:r>
            <a:r>
              <a:rPr lang="en-US" sz="1800" dirty="0">
                <a:solidFill>
                  <a:prstClr val="black"/>
                </a:solidFill>
              </a:rPr>
              <a:t> pentano</a:t>
            </a:r>
            <a:r>
              <a:rPr lang="en-US" sz="1800" i="1" dirty="0">
                <a:solidFill>
                  <a:prstClr val="black"/>
                </a:solidFill>
              </a:rPr>
              <a:t>ne</a:t>
            </a:r>
            <a:endParaRPr lang="en-US" sz="1000" dirty="0"/>
          </a:p>
        </p:txBody>
      </p:sp>
      <p:sp>
        <p:nvSpPr>
          <p:cNvPr id="7" name="Content Placeholder 6"/>
          <p:cNvSpPr>
            <a:spLocks noGrp="1"/>
          </p:cNvSpPr>
          <p:nvPr>
            <p:ph sz="quarter" idx="17"/>
          </p:nvPr>
        </p:nvSpPr>
        <p:spPr>
          <a:xfrm>
            <a:off x="5221941" y="3388659"/>
            <a:ext cx="521712" cy="468411"/>
          </a:xfrm>
        </p:spPr>
        <p:txBody>
          <a:bodyPr/>
          <a:lstStyle/>
          <a:p>
            <a:pPr marL="457200" lvl="0" indent="-457200" defTabSz="457200" eaLnBrk="1" hangingPunct="1">
              <a:spcBef>
                <a:spcPct val="0"/>
              </a:spcBef>
              <a:buFont typeface="+mj-lt"/>
              <a:buAutoNum type="alphaLcParenR" startAt="2"/>
            </a:pPr>
            <a:r>
              <a:rPr lang="en-US" altLang="en-US" sz="2400" b="1" kern="1200" dirty="0">
                <a:solidFill>
                  <a:prstClr val="black"/>
                </a:solidFill>
                <a:latin typeface="Arial" charset="0"/>
                <a:cs typeface="+mn-cs"/>
              </a:rPr>
              <a:t> </a:t>
            </a:r>
          </a:p>
        </p:txBody>
      </p:sp>
      <p:pic>
        <p:nvPicPr>
          <p:cNvPr id="15369" name="Picture 5" descr="Cyclohexane ring with carbonyl group is cyclohexanone. There is ethyl group at C3 and methyl group at C4."/>
          <p:cNvPicPr>
            <a:picLocks noChangeAspect="1"/>
          </p:cNvPicPr>
          <p:nvPr/>
        </p:nvPicPr>
        <p:blipFill rotWithShape="1">
          <a:blip r:embed="rId4">
            <a:extLst>
              <a:ext uri="{28A0092B-C50C-407E-A947-70E740481C1C}">
                <a14:useLocalDpi xmlns:a14="http://schemas.microsoft.com/office/drawing/2010/main" val="0"/>
              </a:ext>
            </a:extLst>
          </a:blip>
          <a:srcRect b="19445"/>
          <a:stretch/>
        </p:blipFill>
        <p:spPr bwMode="auto">
          <a:xfrm>
            <a:off x="5257800" y="3352800"/>
            <a:ext cx="37433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sz="quarter" idx="16"/>
          </p:nvPr>
        </p:nvSpPr>
        <p:spPr>
          <a:xfrm>
            <a:off x="5183960" y="5526741"/>
            <a:ext cx="1521640" cy="564776"/>
          </a:xfrm>
        </p:spPr>
        <p:txBody>
          <a:bodyPr/>
          <a:lstStyle/>
          <a:p>
            <a:pPr marL="0" lvl="0" indent="0">
              <a:buNone/>
            </a:pPr>
            <a:r>
              <a:rPr lang="en-US" sz="1800" dirty="0">
                <a:solidFill>
                  <a:prstClr val="black"/>
                </a:solidFill>
              </a:rPr>
              <a:t>cyclohexan</a:t>
            </a:r>
            <a:r>
              <a:rPr lang="en-US" sz="1800" i="1" dirty="0">
                <a:solidFill>
                  <a:prstClr val="black"/>
                </a:solidFill>
              </a:rPr>
              <a:t>e </a:t>
            </a:r>
            <a:r>
              <a:rPr lang="en-US" sz="1800" dirty="0">
                <a:solidFill>
                  <a:prstClr val="black"/>
                </a:solidFill>
              </a:rPr>
              <a:t>(6 C’s)</a:t>
            </a:r>
          </a:p>
        </p:txBody>
      </p:sp>
      <p:sp>
        <p:nvSpPr>
          <p:cNvPr id="13" name="Content Placeholder 16">
            <a:extLst>
              <a:ext uri="{FF2B5EF4-FFF2-40B4-BE49-F238E27FC236}">
                <a16:creationId xmlns:a16="http://schemas.microsoft.com/office/drawing/2014/main" id="{1903037C-2536-42DA-8DFE-65284FDE7563}"/>
              </a:ext>
            </a:extLst>
          </p:cNvPr>
          <p:cNvSpPr>
            <a:spLocks noGrp="1"/>
          </p:cNvSpPr>
          <p:nvPr>
            <p:ph sz="quarter" idx="20"/>
          </p:nvPr>
        </p:nvSpPr>
        <p:spPr>
          <a:xfrm>
            <a:off x="6519297" y="5526741"/>
            <a:ext cx="2517688" cy="349624"/>
          </a:xfrm>
        </p:spPr>
        <p:txBody>
          <a:bodyPr/>
          <a:lstStyle/>
          <a:p>
            <a:pPr marL="0" lvl="0" indent="0">
              <a:buNone/>
            </a:pPr>
            <a:r>
              <a:rPr lang="en-US" sz="1800" i="0" dirty="0">
                <a:solidFill>
                  <a:prstClr val="black"/>
                </a:solidFill>
                <a:ea typeface="Cambria Math" panose="02040503050406030204" pitchFamily="18" charset="0"/>
              </a:rPr>
              <a:t>---→</a:t>
            </a:r>
            <a:r>
              <a:rPr lang="en-US" sz="1800" dirty="0">
                <a:solidFill>
                  <a:prstClr val="black"/>
                </a:solidFill>
              </a:rPr>
              <a:t> cyclohexan</a:t>
            </a:r>
            <a:r>
              <a:rPr lang="en-US" sz="1800" i="1" dirty="0">
                <a:solidFill>
                  <a:prstClr val="black"/>
                </a:solidFill>
              </a:rPr>
              <a:t>one</a:t>
            </a:r>
            <a:endParaRPr lang="en-US" sz="1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017033" y="389314"/>
            <a:ext cx="5109935" cy="484745"/>
          </a:xfrm>
        </p:spPr>
        <p:txBody>
          <a:bodyPr/>
          <a:lstStyle/>
          <a:p>
            <a:pPr eaLnBrk="1" hangingPunct="1"/>
            <a:r>
              <a:rPr lang="en-US" altLang="en-US" sz="3200" b="1" dirty="0"/>
              <a:t>16.2	Nomenclature (9)</a:t>
            </a:r>
            <a:endParaRPr lang="en-US" altLang="en-US" sz="2800" dirty="0"/>
          </a:p>
        </p:txBody>
      </p:sp>
      <p:sp>
        <p:nvSpPr>
          <p:cNvPr id="2" name="Content Placeholder 1"/>
          <p:cNvSpPr>
            <a:spLocks noGrp="1"/>
          </p:cNvSpPr>
          <p:nvPr>
            <p:ph idx="1"/>
          </p:nvPr>
        </p:nvSpPr>
        <p:spPr>
          <a:xfrm>
            <a:off x="2853817" y="824753"/>
            <a:ext cx="3490154" cy="505451"/>
          </a:xfrm>
        </p:spPr>
        <p:txBody>
          <a:bodyPr/>
          <a:lstStyle/>
          <a:p>
            <a:pPr marL="457200" lvl="0" indent="-457200">
              <a:buFont typeface="+mj-lt"/>
              <a:buAutoNum type="alphaUcPeriod" startAt="2"/>
            </a:pPr>
            <a:r>
              <a:rPr lang="en-US" altLang="en-US" sz="2800" b="1" dirty="0">
                <a:solidFill>
                  <a:srgbClr val="000000"/>
                </a:solidFill>
              </a:rPr>
              <a:t>Naming Ketones</a:t>
            </a:r>
            <a:endParaRPr lang="en-US" dirty="0">
              <a:solidFill>
                <a:prstClr val="black"/>
              </a:solidFill>
            </a:endParaRPr>
          </a:p>
        </p:txBody>
      </p:sp>
      <p:sp>
        <p:nvSpPr>
          <p:cNvPr id="4" name="Content Placeholder 3"/>
          <p:cNvSpPr>
            <a:spLocks noGrp="1"/>
          </p:cNvSpPr>
          <p:nvPr>
            <p:ph sz="quarter" idx="14"/>
          </p:nvPr>
        </p:nvSpPr>
        <p:spPr>
          <a:xfrm>
            <a:off x="739588" y="1497106"/>
            <a:ext cx="3436620" cy="469232"/>
          </a:xfrm>
        </p:spPr>
        <p:txBody>
          <a:bodyPr/>
          <a:lstStyle/>
          <a:p>
            <a:pPr marL="0" lvl="0" indent="0" defTabSz="457200" eaLnBrk="1" hangingPunct="1">
              <a:spcBef>
                <a:spcPct val="0"/>
              </a:spcBef>
              <a:buNone/>
              <a:defRPr/>
            </a:pPr>
            <a:r>
              <a:rPr lang="en-US" sz="2400" b="1" kern="1200" dirty="0">
                <a:solidFill>
                  <a:prstClr val="white"/>
                </a:solidFill>
                <a:ea typeface="+mn-ea"/>
                <a:cs typeface="+mn-cs"/>
              </a:rPr>
              <a:t>Sample Problem 16.1</a:t>
            </a:r>
          </a:p>
        </p:txBody>
      </p:sp>
      <p:sp>
        <p:nvSpPr>
          <p:cNvPr id="5" name="Content Placeholder 4"/>
          <p:cNvSpPr>
            <a:spLocks noGrp="1"/>
          </p:cNvSpPr>
          <p:nvPr>
            <p:ph sz="quarter" idx="15"/>
          </p:nvPr>
        </p:nvSpPr>
        <p:spPr>
          <a:xfrm>
            <a:off x="841327" y="2237156"/>
            <a:ext cx="7235873" cy="1115644"/>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Number and name substituents, making sure the carbonyl carbon has the lowest possible number.</a:t>
            </a:r>
          </a:p>
        </p:txBody>
      </p:sp>
      <p:sp>
        <p:nvSpPr>
          <p:cNvPr id="7" name="Content Placeholder 6"/>
          <p:cNvSpPr>
            <a:spLocks noGrp="1"/>
          </p:cNvSpPr>
          <p:nvPr>
            <p:ph sz="quarter" idx="17"/>
          </p:nvPr>
        </p:nvSpPr>
        <p:spPr>
          <a:xfrm>
            <a:off x="900953" y="3312454"/>
            <a:ext cx="572502" cy="425828"/>
          </a:xfrm>
        </p:spPr>
        <p:txBody>
          <a:bodyPr/>
          <a:lstStyle/>
          <a:p>
            <a:pPr marL="457200" lvl="0" indent="-457200" defTabSz="457200" eaLnBrk="1" hangingPunct="1">
              <a:spcBef>
                <a:spcPct val="0"/>
              </a:spcBef>
              <a:buFont typeface="+mj-lt"/>
              <a:buAutoNum type="alphaLcParenR"/>
            </a:pPr>
            <a:r>
              <a:rPr lang="en-US" altLang="en-US" sz="2400" b="1" kern="1200" dirty="0">
                <a:solidFill>
                  <a:prstClr val="black"/>
                </a:solidFill>
                <a:latin typeface="Arial" charset="0"/>
                <a:cs typeface="+mn-cs"/>
              </a:rPr>
              <a:t> </a:t>
            </a:r>
          </a:p>
        </p:txBody>
      </p:sp>
      <p:pic>
        <p:nvPicPr>
          <p:cNvPr id="16392" name="Picture 3" descr="Chain of five carbons containing the carbonyl group at second position with methyl group at C3. The IUPAC name is 3-methyl-2-pentanon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773488"/>
            <a:ext cx="3429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p:cNvSpPr>
            <a:spLocks noGrp="1"/>
          </p:cNvSpPr>
          <p:nvPr>
            <p:ph sz="quarter" idx="18"/>
          </p:nvPr>
        </p:nvSpPr>
        <p:spPr>
          <a:xfrm>
            <a:off x="5208494" y="3378892"/>
            <a:ext cx="547437" cy="458002"/>
          </a:xfrm>
        </p:spPr>
        <p:txBody>
          <a:bodyPr/>
          <a:lstStyle/>
          <a:p>
            <a:pPr marL="457200" lvl="0" indent="-457200" defTabSz="457200" eaLnBrk="1" hangingPunct="1">
              <a:spcBef>
                <a:spcPct val="0"/>
              </a:spcBef>
              <a:buFont typeface="+mj-lt"/>
              <a:buAutoNum type="alphaLcParenR" startAt="2"/>
            </a:pPr>
            <a:r>
              <a:rPr lang="en-US" altLang="en-US" sz="2400" b="1" kern="1200" dirty="0">
                <a:solidFill>
                  <a:prstClr val="black"/>
                </a:solidFill>
                <a:latin typeface="Arial" charset="0"/>
                <a:cs typeface="+mn-cs"/>
              </a:rPr>
              <a:t> </a:t>
            </a:r>
          </a:p>
        </p:txBody>
      </p:sp>
      <p:pic>
        <p:nvPicPr>
          <p:cNvPr id="16393" name="Picture 4" descr="Cyclohexane ring with carbonyl group is cyclohexanone. There is ethyl group at C3 and methyl group at C4. The IUPAC name is 3-ethyl-4-methylcyclohexanon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790950"/>
            <a:ext cx="442912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249303" y="363071"/>
            <a:ext cx="4645395" cy="533219"/>
          </a:xfrm>
        </p:spPr>
        <p:txBody>
          <a:bodyPr/>
          <a:lstStyle/>
          <a:p>
            <a:pPr eaLnBrk="1" hangingPunct="1"/>
            <a:r>
              <a:rPr lang="en-US" altLang="en-US" sz="3200" b="1" dirty="0"/>
              <a:t>16.2	Nomenclature (10)</a:t>
            </a:r>
            <a:endParaRPr lang="en-US" altLang="en-US" sz="2800" dirty="0"/>
          </a:p>
        </p:txBody>
      </p:sp>
      <p:sp>
        <p:nvSpPr>
          <p:cNvPr id="2" name="Content Placeholder 1"/>
          <p:cNvSpPr>
            <a:spLocks noGrp="1"/>
          </p:cNvSpPr>
          <p:nvPr>
            <p:ph idx="1"/>
          </p:nvPr>
        </p:nvSpPr>
        <p:spPr>
          <a:xfrm>
            <a:off x="2853817" y="824753"/>
            <a:ext cx="3490154" cy="417728"/>
          </a:xfrm>
        </p:spPr>
        <p:txBody>
          <a:bodyPr/>
          <a:lstStyle/>
          <a:p>
            <a:pPr marL="457200" lvl="0" indent="-457200">
              <a:buFont typeface="+mj-lt"/>
              <a:buAutoNum type="alphaUcPeriod" startAt="2"/>
            </a:pPr>
            <a:r>
              <a:rPr lang="en-US" altLang="en-US" sz="2800" b="1" dirty="0">
                <a:solidFill>
                  <a:srgbClr val="000000"/>
                </a:solidFill>
              </a:rPr>
              <a:t>Naming Ketones</a:t>
            </a:r>
            <a:endParaRPr lang="en-US" dirty="0">
              <a:solidFill>
                <a:prstClr val="black"/>
              </a:solidFill>
            </a:endParaRPr>
          </a:p>
        </p:txBody>
      </p:sp>
      <p:sp>
        <p:nvSpPr>
          <p:cNvPr id="3" name="Content Placeholder 2"/>
          <p:cNvSpPr>
            <a:spLocks noGrp="1"/>
          </p:cNvSpPr>
          <p:nvPr>
            <p:ph sz="quarter" idx="13"/>
          </p:nvPr>
        </p:nvSpPr>
        <p:spPr>
          <a:xfrm>
            <a:off x="829235" y="1367118"/>
            <a:ext cx="7910932" cy="1145005"/>
          </a:xfrm>
        </p:spPr>
        <p:txBody>
          <a:bodyPr/>
          <a:lstStyle/>
          <a:p>
            <a:pPr marL="0" lvl="0" indent="0" defTabSz="457200" eaLnBrk="1" hangingPunct="1">
              <a:spcBef>
                <a:spcPct val="0"/>
              </a:spcBef>
              <a:buNone/>
            </a:pPr>
            <a:r>
              <a:rPr lang="en-US" altLang="en-US" sz="2400" b="1" kern="1200" dirty="0">
                <a:solidFill>
                  <a:srgbClr val="3366FF"/>
                </a:solidFill>
                <a:latin typeface="Arial" charset="0"/>
                <a:cs typeface="+mn-cs"/>
              </a:rPr>
              <a:t>Common names </a:t>
            </a:r>
            <a:r>
              <a:rPr lang="en-US" altLang="en-US" sz="2400" b="1" kern="1200" dirty="0">
                <a:solidFill>
                  <a:prstClr val="black"/>
                </a:solidFill>
                <a:latin typeface="Arial" charset="0"/>
                <a:cs typeface="+mn-cs"/>
              </a:rPr>
              <a:t>for ketones are formed by naming</a:t>
            </a:r>
          </a:p>
          <a:p>
            <a:pPr marL="0" lvl="0" indent="0" defTabSz="457200" eaLnBrk="1" hangingPunct="1">
              <a:spcBef>
                <a:spcPct val="0"/>
              </a:spcBef>
              <a:buNone/>
            </a:pPr>
            <a:r>
              <a:rPr lang="en-US" altLang="en-US" sz="2400" b="1" kern="1200" dirty="0">
                <a:solidFill>
                  <a:prstClr val="black"/>
                </a:solidFill>
                <a:latin typeface="Arial" charset="0"/>
                <a:cs typeface="+mn-cs"/>
              </a:rPr>
              <a:t>both alkyl groups, arranging them alphabetically,</a:t>
            </a:r>
          </a:p>
          <a:p>
            <a:pPr marL="0" lvl="0" indent="0" defTabSz="457200" eaLnBrk="1" hangingPunct="1">
              <a:spcBef>
                <a:spcPct val="0"/>
              </a:spcBef>
              <a:buNone/>
            </a:pPr>
            <a:r>
              <a:rPr lang="en-US" altLang="en-US" sz="2400" b="1" kern="1200" dirty="0">
                <a:solidFill>
                  <a:prstClr val="black"/>
                </a:solidFill>
                <a:latin typeface="Arial" charset="0"/>
                <a:cs typeface="+mn-cs"/>
              </a:rPr>
              <a:t>and adding the word </a:t>
            </a:r>
            <a:r>
              <a:rPr lang="ja-JP" altLang="en-US" sz="2400" b="1" kern="1200" dirty="0">
                <a:solidFill>
                  <a:prstClr val="black"/>
                </a:solidFill>
                <a:latin typeface="Arial" charset="0"/>
                <a:cs typeface="+mn-cs"/>
              </a:rPr>
              <a:t>“</a:t>
            </a:r>
            <a:r>
              <a:rPr lang="en-US" altLang="ja-JP" sz="2400" b="1" kern="1200" dirty="0">
                <a:solidFill>
                  <a:prstClr val="black"/>
                </a:solidFill>
                <a:latin typeface="Arial" charset="0"/>
                <a:cs typeface="+mn-cs"/>
              </a:rPr>
              <a:t>-</a:t>
            </a:r>
            <a:r>
              <a:rPr lang="en-US" altLang="ja-JP" sz="2400" b="1" kern="1200" dirty="0">
                <a:solidFill>
                  <a:srgbClr val="3366FF"/>
                </a:solidFill>
                <a:latin typeface="Arial" charset="0"/>
                <a:cs typeface="+mn-cs"/>
              </a:rPr>
              <a:t>ketone</a:t>
            </a:r>
            <a:r>
              <a:rPr lang="ja-JP" altLang="en-US" sz="2400" b="1" kern="1200" dirty="0">
                <a:solidFill>
                  <a:prstClr val="black"/>
                </a:solidFill>
                <a:latin typeface="Arial" charset="0"/>
                <a:cs typeface="+mn-cs"/>
              </a:rPr>
              <a:t>”</a:t>
            </a:r>
            <a:endParaRPr lang="en-US" altLang="en-US" sz="2400" b="1" kern="1200" dirty="0">
              <a:solidFill>
                <a:prstClr val="black"/>
              </a:solidFill>
              <a:latin typeface="Arial" charset="0"/>
              <a:cs typeface="+mn-cs"/>
            </a:endParaRPr>
          </a:p>
        </p:txBody>
      </p:sp>
      <p:pic>
        <p:nvPicPr>
          <p:cNvPr id="17413" name="Picture 1" descr="Common name of 2-butanone is ethyl methyl ketone where ethyl and methyl groups are attached to carbonyl group."/>
          <p:cNvPicPr>
            <a:picLocks noChangeAspect="1"/>
          </p:cNvPicPr>
          <p:nvPr/>
        </p:nvPicPr>
        <p:blipFill>
          <a:blip r:embed="rId3">
            <a:extLst>
              <a:ext uri="{28A0092B-C50C-407E-A947-70E740481C1C}">
                <a14:useLocalDpi xmlns:a14="http://schemas.microsoft.com/office/drawing/2010/main" val="0"/>
              </a:ext>
            </a:extLst>
          </a:blip>
          <a:srcRect r="-3932" b="-4575"/>
          <a:stretch>
            <a:fillRect/>
          </a:stretch>
        </p:blipFill>
        <p:spPr bwMode="auto">
          <a:xfrm>
            <a:off x="757238" y="2997200"/>
            <a:ext cx="79295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249303" y="377824"/>
            <a:ext cx="4645395" cy="533219"/>
          </a:xfrm>
        </p:spPr>
        <p:txBody>
          <a:bodyPr/>
          <a:lstStyle/>
          <a:p>
            <a:pPr eaLnBrk="1" hangingPunct="1"/>
            <a:r>
              <a:rPr lang="en-US" altLang="en-US" sz="3200" b="1" dirty="0"/>
              <a:t>16.2	Nomenclature (11)</a:t>
            </a:r>
            <a:endParaRPr lang="en-US" altLang="en-US" sz="2800" dirty="0"/>
          </a:p>
        </p:txBody>
      </p:sp>
      <p:sp>
        <p:nvSpPr>
          <p:cNvPr id="2" name="Content Placeholder 1"/>
          <p:cNvSpPr>
            <a:spLocks noGrp="1"/>
          </p:cNvSpPr>
          <p:nvPr>
            <p:ph idx="1"/>
          </p:nvPr>
        </p:nvSpPr>
        <p:spPr>
          <a:xfrm>
            <a:off x="2843411" y="829236"/>
            <a:ext cx="3490154" cy="505451"/>
          </a:xfrm>
        </p:spPr>
        <p:txBody>
          <a:bodyPr/>
          <a:lstStyle/>
          <a:p>
            <a:pPr marL="457200" lvl="0" indent="-457200">
              <a:buFont typeface="+mj-lt"/>
              <a:buAutoNum type="alphaUcPeriod" startAt="2"/>
            </a:pPr>
            <a:r>
              <a:rPr lang="en-US" altLang="en-US" sz="2800" b="1" dirty="0">
                <a:solidFill>
                  <a:srgbClr val="000000"/>
                </a:solidFill>
              </a:rPr>
              <a:t>Naming Ketones</a:t>
            </a:r>
            <a:endParaRPr lang="en-US" dirty="0">
              <a:solidFill>
                <a:prstClr val="black"/>
              </a:solidFill>
            </a:endParaRPr>
          </a:p>
        </p:txBody>
      </p:sp>
      <p:sp>
        <p:nvSpPr>
          <p:cNvPr id="3" name="Content Placeholder 2"/>
          <p:cNvSpPr>
            <a:spLocks noGrp="1"/>
          </p:cNvSpPr>
          <p:nvPr>
            <p:ph sz="quarter" idx="13"/>
          </p:nvPr>
        </p:nvSpPr>
        <p:spPr>
          <a:xfrm>
            <a:off x="824753" y="1371600"/>
            <a:ext cx="7731415" cy="710958"/>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Some widely used common names do not follow </a:t>
            </a:r>
          </a:p>
          <a:p>
            <a:pPr marL="0" lvl="0" indent="0" defTabSz="457200" eaLnBrk="1" hangingPunct="1">
              <a:spcBef>
                <a:spcPct val="0"/>
              </a:spcBef>
              <a:buNone/>
            </a:pPr>
            <a:r>
              <a:rPr lang="en-US" altLang="en-US" sz="2400" b="1" kern="1200" dirty="0">
                <a:solidFill>
                  <a:prstClr val="black"/>
                </a:solidFill>
                <a:latin typeface="Arial" charset="0"/>
                <a:cs typeface="+mn-cs"/>
              </a:rPr>
              <a:t>the convention:</a:t>
            </a:r>
          </a:p>
        </p:txBody>
      </p:sp>
      <p:pic>
        <p:nvPicPr>
          <p:cNvPr id="8" name="Picture 7" descr="In acetone, there are two CH3 groups attached to the carbonyl group. In acetophenone, there is one CH3 and one phenyl (C6H5) group attached to the carbonyl group. In benzophenone, there are two phenyl (C6H5) groups attached to the carbonyl group.">
            <a:extLst>
              <a:ext uri="{FF2B5EF4-FFF2-40B4-BE49-F238E27FC236}">
                <a16:creationId xmlns:a16="http://schemas.microsoft.com/office/drawing/2014/main" id="{44A3C1C3-552A-400D-9950-FB4D41B492F1}"/>
              </a:ext>
            </a:extLst>
          </p:cNvPr>
          <p:cNvPicPr>
            <a:picLocks noChangeAspect="1"/>
          </p:cNvPicPr>
          <p:nvPr/>
        </p:nvPicPr>
        <p:blipFill rotWithShape="1">
          <a:blip r:embed="rId3"/>
          <a:srcRect l="11315" t="34444" r="9461" b="31363"/>
          <a:stretch/>
        </p:blipFill>
        <p:spPr>
          <a:xfrm>
            <a:off x="1034683" y="2362200"/>
            <a:ext cx="7244224" cy="234495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480490" y="188161"/>
            <a:ext cx="6183021" cy="858756"/>
          </a:xfrm>
        </p:spPr>
        <p:txBody>
          <a:bodyPr/>
          <a:lstStyle/>
          <a:p>
            <a:pPr eaLnBrk="1" hangingPunct="1"/>
            <a:r>
              <a:rPr lang="en-US" altLang="en-US" sz="3200" b="1" dirty="0"/>
              <a:t>16.3	Physical Properties (1)</a:t>
            </a:r>
            <a:endParaRPr lang="en-US" altLang="en-US" sz="2800" dirty="0"/>
          </a:p>
        </p:txBody>
      </p:sp>
      <p:sp>
        <p:nvSpPr>
          <p:cNvPr id="2" name="Content Placeholder 1"/>
          <p:cNvSpPr>
            <a:spLocks noGrp="1"/>
          </p:cNvSpPr>
          <p:nvPr>
            <p:ph idx="1"/>
          </p:nvPr>
        </p:nvSpPr>
        <p:spPr>
          <a:xfrm>
            <a:off x="981635" y="1425389"/>
            <a:ext cx="8009965" cy="2460811"/>
          </a:xfrm>
        </p:spPr>
        <p:txBody>
          <a:bodyPr/>
          <a:lstStyle/>
          <a:p>
            <a:pPr marL="0" lvl="0" indent="0" defTabSz="457200" eaLnBrk="1" hangingPunct="1">
              <a:spcBef>
                <a:spcPct val="0"/>
              </a:spcBef>
              <a:spcAft>
                <a:spcPts val="1500"/>
              </a:spcAft>
              <a:buNone/>
            </a:pPr>
            <a:r>
              <a:rPr lang="en-US" altLang="en-US" sz="2400" b="1" kern="1200" dirty="0">
                <a:solidFill>
                  <a:prstClr val="black"/>
                </a:solidFill>
                <a:latin typeface="Arial" charset="0"/>
                <a:cs typeface="+mn-cs"/>
              </a:rPr>
              <a:t>Aldehydes and ketones have </a:t>
            </a:r>
            <a:r>
              <a:rPr lang="en-US" altLang="en-US" sz="2400" b="1" kern="1200" dirty="0">
                <a:solidFill>
                  <a:srgbClr val="3366FF"/>
                </a:solidFill>
                <a:latin typeface="Arial" charset="0"/>
                <a:cs typeface="+mn-cs"/>
              </a:rPr>
              <a:t>higher boiling points </a:t>
            </a:r>
            <a:r>
              <a:rPr lang="en-US" altLang="en-US" sz="2400" b="1" kern="1200" dirty="0">
                <a:solidFill>
                  <a:prstClr val="black"/>
                </a:solidFill>
                <a:latin typeface="Arial" charset="0"/>
                <a:cs typeface="+mn-cs"/>
              </a:rPr>
              <a:t>than similar </a:t>
            </a:r>
            <a:r>
              <a:rPr lang="en-US" altLang="en-US" sz="2400" b="1" kern="1200" dirty="0">
                <a:solidFill>
                  <a:srgbClr val="3366FF"/>
                </a:solidFill>
                <a:latin typeface="Arial" charset="0"/>
                <a:cs typeface="+mn-cs"/>
              </a:rPr>
              <a:t>hydrocarbons</a:t>
            </a:r>
            <a:r>
              <a:rPr lang="en-US" altLang="en-US" sz="2400" b="1" kern="1200" dirty="0">
                <a:solidFill>
                  <a:srgbClr val="FF0000"/>
                </a:solidFill>
                <a:latin typeface="Arial" charset="0"/>
                <a:cs typeface="+mn-cs"/>
              </a:rPr>
              <a:t> </a:t>
            </a:r>
            <a:r>
              <a:rPr lang="en-US" altLang="en-US" sz="2400" b="1" kern="1200" dirty="0">
                <a:solidFill>
                  <a:prstClr val="black"/>
                </a:solidFill>
                <a:latin typeface="Arial" charset="0"/>
                <a:cs typeface="+mn-cs"/>
              </a:rPr>
              <a:t>because:</a:t>
            </a:r>
          </a:p>
          <a:p>
            <a:pPr marL="319088" indent="-228600" defTabSz="457200" eaLnBrk="1" hangingPunct="1">
              <a:spcBef>
                <a:spcPct val="0"/>
              </a:spcBef>
              <a:spcAft>
                <a:spcPts val="1500"/>
              </a:spcAft>
              <a:buFont typeface="Arial" panose="020B0604020202020204" pitchFamily="34" charset="0"/>
              <a:buChar char="•"/>
            </a:pPr>
            <a:r>
              <a:rPr lang="en-US" altLang="en-US" sz="2400" b="1" dirty="0"/>
              <a:t>they are </a:t>
            </a:r>
            <a:r>
              <a:rPr lang="en-US" altLang="en-US" sz="2400" b="1" dirty="0">
                <a:solidFill>
                  <a:srgbClr val="3366FF"/>
                </a:solidFill>
              </a:rPr>
              <a:t>polar </a:t>
            </a:r>
            <a:r>
              <a:rPr lang="en-US" altLang="en-US" sz="2400" b="1" dirty="0"/>
              <a:t>molecules</a:t>
            </a:r>
          </a:p>
          <a:p>
            <a:pPr marL="319088" indent="-228600" defTabSz="457200" eaLnBrk="1" hangingPunct="1">
              <a:spcBef>
                <a:spcPct val="0"/>
              </a:spcBef>
              <a:buFont typeface="Arial" panose="020B0604020202020204" pitchFamily="34" charset="0"/>
              <a:buChar char="•"/>
            </a:pPr>
            <a:r>
              <a:rPr lang="en-US" altLang="en-US" sz="2400" b="1" dirty="0"/>
              <a:t>they have </a:t>
            </a:r>
            <a:r>
              <a:rPr lang="en-US" altLang="en-US" sz="2400" b="1" dirty="0">
                <a:solidFill>
                  <a:srgbClr val="3366FF"/>
                </a:solidFill>
              </a:rPr>
              <a:t>stronger intermolecular forces </a:t>
            </a:r>
            <a:r>
              <a:rPr lang="en-US" altLang="en-US" sz="2400" b="1" dirty="0"/>
              <a:t>than alkanes and alkenes</a:t>
            </a:r>
          </a:p>
        </p:txBody>
      </p:sp>
      <p:sp>
        <p:nvSpPr>
          <p:cNvPr id="6" name="Content Placeholder 5"/>
          <p:cNvSpPr>
            <a:spLocks noGrp="1"/>
          </p:cNvSpPr>
          <p:nvPr>
            <p:ph sz="quarter" idx="16"/>
          </p:nvPr>
        </p:nvSpPr>
        <p:spPr>
          <a:xfrm>
            <a:off x="1171982" y="4272857"/>
            <a:ext cx="3021275" cy="816854"/>
          </a:xfrm>
        </p:spPr>
        <p:txBody>
          <a:bodyPr/>
          <a:lstStyle/>
          <a:p>
            <a:pPr marL="0" indent="0" algn="ctr">
              <a:spcBef>
                <a:spcPts val="0"/>
              </a:spcBef>
              <a:buNone/>
            </a:pPr>
            <a:r>
              <a:rPr lang="en-US" sz="2400" b="1" i="0" dirty="0"/>
              <a:t>CH</a:t>
            </a:r>
            <a:r>
              <a:rPr lang="en-US" sz="2400" b="1" i="0" baseline="-25000" dirty="0"/>
              <a:t>3</a:t>
            </a:r>
            <a:r>
              <a:rPr lang="en-US" sz="2400" b="1" i="0" dirty="0"/>
              <a:t>CH</a:t>
            </a:r>
            <a:r>
              <a:rPr lang="en-US" sz="2400" b="1" i="0" baseline="-25000" dirty="0"/>
              <a:t>2</a:t>
            </a:r>
            <a:r>
              <a:rPr lang="en-US" sz="2400" b="1" i="0" dirty="0"/>
              <a:t>CH</a:t>
            </a:r>
            <a:r>
              <a:rPr lang="en-US" sz="2400" b="1" i="0" baseline="-25000" dirty="0"/>
              <a:t>2</a:t>
            </a:r>
            <a:r>
              <a:rPr lang="en-US" sz="2400" b="1" i="0" dirty="0"/>
              <a:t>CH</a:t>
            </a:r>
            <a:r>
              <a:rPr lang="en-US" sz="2400" b="1" i="0" baseline="-25000" dirty="0"/>
              <a:t>2</a:t>
            </a:r>
            <a:r>
              <a:rPr lang="en-US" sz="2400" b="1" i="0" dirty="0"/>
              <a:t>CH</a:t>
            </a:r>
            <a:r>
              <a:rPr lang="en-US" sz="2400" b="1" i="0" baseline="-25000" dirty="0"/>
              <a:t>3</a:t>
            </a:r>
            <a:endParaRPr lang="en-US" sz="2400" b="1" baseline="-25000" dirty="0"/>
          </a:p>
          <a:p>
            <a:pPr marL="0" indent="0" algn="ctr">
              <a:spcBef>
                <a:spcPts val="0"/>
              </a:spcBef>
              <a:buNone/>
            </a:pPr>
            <a:r>
              <a:rPr lang="en-US" sz="2400" b="1" dirty="0"/>
              <a:t>pentane </a:t>
            </a:r>
          </a:p>
        </p:txBody>
      </p:sp>
      <p:graphicFrame>
        <p:nvGraphicFramePr>
          <p:cNvPr id="3" name="Object 2">
            <a:extLst>
              <a:ext uri="{FF2B5EF4-FFF2-40B4-BE49-F238E27FC236}">
                <a16:creationId xmlns:a16="http://schemas.microsoft.com/office/drawing/2014/main" id="{5FE94D27-174A-440F-9680-1711F0767AFF}"/>
              </a:ext>
            </a:extLst>
          </p:cNvPr>
          <p:cNvGraphicFramePr>
            <a:graphicFrameLocks noChangeAspect="1"/>
          </p:cNvGraphicFramePr>
          <p:nvPr>
            <p:extLst>
              <p:ext uri="{D42A27DB-BD31-4B8C-83A1-F6EECF244321}">
                <p14:modId xmlns:p14="http://schemas.microsoft.com/office/powerpoint/2010/main" val="2060765232"/>
              </p:ext>
            </p:extLst>
          </p:nvPr>
        </p:nvGraphicFramePr>
        <p:xfrm>
          <a:off x="2124075" y="5089525"/>
          <a:ext cx="1117600" cy="342900"/>
        </p:xfrm>
        <a:graphic>
          <a:graphicData uri="http://schemas.openxmlformats.org/presentationml/2006/ole">
            <mc:AlternateContent xmlns:mc="http://schemas.openxmlformats.org/markup-compatibility/2006">
              <mc:Choice xmlns:v="urn:schemas-microsoft-com:vml" Requires="v">
                <p:oleObj spid="_x0000_s4118" name="Equation" r:id="rId4" imgW="1117440" imgH="342720" progId="Equation.DSMT4">
                  <p:embed/>
                </p:oleObj>
              </mc:Choice>
              <mc:Fallback>
                <p:oleObj name="Equation" r:id="rId4" imgW="1117440" imgH="342720" progId="Equation.DSMT4">
                  <p:embed/>
                  <p:pic>
                    <p:nvPicPr>
                      <p:cNvPr id="0" name=""/>
                      <p:cNvPicPr/>
                      <p:nvPr/>
                    </p:nvPicPr>
                    <p:blipFill>
                      <a:blip r:embed="rId5"/>
                      <a:stretch>
                        <a:fillRect/>
                      </a:stretch>
                    </p:blipFill>
                    <p:spPr>
                      <a:xfrm>
                        <a:off x="2124075" y="5089525"/>
                        <a:ext cx="1117600" cy="342900"/>
                      </a:xfrm>
                      <a:prstGeom prst="rect">
                        <a:avLst/>
                      </a:prstGeom>
                    </p:spPr>
                  </p:pic>
                </p:oleObj>
              </mc:Fallback>
            </mc:AlternateContent>
          </a:graphicData>
        </a:graphic>
      </p:graphicFrame>
      <p:sp>
        <p:nvSpPr>
          <p:cNvPr id="5" name="Content Placeholder 4"/>
          <p:cNvSpPr>
            <a:spLocks noGrp="1"/>
          </p:cNvSpPr>
          <p:nvPr>
            <p:ph sz="quarter" idx="15"/>
          </p:nvPr>
        </p:nvSpPr>
        <p:spPr>
          <a:xfrm>
            <a:off x="5253898" y="4278166"/>
            <a:ext cx="2823302" cy="821577"/>
          </a:xfrm>
        </p:spPr>
        <p:txBody>
          <a:bodyPr/>
          <a:lstStyle/>
          <a:p>
            <a:pPr marL="0" lvl="0" indent="0" algn="ctr">
              <a:spcBef>
                <a:spcPts val="0"/>
              </a:spcBef>
              <a:buNone/>
            </a:pPr>
            <a:r>
              <a:rPr lang="en-US" sz="2400" b="1" i="0" dirty="0">
                <a:solidFill>
                  <a:prstClr val="black"/>
                </a:solidFill>
              </a:rPr>
              <a:t>CH</a:t>
            </a:r>
            <a:r>
              <a:rPr lang="en-US" sz="2400" b="1" i="0" baseline="-25000" dirty="0">
                <a:solidFill>
                  <a:prstClr val="black"/>
                </a:solidFill>
              </a:rPr>
              <a:t>3</a:t>
            </a:r>
            <a:r>
              <a:rPr lang="en-US" sz="2400" b="1" i="0" dirty="0">
                <a:solidFill>
                  <a:prstClr val="black"/>
                </a:solidFill>
              </a:rPr>
              <a:t>CH</a:t>
            </a:r>
            <a:r>
              <a:rPr lang="en-US" sz="2400" b="1" i="0" baseline="-25000" dirty="0">
                <a:solidFill>
                  <a:prstClr val="black"/>
                </a:solidFill>
              </a:rPr>
              <a:t>2</a:t>
            </a:r>
            <a:r>
              <a:rPr lang="en-US" sz="2400" b="1" i="0" dirty="0">
                <a:solidFill>
                  <a:prstClr val="black"/>
                </a:solidFill>
              </a:rPr>
              <a:t>CH</a:t>
            </a:r>
            <a:r>
              <a:rPr lang="en-US" sz="2400" b="1" i="0" baseline="-25000" dirty="0">
                <a:solidFill>
                  <a:prstClr val="black"/>
                </a:solidFill>
              </a:rPr>
              <a:t>2</a:t>
            </a:r>
            <a:r>
              <a:rPr lang="en-US" sz="2400" b="1" i="0" dirty="0">
                <a:solidFill>
                  <a:prstClr val="black"/>
                </a:solidFill>
              </a:rPr>
              <a:t>CHO</a:t>
            </a:r>
            <a:endParaRPr lang="en-US" sz="2400" b="1" dirty="0">
              <a:solidFill>
                <a:prstClr val="black"/>
              </a:solidFill>
            </a:endParaRPr>
          </a:p>
          <a:p>
            <a:pPr marL="0" lvl="0" indent="0" algn="ctr">
              <a:spcBef>
                <a:spcPts val="0"/>
              </a:spcBef>
              <a:buNone/>
            </a:pPr>
            <a:r>
              <a:rPr lang="en-US" sz="2400" b="1" dirty="0" err="1">
                <a:solidFill>
                  <a:prstClr val="black"/>
                </a:solidFill>
              </a:rPr>
              <a:t>butanal</a:t>
            </a:r>
            <a:r>
              <a:rPr lang="en-US" sz="2400" b="1" dirty="0">
                <a:solidFill>
                  <a:prstClr val="black"/>
                </a:solidFill>
              </a:rPr>
              <a:t> </a:t>
            </a:r>
          </a:p>
        </p:txBody>
      </p:sp>
      <p:graphicFrame>
        <p:nvGraphicFramePr>
          <p:cNvPr id="4" name="Object 3">
            <a:extLst>
              <a:ext uri="{FF2B5EF4-FFF2-40B4-BE49-F238E27FC236}">
                <a16:creationId xmlns:a16="http://schemas.microsoft.com/office/drawing/2014/main" id="{178E28B9-6BF2-4841-9E10-540488E55B35}"/>
              </a:ext>
            </a:extLst>
          </p:cNvPr>
          <p:cNvGraphicFramePr>
            <a:graphicFrameLocks noChangeAspect="1"/>
          </p:cNvGraphicFramePr>
          <p:nvPr>
            <p:extLst>
              <p:ext uri="{D42A27DB-BD31-4B8C-83A1-F6EECF244321}">
                <p14:modId xmlns:p14="http://schemas.microsoft.com/office/powerpoint/2010/main" val="2836957130"/>
              </p:ext>
            </p:extLst>
          </p:nvPr>
        </p:nvGraphicFramePr>
        <p:xfrm>
          <a:off x="6094413" y="5099050"/>
          <a:ext cx="1117600" cy="342900"/>
        </p:xfrm>
        <a:graphic>
          <a:graphicData uri="http://schemas.openxmlformats.org/presentationml/2006/ole">
            <mc:AlternateContent xmlns:mc="http://schemas.openxmlformats.org/markup-compatibility/2006">
              <mc:Choice xmlns:v="urn:schemas-microsoft-com:vml" Requires="v">
                <p:oleObj spid="_x0000_s4119" name="Equation" r:id="rId6" imgW="1117440" imgH="342720" progId="Equation.DSMT4">
                  <p:embed/>
                </p:oleObj>
              </mc:Choice>
              <mc:Fallback>
                <p:oleObj name="Equation" r:id="rId6" imgW="1117440" imgH="342720" progId="Equation.DSMT4">
                  <p:embed/>
                  <p:pic>
                    <p:nvPicPr>
                      <p:cNvPr id="0" name=""/>
                      <p:cNvPicPr/>
                      <p:nvPr/>
                    </p:nvPicPr>
                    <p:blipFill>
                      <a:blip r:embed="rId7"/>
                      <a:stretch>
                        <a:fillRect/>
                      </a:stretch>
                    </p:blipFill>
                    <p:spPr>
                      <a:xfrm>
                        <a:off x="6094413" y="5099050"/>
                        <a:ext cx="1117600" cy="342900"/>
                      </a:xfrm>
                      <a:prstGeom prst="rect">
                        <a:avLst/>
                      </a:prstGeom>
                    </p:spPr>
                  </p:pic>
                </p:oleObj>
              </mc:Fallback>
            </mc:AlternateContent>
          </a:graphicData>
        </a:graphic>
      </p:graphicFrame>
      <p:pic>
        <p:nvPicPr>
          <p:cNvPr id="7" name="Picture 6" descr="Butanal has higher boiling point than butane due to the presence of hydrogen bonds.">
            <a:extLst>
              <a:ext uri="{FF2B5EF4-FFF2-40B4-BE49-F238E27FC236}">
                <a16:creationId xmlns:a16="http://schemas.microsoft.com/office/drawing/2014/main" id="{554CD5DB-111D-40E0-B481-B433A3CFC75B}"/>
              </a:ext>
            </a:extLst>
          </p:cNvPr>
          <p:cNvPicPr>
            <a:picLocks noChangeAspect="1"/>
          </p:cNvPicPr>
          <p:nvPr/>
        </p:nvPicPr>
        <p:blipFill rotWithShape="1">
          <a:blip r:embed="rId8"/>
          <a:srcRect l="25834" t="80000" r="24167" b="3333"/>
          <a:stretch/>
        </p:blipFill>
        <p:spPr>
          <a:xfrm>
            <a:off x="2362200" y="5486400"/>
            <a:ext cx="4572000" cy="1143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761536" y="335283"/>
            <a:ext cx="5620928" cy="645195"/>
          </a:xfrm>
        </p:spPr>
        <p:txBody>
          <a:bodyPr/>
          <a:lstStyle/>
          <a:p>
            <a:pPr eaLnBrk="1" hangingPunct="1"/>
            <a:r>
              <a:rPr lang="en-US" altLang="en-US" sz="3200" b="1" dirty="0"/>
              <a:t>16.3	Physical Properties (2)</a:t>
            </a:r>
            <a:endParaRPr lang="en-US" altLang="en-US" sz="3200" dirty="0"/>
          </a:p>
        </p:txBody>
      </p:sp>
      <p:sp>
        <p:nvSpPr>
          <p:cNvPr id="2" name="Content Placeholder 1"/>
          <p:cNvSpPr>
            <a:spLocks noGrp="1"/>
          </p:cNvSpPr>
          <p:nvPr>
            <p:ph idx="1"/>
          </p:nvPr>
        </p:nvSpPr>
        <p:spPr>
          <a:xfrm>
            <a:off x="820270" y="1420906"/>
            <a:ext cx="7866530" cy="3079007"/>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Aldehydes and ketones have </a:t>
            </a:r>
            <a:r>
              <a:rPr lang="en-US" altLang="en-US" sz="2400" b="1" kern="1200" dirty="0">
                <a:solidFill>
                  <a:srgbClr val="3366FF"/>
                </a:solidFill>
                <a:latin typeface="Arial" charset="0"/>
                <a:cs typeface="+mn-cs"/>
              </a:rPr>
              <a:t>lower boiling points</a:t>
            </a:r>
          </a:p>
          <a:p>
            <a:pPr marL="0" lvl="0" indent="0" defTabSz="457200" eaLnBrk="1" hangingPunct="1">
              <a:spcBef>
                <a:spcPct val="0"/>
              </a:spcBef>
              <a:spcAft>
                <a:spcPts val="1500"/>
              </a:spcAft>
              <a:buNone/>
            </a:pPr>
            <a:r>
              <a:rPr lang="en-US" altLang="en-US" sz="2400" b="1" kern="1200" dirty="0">
                <a:solidFill>
                  <a:prstClr val="black"/>
                </a:solidFill>
                <a:latin typeface="Arial" charset="0"/>
                <a:cs typeface="+mn-cs"/>
              </a:rPr>
              <a:t>than similar </a:t>
            </a:r>
            <a:r>
              <a:rPr lang="en-US" altLang="en-US" sz="2400" b="1" kern="1200" dirty="0">
                <a:solidFill>
                  <a:srgbClr val="3366FF"/>
                </a:solidFill>
                <a:latin typeface="Arial" charset="0"/>
                <a:cs typeface="+mn-cs"/>
              </a:rPr>
              <a:t>alcohols</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because:</a:t>
            </a:r>
          </a:p>
          <a:p>
            <a:pPr marL="498475" indent="-228600" defTabSz="457200" eaLnBrk="1" hangingPunct="1">
              <a:spcBef>
                <a:spcPct val="0"/>
              </a:spcBef>
              <a:spcAft>
                <a:spcPts val="1300"/>
              </a:spcAft>
              <a:buFont typeface="Arial" panose="020B0604020202020204" pitchFamily="34" charset="0"/>
              <a:buChar char="•"/>
            </a:pPr>
            <a:r>
              <a:rPr lang="en-US" altLang="en-US" sz="2400" b="1" dirty="0"/>
              <a:t>they do not have an </a:t>
            </a:r>
            <a:r>
              <a:rPr lang="en-US" altLang="en-US" sz="2400" b="1" dirty="0">
                <a:solidFill>
                  <a:srgbClr val="3366FF"/>
                </a:solidFill>
              </a:rPr>
              <a:t>O—H bond</a:t>
            </a:r>
          </a:p>
          <a:p>
            <a:pPr marL="498475" indent="-228600" defTabSz="457200" eaLnBrk="1" hangingPunct="1">
              <a:spcBef>
                <a:spcPct val="0"/>
              </a:spcBef>
              <a:spcAft>
                <a:spcPts val="1300"/>
              </a:spcAft>
              <a:buFont typeface="Arial" panose="020B0604020202020204" pitchFamily="34" charset="0"/>
              <a:buChar char="•"/>
            </a:pPr>
            <a:r>
              <a:rPr lang="en-US" altLang="en-US" sz="2400" b="1" dirty="0"/>
              <a:t>they </a:t>
            </a:r>
            <a:r>
              <a:rPr lang="en-US" altLang="en-US" sz="2400" b="1" dirty="0">
                <a:solidFill>
                  <a:srgbClr val="3366FF"/>
                </a:solidFill>
              </a:rPr>
              <a:t>cannot </a:t>
            </a:r>
            <a:r>
              <a:rPr lang="en-US" altLang="en-US" sz="2400" b="1" dirty="0"/>
              <a:t>have </a:t>
            </a:r>
            <a:r>
              <a:rPr lang="en-US" altLang="en-US" sz="2400" b="1" dirty="0">
                <a:solidFill>
                  <a:srgbClr val="3366FF"/>
                </a:solidFill>
              </a:rPr>
              <a:t>intermolecular hydrogen bonding</a:t>
            </a:r>
          </a:p>
          <a:p>
            <a:pPr marL="498475" indent="-228600" defTabSz="457200" eaLnBrk="1" hangingPunct="1">
              <a:spcBef>
                <a:spcPct val="0"/>
              </a:spcBef>
              <a:spcAft>
                <a:spcPts val="1500"/>
              </a:spcAft>
              <a:buFont typeface="Arial" panose="020B0604020202020204" pitchFamily="34" charset="0"/>
              <a:buChar char="•"/>
            </a:pPr>
            <a:r>
              <a:rPr lang="en-US" altLang="en-US" sz="2400" b="1" dirty="0"/>
              <a:t>they have </a:t>
            </a:r>
            <a:r>
              <a:rPr lang="en-US" altLang="en-US" sz="2400" b="1" dirty="0">
                <a:solidFill>
                  <a:srgbClr val="3366FF"/>
                </a:solidFill>
              </a:rPr>
              <a:t>weaker intermolecular forces </a:t>
            </a:r>
            <a:r>
              <a:rPr lang="en-US" altLang="en-US" sz="2400" b="1" dirty="0"/>
              <a:t>than alcohols </a:t>
            </a:r>
          </a:p>
        </p:txBody>
      </p:sp>
      <p:sp>
        <p:nvSpPr>
          <p:cNvPr id="3" name="Content Placeholder 2"/>
          <p:cNvSpPr>
            <a:spLocks noGrp="1"/>
          </p:cNvSpPr>
          <p:nvPr>
            <p:ph sz="quarter" idx="13"/>
          </p:nvPr>
        </p:nvSpPr>
        <p:spPr>
          <a:xfrm>
            <a:off x="1227757" y="4585115"/>
            <a:ext cx="2834165" cy="813750"/>
          </a:xfrm>
        </p:spPr>
        <p:txBody>
          <a:bodyPr/>
          <a:lstStyle/>
          <a:p>
            <a:pPr marL="0" lvl="0" indent="0" algn="ctr">
              <a:spcBef>
                <a:spcPts val="0"/>
              </a:spcBef>
              <a:buNone/>
            </a:pPr>
            <a:r>
              <a:rPr lang="en-US" sz="2400" b="1" i="0" dirty="0">
                <a:solidFill>
                  <a:prstClr val="black"/>
                </a:solidFill>
              </a:rPr>
              <a:t>CH</a:t>
            </a:r>
            <a:r>
              <a:rPr lang="en-US" sz="2400" b="1" i="0" baseline="-25000" dirty="0">
                <a:solidFill>
                  <a:prstClr val="black"/>
                </a:solidFill>
              </a:rPr>
              <a:t>3</a:t>
            </a:r>
            <a:r>
              <a:rPr lang="en-US" sz="2400" b="1" i="0" dirty="0">
                <a:solidFill>
                  <a:prstClr val="black"/>
                </a:solidFill>
              </a:rPr>
              <a:t>CH</a:t>
            </a:r>
            <a:r>
              <a:rPr lang="en-US" sz="2400" b="1" i="0" baseline="-25000" dirty="0">
                <a:solidFill>
                  <a:prstClr val="black"/>
                </a:solidFill>
              </a:rPr>
              <a:t>2</a:t>
            </a:r>
            <a:r>
              <a:rPr lang="en-US" sz="2400" b="1" i="0" dirty="0">
                <a:solidFill>
                  <a:prstClr val="black"/>
                </a:solidFill>
              </a:rPr>
              <a:t>COCH</a:t>
            </a:r>
            <a:r>
              <a:rPr lang="en-US" sz="2400" b="1" i="0" baseline="-25000" dirty="0">
                <a:solidFill>
                  <a:prstClr val="black"/>
                </a:solidFill>
              </a:rPr>
              <a:t>3</a:t>
            </a:r>
            <a:endParaRPr lang="en-US" sz="2400" b="1" baseline="-25000" dirty="0">
              <a:solidFill>
                <a:prstClr val="black"/>
              </a:solidFill>
            </a:endParaRPr>
          </a:p>
          <a:p>
            <a:pPr marL="0" indent="0" algn="ctr">
              <a:spcBef>
                <a:spcPts val="0"/>
              </a:spcBef>
              <a:buNone/>
            </a:pPr>
            <a:r>
              <a:rPr lang="en-US" altLang="en-US" sz="2400" b="1" dirty="0"/>
              <a:t>2-butanone </a:t>
            </a:r>
            <a:endParaRPr lang="en-US" sz="2400" b="1" dirty="0">
              <a:solidFill>
                <a:prstClr val="black"/>
              </a:solidFill>
            </a:endParaRPr>
          </a:p>
        </p:txBody>
      </p:sp>
      <p:graphicFrame>
        <p:nvGraphicFramePr>
          <p:cNvPr id="4" name="Object 3">
            <a:extLst>
              <a:ext uri="{FF2B5EF4-FFF2-40B4-BE49-F238E27FC236}">
                <a16:creationId xmlns:a16="http://schemas.microsoft.com/office/drawing/2014/main" id="{6C04F996-2EA5-4E80-9720-9533911AFDE4}"/>
              </a:ext>
            </a:extLst>
          </p:cNvPr>
          <p:cNvGraphicFramePr>
            <a:graphicFrameLocks noChangeAspect="1"/>
          </p:cNvGraphicFramePr>
          <p:nvPr>
            <p:extLst>
              <p:ext uri="{D42A27DB-BD31-4B8C-83A1-F6EECF244321}">
                <p14:modId xmlns:p14="http://schemas.microsoft.com/office/powerpoint/2010/main" val="550733328"/>
              </p:ext>
            </p:extLst>
          </p:nvPr>
        </p:nvGraphicFramePr>
        <p:xfrm>
          <a:off x="2103438" y="5405438"/>
          <a:ext cx="1054100" cy="342900"/>
        </p:xfrm>
        <a:graphic>
          <a:graphicData uri="http://schemas.openxmlformats.org/presentationml/2006/ole">
            <mc:AlternateContent xmlns:mc="http://schemas.openxmlformats.org/markup-compatibility/2006">
              <mc:Choice xmlns:v="urn:schemas-microsoft-com:vml" Requires="v">
                <p:oleObj spid="_x0000_s5142" name="Equation" r:id="rId4" imgW="1054080" imgH="342720" progId="Equation.DSMT4">
                  <p:embed/>
                </p:oleObj>
              </mc:Choice>
              <mc:Fallback>
                <p:oleObj name="Equation" r:id="rId4" imgW="1054080" imgH="342720" progId="Equation.DSMT4">
                  <p:embed/>
                  <p:pic>
                    <p:nvPicPr>
                      <p:cNvPr id="0" name=""/>
                      <p:cNvPicPr/>
                      <p:nvPr/>
                    </p:nvPicPr>
                    <p:blipFill>
                      <a:blip r:embed="rId5"/>
                      <a:stretch>
                        <a:fillRect/>
                      </a:stretch>
                    </p:blipFill>
                    <p:spPr>
                      <a:xfrm>
                        <a:off x="2103438" y="5405438"/>
                        <a:ext cx="1054100" cy="342900"/>
                      </a:xfrm>
                      <a:prstGeom prst="rect">
                        <a:avLst/>
                      </a:prstGeom>
                    </p:spPr>
                  </p:pic>
                </p:oleObj>
              </mc:Fallback>
            </mc:AlternateContent>
          </a:graphicData>
        </a:graphic>
      </p:graphicFrame>
      <p:sp>
        <p:nvSpPr>
          <p:cNvPr id="11" name="Content Placeholder 10"/>
          <p:cNvSpPr>
            <a:spLocks noGrp="1"/>
          </p:cNvSpPr>
          <p:nvPr>
            <p:ph sz="quarter" idx="17"/>
          </p:nvPr>
        </p:nvSpPr>
        <p:spPr>
          <a:xfrm>
            <a:off x="4906953" y="4586262"/>
            <a:ext cx="3124200" cy="812603"/>
          </a:xfrm>
        </p:spPr>
        <p:txBody>
          <a:bodyPr/>
          <a:lstStyle/>
          <a:p>
            <a:pPr marL="0" lvl="0" indent="0" algn="ctr">
              <a:spcBef>
                <a:spcPts val="0"/>
              </a:spcBef>
              <a:buNone/>
            </a:pPr>
            <a:r>
              <a:rPr lang="en-US" sz="2400" b="1" i="0" dirty="0">
                <a:solidFill>
                  <a:prstClr val="black"/>
                </a:solidFill>
              </a:rPr>
              <a:t>CH</a:t>
            </a:r>
            <a:r>
              <a:rPr lang="en-US" sz="2400" b="1" i="0" baseline="-25000" dirty="0">
                <a:solidFill>
                  <a:prstClr val="black"/>
                </a:solidFill>
              </a:rPr>
              <a:t>3</a:t>
            </a:r>
            <a:r>
              <a:rPr lang="en-US" sz="2400" b="1" i="0" dirty="0">
                <a:solidFill>
                  <a:prstClr val="black"/>
                </a:solidFill>
              </a:rPr>
              <a:t>CH</a:t>
            </a:r>
            <a:r>
              <a:rPr lang="en-US" sz="2400" b="1" i="0" baseline="-25000" dirty="0">
                <a:solidFill>
                  <a:prstClr val="black"/>
                </a:solidFill>
              </a:rPr>
              <a:t>2</a:t>
            </a:r>
            <a:r>
              <a:rPr lang="en-US" sz="2400" b="1" i="0" dirty="0">
                <a:solidFill>
                  <a:prstClr val="black"/>
                </a:solidFill>
              </a:rPr>
              <a:t>CH</a:t>
            </a:r>
            <a:r>
              <a:rPr lang="en-US" sz="2400" b="1" i="0" baseline="-25000" dirty="0">
                <a:solidFill>
                  <a:prstClr val="black"/>
                </a:solidFill>
              </a:rPr>
              <a:t>2</a:t>
            </a:r>
            <a:r>
              <a:rPr lang="en-US" sz="2400" b="1" i="0" dirty="0">
                <a:solidFill>
                  <a:prstClr val="black"/>
                </a:solidFill>
              </a:rPr>
              <a:t>CH</a:t>
            </a:r>
            <a:r>
              <a:rPr lang="en-US" sz="2400" b="1" i="0" baseline="-25000" dirty="0">
                <a:solidFill>
                  <a:prstClr val="black"/>
                </a:solidFill>
              </a:rPr>
              <a:t>2</a:t>
            </a:r>
            <a:r>
              <a:rPr lang="en-US" sz="2400" b="1" i="0" dirty="0">
                <a:solidFill>
                  <a:prstClr val="black"/>
                </a:solidFill>
              </a:rPr>
              <a:t>OH</a:t>
            </a:r>
            <a:endParaRPr lang="en-US" sz="2400" b="1" dirty="0">
              <a:solidFill>
                <a:prstClr val="black"/>
              </a:solidFill>
            </a:endParaRPr>
          </a:p>
          <a:p>
            <a:pPr marL="0" indent="0" algn="ctr">
              <a:spcBef>
                <a:spcPts val="0"/>
              </a:spcBef>
              <a:buNone/>
            </a:pPr>
            <a:r>
              <a:rPr lang="en-US" altLang="en-US" sz="2400" b="1" dirty="0"/>
              <a:t>1-butanol </a:t>
            </a:r>
            <a:endParaRPr lang="en-US" sz="2400" b="1" dirty="0">
              <a:solidFill>
                <a:prstClr val="black"/>
              </a:solidFill>
            </a:endParaRPr>
          </a:p>
        </p:txBody>
      </p:sp>
      <p:graphicFrame>
        <p:nvGraphicFramePr>
          <p:cNvPr id="5" name="Object 4">
            <a:extLst>
              <a:ext uri="{FF2B5EF4-FFF2-40B4-BE49-F238E27FC236}">
                <a16:creationId xmlns:a16="http://schemas.microsoft.com/office/drawing/2014/main" id="{F57B4D7E-B0A3-47E5-8F8F-4917CA363A32}"/>
              </a:ext>
            </a:extLst>
          </p:cNvPr>
          <p:cNvGraphicFramePr>
            <a:graphicFrameLocks noChangeAspect="1"/>
          </p:cNvGraphicFramePr>
          <p:nvPr>
            <p:extLst>
              <p:ext uri="{D42A27DB-BD31-4B8C-83A1-F6EECF244321}">
                <p14:modId xmlns:p14="http://schemas.microsoft.com/office/powerpoint/2010/main" val="1534602826"/>
              </p:ext>
            </p:extLst>
          </p:nvPr>
        </p:nvGraphicFramePr>
        <p:xfrm>
          <a:off x="5821363" y="5422900"/>
          <a:ext cx="1193800" cy="342900"/>
        </p:xfrm>
        <a:graphic>
          <a:graphicData uri="http://schemas.openxmlformats.org/presentationml/2006/ole">
            <mc:AlternateContent xmlns:mc="http://schemas.openxmlformats.org/markup-compatibility/2006">
              <mc:Choice xmlns:v="urn:schemas-microsoft-com:vml" Requires="v">
                <p:oleObj spid="_x0000_s5143" name="Equation" r:id="rId6" imgW="1193760" imgH="342720" progId="Equation.DSMT4">
                  <p:embed/>
                </p:oleObj>
              </mc:Choice>
              <mc:Fallback>
                <p:oleObj name="Equation" r:id="rId6" imgW="1193760" imgH="342720" progId="Equation.DSMT4">
                  <p:embed/>
                  <p:pic>
                    <p:nvPicPr>
                      <p:cNvPr id="0" name=""/>
                      <p:cNvPicPr/>
                      <p:nvPr/>
                    </p:nvPicPr>
                    <p:blipFill>
                      <a:blip r:embed="rId7"/>
                      <a:stretch>
                        <a:fillRect/>
                      </a:stretch>
                    </p:blipFill>
                    <p:spPr>
                      <a:xfrm>
                        <a:off x="5821363" y="5422900"/>
                        <a:ext cx="1193800" cy="342900"/>
                      </a:xfrm>
                      <a:prstGeom prst="rect">
                        <a:avLst/>
                      </a:prstGeom>
                    </p:spPr>
                  </p:pic>
                </p:oleObj>
              </mc:Fallback>
            </mc:AlternateContent>
          </a:graphicData>
        </a:graphic>
      </p:graphicFrame>
      <p:pic>
        <p:nvPicPr>
          <p:cNvPr id="7" name="Picture 6" descr="Butanal has higher boiling point than butanone due to the presence of hydrogen bonds.">
            <a:extLst>
              <a:ext uri="{FF2B5EF4-FFF2-40B4-BE49-F238E27FC236}">
                <a16:creationId xmlns:a16="http://schemas.microsoft.com/office/drawing/2014/main" id="{3C3B4C7A-846F-4D90-B4E2-76BAEB9EDED9}"/>
              </a:ext>
            </a:extLst>
          </p:cNvPr>
          <p:cNvPicPr>
            <a:picLocks noChangeAspect="1"/>
          </p:cNvPicPr>
          <p:nvPr/>
        </p:nvPicPr>
        <p:blipFill rotWithShape="1">
          <a:blip r:embed="rId8"/>
          <a:srcRect l="25834" t="82222" r="24167" b="2222"/>
          <a:stretch/>
        </p:blipFill>
        <p:spPr>
          <a:xfrm>
            <a:off x="2362200" y="5754912"/>
            <a:ext cx="4572000" cy="1066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altLang="en-US" sz="3200" b="1" dirty="0"/>
              <a:t>16.1	Structure and Bonding (1)</a:t>
            </a:r>
            <a:endParaRPr lang="en-US" altLang="en-US" sz="2800" dirty="0"/>
          </a:p>
        </p:txBody>
      </p:sp>
      <p:sp>
        <p:nvSpPr>
          <p:cNvPr id="2" name="Content Placeholder 1"/>
          <p:cNvSpPr>
            <a:spLocks noGrp="1"/>
          </p:cNvSpPr>
          <p:nvPr>
            <p:ph idx="1"/>
          </p:nvPr>
        </p:nvSpPr>
        <p:spPr>
          <a:xfrm>
            <a:off x="819152" y="1822198"/>
            <a:ext cx="8229600" cy="740032"/>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Two broad classes of compounds contain a </a:t>
            </a:r>
            <a:r>
              <a:rPr lang="en-US" altLang="en-US" sz="2400" b="1" kern="1200" dirty="0">
                <a:solidFill>
                  <a:srgbClr val="3366FF"/>
                </a:solidFill>
                <a:latin typeface="Arial" charset="0"/>
                <a:cs typeface="+mn-cs"/>
              </a:rPr>
              <a:t>carbonyl</a:t>
            </a:r>
          </a:p>
          <a:p>
            <a:pPr marL="0" lvl="0" indent="0" defTabSz="457200" eaLnBrk="1" hangingPunct="1">
              <a:spcBef>
                <a:spcPct val="0"/>
              </a:spcBef>
              <a:buNone/>
            </a:pPr>
            <a:r>
              <a:rPr lang="en-US" altLang="en-US" sz="2400" b="1" kern="1200" dirty="0">
                <a:solidFill>
                  <a:srgbClr val="3366FF"/>
                </a:solidFill>
                <a:latin typeface="Arial" charset="0"/>
                <a:cs typeface="+mn-cs"/>
              </a:rPr>
              <a:t>group</a:t>
            </a:r>
            <a:r>
              <a:rPr lang="en-US" altLang="en-US" sz="2400" b="1" kern="1200" dirty="0">
                <a:solidFill>
                  <a:prstClr val="black"/>
                </a:solidFill>
                <a:latin typeface="Arial" charset="0"/>
                <a:cs typeface="+mn-cs"/>
              </a:rPr>
              <a:t>:</a:t>
            </a:r>
          </a:p>
        </p:txBody>
      </p:sp>
      <p:pic>
        <p:nvPicPr>
          <p:cNvPr id="3077" name="Picture 8" descr="C double bond O is carbonyl group. Ball-and-stick model is also sh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450" y="3051175"/>
            <a:ext cx="52451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480490" y="304800"/>
            <a:ext cx="6183021" cy="586541"/>
          </a:xfrm>
        </p:spPr>
        <p:txBody>
          <a:bodyPr/>
          <a:lstStyle/>
          <a:p>
            <a:pPr eaLnBrk="1" hangingPunct="1"/>
            <a:r>
              <a:rPr lang="en-US" altLang="en-US" sz="3200" b="1" dirty="0"/>
              <a:t>16.3	Physical Properties (3)</a:t>
            </a:r>
            <a:endParaRPr lang="en-US" altLang="en-US" sz="2800" dirty="0"/>
          </a:p>
        </p:txBody>
      </p:sp>
      <p:sp>
        <p:nvSpPr>
          <p:cNvPr id="3" name="Content Placeholder 2"/>
          <p:cNvSpPr>
            <a:spLocks noGrp="1"/>
          </p:cNvSpPr>
          <p:nvPr>
            <p:ph idx="1"/>
          </p:nvPr>
        </p:nvSpPr>
        <p:spPr>
          <a:xfrm>
            <a:off x="1143000" y="1367118"/>
            <a:ext cx="7543800" cy="3044545"/>
          </a:xfrm>
        </p:spPr>
        <p:txBody>
          <a:bodyPr/>
          <a:lstStyle/>
          <a:p>
            <a:pPr marL="0" lvl="0" indent="0" defTabSz="457200" eaLnBrk="1" hangingPunct="1">
              <a:spcBef>
                <a:spcPct val="0"/>
              </a:spcBef>
              <a:spcAft>
                <a:spcPts val="2700"/>
              </a:spcAft>
              <a:buNone/>
            </a:pPr>
            <a:r>
              <a:rPr lang="en-US" altLang="en-US" sz="2400" b="1" kern="1200" dirty="0">
                <a:solidFill>
                  <a:prstClr val="black"/>
                </a:solidFill>
                <a:latin typeface="Arial" charset="0"/>
                <a:cs typeface="+mn-cs"/>
              </a:rPr>
              <a:t>Aldehydes and ketones are </a:t>
            </a:r>
            <a:r>
              <a:rPr lang="en-US" altLang="en-US" sz="2400" b="1" kern="1200" dirty="0">
                <a:solidFill>
                  <a:srgbClr val="3366FF"/>
                </a:solidFill>
                <a:latin typeface="Arial" charset="0"/>
                <a:cs typeface="+mn-cs"/>
              </a:rPr>
              <a:t>soluble in organic solvents</a:t>
            </a:r>
            <a:r>
              <a:rPr lang="en-US" altLang="en-US" sz="2400" b="1" kern="1200" dirty="0">
                <a:solidFill>
                  <a:prstClr val="black"/>
                </a:solidFill>
                <a:latin typeface="Arial" charset="0"/>
                <a:cs typeface="+mn-cs"/>
              </a:rPr>
              <a:t>.</a:t>
            </a:r>
          </a:p>
          <a:p>
            <a:pPr marL="0" lvl="0" indent="0" defTabSz="457200" eaLnBrk="1" hangingPunct="1">
              <a:spcBef>
                <a:spcPct val="0"/>
              </a:spcBef>
              <a:spcAft>
                <a:spcPts val="3200"/>
              </a:spcAft>
              <a:buNone/>
            </a:pPr>
            <a:r>
              <a:rPr lang="en-US" altLang="en-US" sz="2400" b="1" kern="1200" dirty="0">
                <a:solidFill>
                  <a:prstClr val="black"/>
                </a:solidFill>
                <a:latin typeface="Arial" charset="0"/>
                <a:cs typeface="+mn-cs"/>
              </a:rPr>
              <a:t>Those molecules with </a:t>
            </a:r>
            <a:r>
              <a:rPr lang="en-US" altLang="en-US" sz="2400" b="1" kern="1200" dirty="0">
                <a:solidFill>
                  <a:srgbClr val="3366FF"/>
                </a:solidFill>
                <a:latin typeface="Arial" charset="0"/>
                <a:cs typeface="+mn-cs"/>
              </a:rPr>
              <a:t>6 C’</a:t>
            </a:r>
            <a:r>
              <a:rPr lang="en-US" altLang="ja-JP" sz="2400" b="1" kern="1200" dirty="0">
                <a:solidFill>
                  <a:srgbClr val="3366FF"/>
                </a:solidFill>
                <a:latin typeface="Arial" charset="0"/>
                <a:cs typeface="+mn-cs"/>
              </a:rPr>
              <a:t>s or less </a:t>
            </a:r>
            <a:r>
              <a:rPr lang="en-US" altLang="ja-JP" sz="2400" b="1" kern="1200" dirty="0">
                <a:solidFill>
                  <a:prstClr val="black"/>
                </a:solidFill>
                <a:latin typeface="Arial" charset="0"/>
                <a:cs typeface="+mn-cs"/>
              </a:rPr>
              <a:t>are </a:t>
            </a:r>
            <a:r>
              <a:rPr lang="en-US" altLang="ja-JP" sz="2400" b="1" kern="1200" dirty="0">
                <a:solidFill>
                  <a:srgbClr val="3366FF"/>
                </a:solidFill>
                <a:latin typeface="Arial" charset="0"/>
                <a:cs typeface="+mn-cs"/>
              </a:rPr>
              <a:t>soluble in</a:t>
            </a:r>
            <a:r>
              <a:rPr lang="en-US" altLang="en-US" sz="2400" b="1" kern="1200" dirty="0">
                <a:solidFill>
                  <a:srgbClr val="3366FF"/>
                </a:solidFill>
                <a:latin typeface="Arial" charset="0"/>
                <a:cs typeface="+mn-cs"/>
              </a:rPr>
              <a:t> water</a:t>
            </a:r>
            <a:r>
              <a:rPr lang="en-US" altLang="en-US" sz="2400" b="1" kern="1200" dirty="0">
                <a:solidFill>
                  <a:prstClr val="black"/>
                </a:solidFill>
                <a:latin typeface="Arial" charset="0"/>
                <a:cs typeface="+mn-cs"/>
              </a:rPr>
              <a:t>.</a:t>
            </a:r>
          </a:p>
          <a:p>
            <a:pPr marL="0" lvl="0" indent="0" defTabSz="457200" eaLnBrk="1" hangingPunct="1">
              <a:spcBef>
                <a:spcPct val="0"/>
              </a:spcBef>
              <a:spcAft>
                <a:spcPts val="2500"/>
              </a:spcAft>
              <a:buNone/>
            </a:pPr>
            <a:r>
              <a:rPr lang="en-US" altLang="en-US" sz="2400" b="1" kern="1200" dirty="0">
                <a:solidFill>
                  <a:prstClr val="black"/>
                </a:solidFill>
                <a:latin typeface="Arial" charset="0"/>
                <a:cs typeface="+mn-cs"/>
              </a:rPr>
              <a:t>Those molecules with </a:t>
            </a:r>
            <a:r>
              <a:rPr lang="en-US" altLang="en-US" sz="2400" b="1" kern="1200" dirty="0">
                <a:solidFill>
                  <a:srgbClr val="3366FF"/>
                </a:solidFill>
                <a:latin typeface="Arial" charset="0"/>
                <a:cs typeface="+mn-cs"/>
              </a:rPr>
              <a:t>7 C’</a:t>
            </a:r>
            <a:r>
              <a:rPr lang="en-US" altLang="ja-JP" sz="2400" b="1" kern="1200" dirty="0">
                <a:solidFill>
                  <a:srgbClr val="3366FF"/>
                </a:solidFill>
                <a:latin typeface="Arial" charset="0"/>
                <a:cs typeface="+mn-cs"/>
              </a:rPr>
              <a:t>s or more </a:t>
            </a:r>
            <a:r>
              <a:rPr lang="en-US" altLang="ja-JP" sz="2400" b="1" kern="1200" dirty="0">
                <a:solidFill>
                  <a:prstClr val="black"/>
                </a:solidFill>
                <a:latin typeface="Arial" charset="0"/>
                <a:cs typeface="+mn-cs"/>
              </a:rPr>
              <a:t>are </a:t>
            </a:r>
            <a:r>
              <a:rPr lang="en-US" altLang="ja-JP" sz="2400" b="1" kern="1200" dirty="0">
                <a:solidFill>
                  <a:srgbClr val="3366FF"/>
                </a:solidFill>
                <a:latin typeface="Arial" charset="0"/>
                <a:cs typeface="+mn-cs"/>
              </a:rPr>
              <a:t>insoluble</a:t>
            </a:r>
            <a:r>
              <a:rPr lang="en-US" altLang="en-US" sz="2400" b="1" kern="1200" dirty="0">
                <a:solidFill>
                  <a:srgbClr val="3366FF"/>
                </a:solidFill>
                <a:latin typeface="Arial" charset="0"/>
                <a:cs typeface="+mn-cs"/>
              </a:rPr>
              <a:t> in water</a:t>
            </a:r>
            <a:r>
              <a:rPr lang="en-US" altLang="en-US" sz="2400" b="1" kern="1200" dirty="0">
                <a:solidFill>
                  <a:prstClr val="black"/>
                </a:solidFill>
                <a:latin typeface="Arial" charset="0"/>
                <a:cs typeface="+mn-cs"/>
              </a:rPr>
              <a:t>.</a:t>
            </a:r>
          </a:p>
        </p:txBody>
      </p:sp>
      <p:pic>
        <p:nvPicPr>
          <p:cNvPr id="2" name="Picture 1" descr="Ball and stick models of acetone and water to show the hydrogen bonding between H of water and O of aceton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4567238"/>
            <a:ext cx="6143625"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831273" y="372035"/>
            <a:ext cx="7481455" cy="533219"/>
          </a:xfrm>
        </p:spPr>
        <p:txBody>
          <a:bodyPr/>
          <a:lstStyle/>
          <a:p>
            <a:pPr eaLnBrk="1" hangingPunct="1"/>
            <a:r>
              <a:rPr lang="en-US" altLang="en-US" sz="3200" b="1" dirty="0"/>
              <a:t>16.4	Focus on Health &amp; Medicine (1)</a:t>
            </a:r>
            <a:endParaRPr lang="en-US" altLang="en-US" sz="2800" dirty="0"/>
          </a:p>
        </p:txBody>
      </p:sp>
      <p:sp>
        <p:nvSpPr>
          <p:cNvPr id="2" name="Content Placeholder 1"/>
          <p:cNvSpPr>
            <a:spLocks noGrp="1"/>
          </p:cNvSpPr>
          <p:nvPr>
            <p:ph idx="1"/>
          </p:nvPr>
        </p:nvSpPr>
        <p:spPr>
          <a:xfrm>
            <a:off x="1480490" y="829235"/>
            <a:ext cx="6183021" cy="417728"/>
          </a:xfrm>
        </p:spPr>
        <p:txBody>
          <a:bodyPr/>
          <a:lstStyle/>
          <a:p>
            <a:pPr marL="0" indent="0" algn="ctr">
              <a:buNone/>
            </a:pPr>
            <a:r>
              <a:rPr lang="en-US" altLang="en-US" sz="2800" b="1" dirty="0">
                <a:solidFill>
                  <a:srgbClr val="000000"/>
                </a:solidFill>
              </a:rPr>
              <a:t>Interesting Aldehydes and Ketones</a:t>
            </a:r>
            <a:endParaRPr lang="en-US" dirty="0"/>
          </a:p>
        </p:txBody>
      </p:sp>
      <p:sp>
        <p:nvSpPr>
          <p:cNvPr id="6" name="Content Placeholder 5"/>
          <p:cNvSpPr>
            <a:spLocks noGrp="1"/>
          </p:cNvSpPr>
          <p:nvPr>
            <p:ph sz="quarter" idx="16"/>
          </p:nvPr>
        </p:nvSpPr>
        <p:spPr>
          <a:xfrm>
            <a:off x="676835" y="1510553"/>
            <a:ext cx="7552765" cy="2895600"/>
          </a:xfrm>
        </p:spPr>
        <p:txBody>
          <a:bodyPr/>
          <a:lstStyle/>
          <a:p>
            <a:pPr marL="0" lvl="0" indent="0" defTabSz="457200" eaLnBrk="1" hangingPunct="1">
              <a:spcBef>
                <a:spcPct val="0"/>
              </a:spcBef>
              <a:spcAft>
                <a:spcPts val="2700"/>
              </a:spcAft>
              <a:buClr>
                <a:prstClr val="black"/>
              </a:buClr>
              <a:buNone/>
            </a:pPr>
            <a:r>
              <a:rPr lang="en-US" altLang="en-US" sz="2400" b="1" kern="1200" dirty="0">
                <a:solidFill>
                  <a:srgbClr val="3366FF"/>
                </a:solidFill>
                <a:cs typeface="+mn-cs"/>
              </a:rPr>
              <a:t>Formaldehyde</a:t>
            </a:r>
            <a:r>
              <a:rPr lang="en-US" altLang="en-US" sz="2400" b="1" kern="1200" dirty="0">
                <a:solidFill>
                  <a:srgbClr val="3333FF"/>
                </a:solidFill>
                <a:cs typeface="+mn-cs"/>
              </a:rPr>
              <a:t> </a:t>
            </a:r>
            <a:r>
              <a:rPr lang="en-US" altLang="en-US" sz="2400" b="1" i="0" kern="1200" dirty="0">
                <a:solidFill>
                  <a:schemeClr val="tx1"/>
                </a:solidFill>
                <a:cs typeface="+mn-cs"/>
              </a:rPr>
              <a:t>(CH</a:t>
            </a:r>
            <a:r>
              <a:rPr lang="en-US" altLang="en-US" sz="2400" b="1" i="0" kern="1200" baseline="-25000" dirty="0">
                <a:solidFill>
                  <a:schemeClr val="tx1"/>
                </a:solidFill>
                <a:cs typeface="+mn-cs"/>
              </a:rPr>
              <a:t>2</a:t>
            </a:r>
            <a:r>
              <a:rPr lang="en-US" altLang="en-US" sz="2400" b="1" i="0" kern="1200" dirty="0">
                <a:solidFill>
                  <a:schemeClr val="tx1"/>
                </a:solidFill>
                <a:cs typeface="+mn-cs"/>
              </a:rPr>
              <a:t> </a:t>
            </a:r>
            <a:r>
              <a:rPr lang="en-US" altLang="en-US" sz="2400" b="1" kern="1200" dirty="0">
                <a:ea typeface="Cambria Math" panose="02040503050406030204" pitchFamily="18" charset="0"/>
                <a:cs typeface="+mn-cs"/>
              </a:rPr>
              <a:t>= </a:t>
            </a:r>
            <a:r>
              <a:rPr lang="en-US" altLang="en-US" sz="2400" b="1" i="0" kern="1200" dirty="0">
                <a:solidFill>
                  <a:schemeClr val="tx1"/>
                </a:solidFill>
                <a:ea typeface="Cambria Math" panose="02040503050406030204" pitchFamily="18" charset="0"/>
                <a:cs typeface="+mn-cs"/>
              </a:rPr>
              <a:t>O)</a:t>
            </a:r>
            <a:r>
              <a:rPr lang="en-US" altLang="en-US" sz="2400" b="1" kern="1200" dirty="0">
                <a:solidFill>
                  <a:prstClr val="black"/>
                </a:solidFill>
                <a:cs typeface="+mn-cs"/>
              </a:rPr>
              <a:t> is the simplest aldehyde:</a:t>
            </a:r>
          </a:p>
          <a:p>
            <a:pPr marL="471488" indent="-228600" defTabSz="471488" eaLnBrk="1" hangingPunct="1">
              <a:spcBef>
                <a:spcPct val="0"/>
              </a:spcBef>
              <a:spcAft>
                <a:spcPts val="3300"/>
              </a:spcAft>
            </a:pPr>
            <a:r>
              <a:rPr lang="en-US" altLang="en-US" sz="2400" b="1" kern="1200" dirty="0">
                <a:solidFill>
                  <a:prstClr val="black"/>
                </a:solidFill>
                <a:cs typeface="+mn-cs"/>
              </a:rPr>
              <a:t>It is the starting material for synthesis of </a:t>
            </a:r>
            <a:r>
              <a:rPr lang="en-US" altLang="en-US" sz="2400" b="1" kern="1200" dirty="0">
                <a:solidFill>
                  <a:srgbClr val="3366FF"/>
                </a:solidFill>
                <a:cs typeface="+mn-cs"/>
              </a:rPr>
              <a:t>resins and plastics</a:t>
            </a:r>
            <a:r>
              <a:rPr lang="en-US" altLang="en-US" sz="2400" b="1" kern="1200" dirty="0">
                <a:solidFill>
                  <a:prstClr val="black"/>
                </a:solidFill>
                <a:cs typeface="+mn-cs"/>
              </a:rPr>
              <a:t>.</a:t>
            </a:r>
          </a:p>
          <a:p>
            <a:pPr marL="471488" indent="-228600" defTabSz="471488" eaLnBrk="1" hangingPunct="1">
              <a:spcBef>
                <a:spcPct val="0"/>
              </a:spcBef>
            </a:pPr>
            <a:r>
              <a:rPr lang="en-US" altLang="en-US" sz="2400" b="1" kern="1200" dirty="0">
                <a:solidFill>
                  <a:prstClr val="black"/>
                </a:solidFill>
                <a:cs typeface="+mn-cs"/>
              </a:rPr>
              <a:t>It is sold as </a:t>
            </a:r>
            <a:r>
              <a:rPr lang="en-US" altLang="en-US" sz="2400" b="1" kern="1200" dirty="0">
                <a:solidFill>
                  <a:srgbClr val="3366FF"/>
                </a:solidFill>
                <a:cs typeface="+mn-cs"/>
              </a:rPr>
              <a:t>formalin</a:t>
            </a:r>
            <a:r>
              <a:rPr lang="en-US" altLang="en-US" sz="2400" b="1" kern="1200" dirty="0">
                <a:solidFill>
                  <a:prstClr val="black"/>
                </a:solidFill>
                <a:cs typeface="+mn-cs"/>
              </a:rPr>
              <a:t>, a </a:t>
            </a:r>
            <a:r>
              <a:rPr lang="en-US" altLang="en-US" sz="2400" b="1" i="0" kern="1200" dirty="0">
                <a:solidFill>
                  <a:prstClr val="black"/>
                </a:solidFill>
                <a:ea typeface="Cambria Math" panose="02040503050406030204" pitchFamily="18" charset="0"/>
                <a:cs typeface="+mn-cs"/>
              </a:rPr>
              <a:t>37%</a:t>
            </a:r>
            <a:r>
              <a:rPr lang="en-US" altLang="en-US" sz="2400" b="1" kern="1200" dirty="0">
                <a:solidFill>
                  <a:prstClr val="black"/>
                </a:solidFill>
                <a:cs typeface="+mn-cs"/>
              </a:rPr>
              <a:t> aqueous solution used to </a:t>
            </a:r>
            <a:r>
              <a:rPr lang="en-US" altLang="en-US" sz="2400" b="1" kern="1200" dirty="0">
                <a:solidFill>
                  <a:srgbClr val="3366FF"/>
                </a:solidFill>
                <a:cs typeface="+mn-cs"/>
              </a:rPr>
              <a:t>preserve biological specimens</a:t>
            </a:r>
            <a:r>
              <a:rPr lang="en-US" altLang="en-US" sz="2400" b="1" kern="1200" dirty="0">
                <a:solidFill>
                  <a:prstClr val="black"/>
                </a:solidFill>
                <a:cs typeface="+mn-cs"/>
              </a:rPr>
              <a:t>.</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31273" y="408379"/>
            <a:ext cx="7481455" cy="440677"/>
          </a:xfrm>
        </p:spPr>
        <p:txBody>
          <a:bodyPr/>
          <a:lstStyle/>
          <a:p>
            <a:pPr eaLnBrk="1" hangingPunct="1"/>
            <a:r>
              <a:rPr lang="en-US" altLang="en-US" sz="3200" b="1" dirty="0"/>
              <a:t>16.4	Focus on Health &amp; Medicine (2)</a:t>
            </a:r>
            <a:endParaRPr lang="en-US" altLang="en-US" sz="2800" dirty="0"/>
          </a:p>
        </p:txBody>
      </p:sp>
      <p:sp>
        <p:nvSpPr>
          <p:cNvPr id="2" name="Content Placeholder 1"/>
          <p:cNvSpPr>
            <a:spLocks noGrp="1"/>
          </p:cNvSpPr>
          <p:nvPr>
            <p:ph idx="1"/>
          </p:nvPr>
        </p:nvSpPr>
        <p:spPr>
          <a:xfrm>
            <a:off x="1493937" y="829236"/>
            <a:ext cx="6183021" cy="505451"/>
          </a:xfrm>
        </p:spPr>
        <p:txBody>
          <a:bodyPr/>
          <a:lstStyle/>
          <a:p>
            <a:pPr marL="0" indent="0">
              <a:buNone/>
            </a:pPr>
            <a:r>
              <a:rPr lang="en-US" altLang="en-US" sz="2800" b="1" dirty="0">
                <a:solidFill>
                  <a:srgbClr val="000000"/>
                </a:solidFill>
              </a:rPr>
              <a:t>Interesting Aldehydes and Ketones</a:t>
            </a:r>
            <a:endParaRPr lang="en-US" dirty="0"/>
          </a:p>
        </p:txBody>
      </p:sp>
      <p:sp>
        <p:nvSpPr>
          <p:cNvPr id="3" name="Content Placeholder 2"/>
          <p:cNvSpPr>
            <a:spLocks noGrp="1"/>
          </p:cNvSpPr>
          <p:nvPr>
            <p:ph sz="quarter" idx="13"/>
          </p:nvPr>
        </p:nvSpPr>
        <p:spPr>
          <a:xfrm>
            <a:off x="831850" y="1516942"/>
            <a:ext cx="7854950" cy="3696742"/>
          </a:xfrm>
        </p:spPr>
        <p:txBody>
          <a:bodyPr/>
          <a:lstStyle/>
          <a:p>
            <a:pPr marL="0" lvl="0" indent="0" defTabSz="457200" eaLnBrk="1" hangingPunct="1">
              <a:spcBef>
                <a:spcPct val="0"/>
              </a:spcBef>
              <a:spcAft>
                <a:spcPts val="2700"/>
              </a:spcAft>
              <a:buNone/>
            </a:pPr>
            <a:r>
              <a:rPr lang="en-US" altLang="en-US" sz="2400" b="1" kern="1200" dirty="0">
                <a:solidFill>
                  <a:srgbClr val="3366FF"/>
                </a:solidFill>
                <a:latin typeface="Arial" panose="020B0604020202020204" pitchFamily="34" charset="0"/>
                <a:cs typeface="Arial" panose="020B0604020202020204" pitchFamily="34" charset="0"/>
              </a:rPr>
              <a:t>Acetone</a:t>
            </a:r>
            <a:r>
              <a:rPr lang="en-US" altLang="en-US" sz="2400" b="1" kern="1200" dirty="0">
                <a:solidFill>
                  <a:srgbClr val="3333FF"/>
                </a:solidFill>
                <a:latin typeface="Arial" panose="020B0604020202020204" pitchFamily="34" charset="0"/>
                <a:cs typeface="Arial" panose="020B0604020202020204" pitchFamily="34" charset="0"/>
              </a:rPr>
              <a:t> </a:t>
            </a:r>
            <a:r>
              <a:rPr lang="en-US" altLang="en-US" sz="2400" b="1" i="0" kern="1200" dirty="0">
                <a:solidFill>
                  <a:prstClr val="black"/>
                </a:solidFill>
                <a:latin typeface="Arial" panose="020B0604020202020204" pitchFamily="34" charset="0"/>
                <a:cs typeface="Arial" panose="020B0604020202020204" pitchFamily="34" charset="0"/>
              </a:rPr>
              <a:t>[(CH</a:t>
            </a:r>
            <a:r>
              <a:rPr lang="en-US" altLang="en-US" sz="2400" b="1" i="0" kern="1200" baseline="-25000" dirty="0">
                <a:solidFill>
                  <a:prstClr val="black"/>
                </a:solidFill>
                <a:latin typeface="Arial" panose="020B0604020202020204" pitchFamily="34" charset="0"/>
                <a:cs typeface="Arial" panose="020B0604020202020204" pitchFamily="34" charset="0"/>
              </a:rPr>
              <a:t>3</a:t>
            </a:r>
            <a:r>
              <a:rPr lang="en-US" altLang="en-US" sz="2400" b="1" i="0" kern="1200" dirty="0">
                <a:solidFill>
                  <a:prstClr val="black"/>
                </a:solidFill>
                <a:latin typeface="Arial" panose="020B0604020202020204" pitchFamily="34" charset="0"/>
                <a:cs typeface="Arial" panose="020B0604020202020204" pitchFamily="34" charset="0"/>
              </a:rPr>
              <a:t>)</a:t>
            </a:r>
            <a:r>
              <a:rPr lang="en-US" altLang="en-US" sz="2400" b="1" i="0" kern="1200" baseline="-25000" dirty="0">
                <a:solidFill>
                  <a:prstClr val="black"/>
                </a:solidFill>
                <a:latin typeface="Arial" panose="020B0604020202020204" pitchFamily="34" charset="0"/>
                <a:cs typeface="Arial" panose="020B0604020202020204" pitchFamily="34" charset="0"/>
              </a:rPr>
              <a:t>2</a:t>
            </a:r>
            <a:r>
              <a:rPr lang="en-US" altLang="en-US" sz="2400" b="1" i="0" kern="1200" dirty="0">
                <a:solidFill>
                  <a:prstClr val="black"/>
                </a:solidFill>
                <a:latin typeface="Arial" panose="020B0604020202020204" pitchFamily="34" charset="0"/>
                <a:cs typeface="Arial" panose="020B0604020202020204" pitchFamily="34" charset="0"/>
              </a:rPr>
              <a:t>C</a:t>
            </a:r>
            <a:r>
              <a:rPr lang="en-US" altLang="en-US" sz="2400" b="1" kern="1200" dirty="0">
                <a:solidFill>
                  <a:prstClr val="black"/>
                </a:solidFill>
                <a:latin typeface="Arial" panose="020B0604020202020204" pitchFamily="34" charset="0"/>
                <a:ea typeface="Cambria Math" panose="02040503050406030204" pitchFamily="18" charset="0"/>
                <a:cs typeface="Arial" panose="020B0604020202020204" pitchFamily="34" charset="0"/>
              </a:rPr>
              <a:t> = </a:t>
            </a:r>
            <a:r>
              <a:rPr lang="en-US" altLang="en-US" sz="2400" b="1" i="0" kern="1200" dirty="0">
                <a:solidFill>
                  <a:prstClr val="black"/>
                </a:solidFill>
                <a:latin typeface="Arial" panose="020B0604020202020204" pitchFamily="34" charset="0"/>
                <a:ea typeface="Cambria Math" panose="02040503050406030204" pitchFamily="18" charset="0"/>
                <a:cs typeface="Arial" panose="020B0604020202020204" pitchFamily="34" charset="0"/>
              </a:rPr>
              <a:t>O]</a:t>
            </a:r>
            <a:r>
              <a:rPr lang="en-US" altLang="en-US" sz="2400" b="1" kern="1200" dirty="0">
                <a:solidFill>
                  <a:prstClr val="black"/>
                </a:solidFill>
                <a:latin typeface="Arial" panose="020B0604020202020204" pitchFamily="34" charset="0"/>
                <a:cs typeface="Arial" panose="020B0604020202020204" pitchFamily="34" charset="0"/>
              </a:rPr>
              <a:t> is the simplest ketone:</a:t>
            </a:r>
          </a:p>
          <a:p>
            <a:pPr marL="463550" indent="-228600" defTabSz="457200" eaLnBrk="1" hangingPunct="1">
              <a:spcBef>
                <a:spcPct val="0"/>
              </a:spcBef>
              <a:spcAft>
                <a:spcPts val="2800"/>
              </a:spcAft>
            </a:pPr>
            <a:r>
              <a:rPr lang="en-US" altLang="en-US" sz="2400" b="1" kern="1200" dirty="0">
                <a:solidFill>
                  <a:prstClr val="black"/>
                </a:solidFill>
                <a:latin typeface="Arial" panose="020B0604020202020204" pitchFamily="34" charset="0"/>
                <a:cs typeface="Arial" panose="020B0604020202020204" pitchFamily="34" charset="0"/>
              </a:rPr>
              <a:t>It is an </a:t>
            </a:r>
            <a:r>
              <a:rPr lang="en-US" altLang="en-US" sz="2400" b="1" kern="1200" dirty="0">
                <a:solidFill>
                  <a:srgbClr val="3366FF"/>
                </a:solidFill>
                <a:latin typeface="Arial" panose="020B0604020202020204" pitchFamily="34" charset="0"/>
                <a:cs typeface="Arial" panose="020B0604020202020204" pitchFamily="34" charset="0"/>
              </a:rPr>
              <a:t>industrial solvent </a:t>
            </a:r>
            <a:r>
              <a:rPr lang="en-US" altLang="en-US" sz="2400" b="1" kern="1200" dirty="0">
                <a:solidFill>
                  <a:prstClr val="black"/>
                </a:solidFill>
                <a:latin typeface="Arial" panose="020B0604020202020204" pitchFamily="34" charset="0"/>
                <a:cs typeface="Arial" panose="020B0604020202020204" pitchFamily="34" charset="0"/>
              </a:rPr>
              <a:t>and a starting material for organic </a:t>
            </a:r>
            <a:r>
              <a:rPr lang="en-US" altLang="en-US" sz="2400" b="1" kern="1200" dirty="0">
                <a:solidFill>
                  <a:srgbClr val="3366FF"/>
                </a:solidFill>
                <a:latin typeface="Arial" panose="020B0604020202020204" pitchFamily="34" charset="0"/>
                <a:cs typeface="Arial" panose="020B0604020202020204" pitchFamily="34" charset="0"/>
              </a:rPr>
              <a:t>polymers</a:t>
            </a:r>
            <a:r>
              <a:rPr lang="en-US" altLang="en-US" sz="2400" b="1" kern="1200" dirty="0">
                <a:solidFill>
                  <a:prstClr val="black"/>
                </a:solidFill>
                <a:latin typeface="Arial" panose="020B0604020202020204" pitchFamily="34" charset="0"/>
                <a:cs typeface="Arial" panose="020B0604020202020204" pitchFamily="34" charset="0"/>
              </a:rPr>
              <a:t>.</a:t>
            </a:r>
          </a:p>
          <a:p>
            <a:pPr marL="463550" indent="-228600" defTabSz="457200" eaLnBrk="1" hangingPunct="1">
              <a:spcBef>
                <a:spcPct val="0"/>
              </a:spcBef>
              <a:spcAft>
                <a:spcPts val="2900"/>
              </a:spcAft>
            </a:pPr>
            <a:r>
              <a:rPr lang="en-US" altLang="en-US" sz="2400" b="1" kern="1200" dirty="0">
                <a:solidFill>
                  <a:prstClr val="black"/>
                </a:solidFill>
                <a:latin typeface="Arial" panose="020B0604020202020204" pitchFamily="34" charset="0"/>
                <a:cs typeface="Arial" panose="020B0604020202020204" pitchFamily="34" charset="0"/>
              </a:rPr>
              <a:t>It is produced in the breakdown of </a:t>
            </a:r>
            <a:r>
              <a:rPr lang="en-US" altLang="en-US" sz="2400" b="1" kern="1200" dirty="0">
                <a:solidFill>
                  <a:srgbClr val="3366FF"/>
                </a:solidFill>
                <a:latin typeface="Arial" panose="020B0604020202020204" pitchFamily="34" charset="0"/>
                <a:cs typeface="Arial" panose="020B0604020202020204" pitchFamily="34" charset="0"/>
              </a:rPr>
              <a:t>fatty acids </a:t>
            </a:r>
            <a:r>
              <a:rPr lang="en-US" altLang="en-US" sz="2400" b="1" kern="1200" dirty="0">
                <a:solidFill>
                  <a:prstClr val="black"/>
                </a:solidFill>
                <a:latin typeface="Arial" panose="020B0604020202020204" pitchFamily="34" charset="0"/>
                <a:cs typeface="Arial" panose="020B0604020202020204" pitchFamily="34" charset="0"/>
              </a:rPr>
              <a:t>in the body.</a:t>
            </a:r>
          </a:p>
          <a:p>
            <a:pPr marL="463550" indent="-228600" defTabSz="457200" eaLnBrk="1" hangingPunct="1">
              <a:spcBef>
                <a:spcPct val="0"/>
              </a:spcBef>
              <a:spcAft>
                <a:spcPts val="3000"/>
              </a:spcAft>
            </a:pPr>
            <a:r>
              <a:rPr lang="en-US" altLang="en-US" sz="2400" b="1" kern="1200" dirty="0">
                <a:solidFill>
                  <a:prstClr val="black"/>
                </a:solidFill>
                <a:latin typeface="Arial" panose="020B0604020202020204" pitchFamily="34" charset="0"/>
                <a:cs typeface="Arial" panose="020B0604020202020204" pitchFamily="34" charset="0"/>
              </a:rPr>
              <a:t>Unusually high levels are found in </a:t>
            </a:r>
            <a:r>
              <a:rPr lang="en-US" altLang="en-US" sz="2400" b="1" kern="1200" dirty="0">
                <a:solidFill>
                  <a:srgbClr val="3366FF"/>
                </a:solidFill>
                <a:latin typeface="Arial" panose="020B0604020202020204" pitchFamily="34" charset="0"/>
                <a:cs typeface="Arial" panose="020B0604020202020204" pitchFamily="34" charset="0"/>
              </a:rPr>
              <a:t>diabetic</a:t>
            </a:r>
            <a:r>
              <a:rPr lang="en-US" altLang="en-US" sz="2400" b="1" kern="1200" dirty="0">
                <a:solidFill>
                  <a:srgbClr val="3333FF"/>
                </a:solidFill>
                <a:latin typeface="Arial" panose="020B0604020202020204" pitchFamily="34" charset="0"/>
                <a:cs typeface="Arial" panose="020B0604020202020204" pitchFamily="34" charset="0"/>
              </a:rPr>
              <a:t> </a:t>
            </a:r>
            <a:r>
              <a:rPr lang="en-US" altLang="en-US" sz="2400" b="1" kern="1200" dirty="0">
                <a:solidFill>
                  <a:prstClr val="black"/>
                </a:solidFill>
                <a:latin typeface="Arial" panose="020B0604020202020204" pitchFamily="34" charset="0"/>
                <a:cs typeface="Arial" panose="020B0604020202020204" pitchFamily="34" charset="0"/>
              </a:rPr>
              <a:t>patients.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p:cNvSpPr>
            <a:spLocks noGrp="1"/>
          </p:cNvSpPr>
          <p:nvPr>
            <p:ph type="title"/>
          </p:nvPr>
        </p:nvSpPr>
        <p:spPr>
          <a:xfrm>
            <a:off x="829828" y="428620"/>
            <a:ext cx="7481455" cy="400615"/>
          </a:xfrm>
        </p:spPr>
        <p:txBody>
          <a:bodyPr/>
          <a:lstStyle/>
          <a:p>
            <a:pPr eaLnBrk="1" hangingPunct="1"/>
            <a:r>
              <a:rPr lang="en-US" altLang="en-US" sz="3200" b="1" dirty="0"/>
              <a:t>16.4	Focus on Health &amp; Medicine (3)</a:t>
            </a:r>
            <a:endParaRPr lang="en-US" altLang="en-US" sz="2800" dirty="0"/>
          </a:p>
        </p:txBody>
      </p:sp>
      <p:sp>
        <p:nvSpPr>
          <p:cNvPr id="2" name="Content Placeholder 1"/>
          <p:cNvSpPr>
            <a:spLocks noGrp="1"/>
          </p:cNvSpPr>
          <p:nvPr>
            <p:ph idx="1"/>
          </p:nvPr>
        </p:nvSpPr>
        <p:spPr>
          <a:xfrm>
            <a:off x="1493937" y="824753"/>
            <a:ext cx="6183021" cy="379753"/>
          </a:xfrm>
        </p:spPr>
        <p:txBody>
          <a:bodyPr/>
          <a:lstStyle/>
          <a:p>
            <a:pPr marL="0" indent="0">
              <a:buNone/>
            </a:pPr>
            <a:r>
              <a:rPr lang="en-US" altLang="en-US" sz="2800" b="1" dirty="0">
                <a:solidFill>
                  <a:srgbClr val="000000"/>
                </a:solidFill>
              </a:rPr>
              <a:t>Interesting Aldehydes and Ketones</a:t>
            </a:r>
            <a:endParaRPr lang="en-US" dirty="0"/>
          </a:p>
        </p:txBody>
      </p:sp>
      <p:sp>
        <p:nvSpPr>
          <p:cNvPr id="3" name="Content Placeholder 2"/>
          <p:cNvSpPr>
            <a:spLocks noGrp="1"/>
          </p:cNvSpPr>
          <p:nvPr>
            <p:ph sz="quarter" idx="13"/>
          </p:nvPr>
        </p:nvSpPr>
        <p:spPr>
          <a:xfrm>
            <a:off x="770966" y="1420906"/>
            <a:ext cx="6359172" cy="710958"/>
          </a:xfrm>
        </p:spPr>
        <p:txBody>
          <a:bodyPr/>
          <a:lstStyle/>
          <a:p>
            <a:pPr marL="0" lvl="0" indent="0" defTabSz="457200" eaLnBrk="1" hangingPunct="1">
              <a:spcBef>
                <a:spcPct val="0"/>
              </a:spcBef>
              <a:buNone/>
            </a:pPr>
            <a:r>
              <a:rPr lang="en-US" altLang="en-US" sz="2400" b="1" kern="1200" dirty="0">
                <a:solidFill>
                  <a:srgbClr val="3366FF"/>
                </a:solidFill>
                <a:latin typeface="Arial" charset="0"/>
                <a:cs typeface="+mn-cs"/>
              </a:rPr>
              <a:t>Cinnamaldehyde</a:t>
            </a:r>
            <a:r>
              <a:rPr lang="en-US" altLang="en-US" sz="2400" b="1" kern="1200" dirty="0">
                <a:solidFill>
                  <a:prstClr val="black"/>
                </a:solidFill>
                <a:latin typeface="Arial" charset="0"/>
                <a:cs typeface="+mn-cs"/>
              </a:rPr>
              <a:t>, the major component of</a:t>
            </a:r>
          </a:p>
          <a:p>
            <a:pPr marL="0" lvl="0" indent="0" defTabSz="457200" eaLnBrk="1" hangingPunct="1">
              <a:spcBef>
                <a:spcPct val="0"/>
              </a:spcBef>
              <a:buNone/>
            </a:pPr>
            <a:r>
              <a:rPr lang="en-US" altLang="en-US" sz="2400" b="1" kern="1200" dirty="0">
                <a:solidFill>
                  <a:prstClr val="black"/>
                </a:solidFill>
                <a:latin typeface="Arial" charset="0"/>
                <a:cs typeface="+mn-cs"/>
              </a:rPr>
              <a:t>cinnamon bark:</a:t>
            </a:r>
          </a:p>
        </p:txBody>
      </p:sp>
      <p:pic>
        <p:nvPicPr>
          <p:cNvPr id="24578" name="Picture 11" descr="Structure of Cinnamaldehyde: A major component of cinnamon bark, is a common flavoring agent. There is CH double bond CHCHO group attached to benzene ring."/>
          <p:cNvPicPr>
            <a:picLocks noChangeAspect="1" noChangeArrowheads="1"/>
          </p:cNvPicPr>
          <p:nvPr/>
        </p:nvPicPr>
        <p:blipFill>
          <a:blip r:embed="rId3">
            <a:extLst>
              <a:ext uri="{28A0092B-C50C-407E-A947-70E740481C1C}">
                <a14:useLocalDpi xmlns:a14="http://schemas.microsoft.com/office/drawing/2010/main" val="0"/>
              </a:ext>
            </a:extLst>
          </a:blip>
          <a:srcRect b="66615"/>
          <a:stretch>
            <a:fillRect/>
          </a:stretch>
        </p:blipFill>
        <p:spPr bwMode="auto">
          <a:xfrm>
            <a:off x="2743200" y="2438400"/>
            <a:ext cx="35845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quarter" idx="14"/>
          </p:nvPr>
        </p:nvSpPr>
        <p:spPr>
          <a:xfrm>
            <a:off x="762000" y="4120689"/>
            <a:ext cx="7758545" cy="755703"/>
          </a:xfrm>
        </p:spPr>
        <p:txBody>
          <a:bodyPr/>
          <a:lstStyle/>
          <a:p>
            <a:pPr marL="0" lvl="0" indent="0" defTabSz="457200" eaLnBrk="1" hangingPunct="1">
              <a:spcBef>
                <a:spcPct val="0"/>
              </a:spcBef>
              <a:buNone/>
            </a:pPr>
            <a:r>
              <a:rPr lang="en-US" altLang="en-US" sz="2400" b="1" kern="1200" dirty="0">
                <a:solidFill>
                  <a:srgbClr val="3366FF"/>
                </a:solidFill>
                <a:latin typeface="Arial" charset="0"/>
                <a:cs typeface="+mn-cs"/>
              </a:rPr>
              <a:t>Vanillin</a:t>
            </a:r>
            <a:r>
              <a:rPr lang="en-US" altLang="en-US" sz="2400" b="1" kern="1200" dirty="0">
                <a:solidFill>
                  <a:prstClr val="black"/>
                </a:solidFill>
                <a:latin typeface="Arial" charset="0"/>
                <a:cs typeface="+mn-cs"/>
              </a:rPr>
              <a:t>, the primary component of the extract of the</a:t>
            </a:r>
          </a:p>
          <a:p>
            <a:pPr marL="0" lvl="0" indent="0" defTabSz="457200" eaLnBrk="1" hangingPunct="1">
              <a:spcBef>
                <a:spcPct val="0"/>
              </a:spcBef>
              <a:buNone/>
            </a:pPr>
            <a:r>
              <a:rPr lang="en-US" altLang="en-US" sz="2400" b="1" kern="1200" dirty="0">
                <a:solidFill>
                  <a:prstClr val="black"/>
                </a:solidFill>
                <a:latin typeface="Arial" charset="0"/>
                <a:cs typeface="+mn-cs"/>
              </a:rPr>
              <a:t>vanilla bean:</a:t>
            </a:r>
          </a:p>
        </p:txBody>
      </p:sp>
      <p:pic>
        <p:nvPicPr>
          <p:cNvPr id="19464" name="Picture 11" descr="Struture of Vanillin: a primary component of the extract of the vanilla bean. There are alcohol, methoxy and aldehyde functional groups attached to benzene ring."/>
          <p:cNvPicPr>
            <a:picLocks noChangeAspect="1" noChangeArrowheads="1"/>
          </p:cNvPicPr>
          <p:nvPr/>
        </p:nvPicPr>
        <p:blipFill>
          <a:blip r:embed="rId3">
            <a:extLst>
              <a:ext uri="{28A0092B-C50C-407E-A947-70E740481C1C}">
                <a14:useLocalDpi xmlns:a14="http://schemas.microsoft.com/office/drawing/2010/main" val="0"/>
              </a:ext>
            </a:extLst>
          </a:blip>
          <a:srcRect t="57033"/>
          <a:stretch>
            <a:fillRect/>
          </a:stretch>
        </p:blipFill>
        <p:spPr bwMode="auto">
          <a:xfrm>
            <a:off x="2819400" y="4787900"/>
            <a:ext cx="358457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noGrp="1"/>
          </p:cNvSpPr>
          <p:nvPr>
            <p:ph type="title"/>
          </p:nvPr>
        </p:nvSpPr>
        <p:spPr>
          <a:xfrm>
            <a:off x="1171339" y="403412"/>
            <a:ext cx="6801323" cy="400615"/>
          </a:xfrm>
        </p:spPr>
        <p:txBody>
          <a:bodyPr/>
          <a:lstStyle/>
          <a:p>
            <a:pPr eaLnBrk="1" hangingPunct="1"/>
            <a:r>
              <a:rPr lang="en-US" altLang="en-US" sz="3200" b="1" dirty="0"/>
              <a:t>Focus on Health &amp; Medicine </a:t>
            </a:r>
            <a:endParaRPr lang="en-US" altLang="en-US" sz="2800" dirty="0"/>
          </a:p>
        </p:txBody>
      </p:sp>
      <p:sp>
        <p:nvSpPr>
          <p:cNvPr id="2" name="Content Placeholder 1"/>
          <p:cNvSpPr>
            <a:spLocks noGrp="1"/>
          </p:cNvSpPr>
          <p:nvPr>
            <p:ph idx="1"/>
          </p:nvPr>
        </p:nvSpPr>
        <p:spPr>
          <a:xfrm>
            <a:off x="1493937" y="829236"/>
            <a:ext cx="6183021" cy="417728"/>
          </a:xfrm>
        </p:spPr>
        <p:txBody>
          <a:bodyPr/>
          <a:lstStyle/>
          <a:p>
            <a:pPr marL="0" indent="0">
              <a:buNone/>
            </a:pPr>
            <a:r>
              <a:rPr lang="en-US" altLang="en-US" sz="2800" b="1" dirty="0">
                <a:solidFill>
                  <a:srgbClr val="000000"/>
                </a:solidFill>
              </a:rPr>
              <a:t>Interesting Aldehydes and Ketones</a:t>
            </a:r>
            <a:endParaRPr lang="en-US" dirty="0"/>
          </a:p>
        </p:txBody>
      </p:sp>
      <p:sp>
        <p:nvSpPr>
          <p:cNvPr id="5" name="Content Placeholder 4"/>
          <p:cNvSpPr>
            <a:spLocks noGrp="1"/>
          </p:cNvSpPr>
          <p:nvPr>
            <p:ph sz="quarter" idx="14"/>
          </p:nvPr>
        </p:nvSpPr>
        <p:spPr>
          <a:xfrm>
            <a:off x="829581" y="1420906"/>
            <a:ext cx="8229254" cy="687003"/>
          </a:xfrm>
        </p:spPr>
        <p:txBody>
          <a:bodyPr/>
          <a:lstStyle/>
          <a:p>
            <a:pPr marL="0" lvl="0" indent="0" defTabSz="457200" eaLnBrk="1" hangingPunct="1">
              <a:spcBef>
                <a:spcPct val="0"/>
              </a:spcBef>
              <a:buNone/>
            </a:pPr>
            <a:r>
              <a:rPr lang="en-US" altLang="en-US" sz="2400" b="1" kern="1200" dirty="0">
                <a:solidFill>
                  <a:srgbClr val="3366FF"/>
                </a:solidFill>
                <a:latin typeface="Arial" charset="0"/>
                <a:cs typeface="+mn-cs"/>
              </a:rPr>
              <a:t>Gerenial</a:t>
            </a:r>
            <a:r>
              <a:rPr lang="en-US" altLang="en-US" sz="2400" b="1" kern="1200" dirty="0">
                <a:solidFill>
                  <a:prstClr val="black"/>
                </a:solidFill>
                <a:latin typeface="Arial" charset="0"/>
                <a:cs typeface="+mn-cs"/>
              </a:rPr>
              <a:t>, the characteristic odor of lemon grass, used </a:t>
            </a:r>
          </a:p>
          <a:p>
            <a:pPr marL="0" lvl="0" indent="0" defTabSz="457200" eaLnBrk="1" hangingPunct="1">
              <a:spcBef>
                <a:spcPct val="0"/>
              </a:spcBef>
              <a:buNone/>
            </a:pPr>
            <a:r>
              <a:rPr lang="en-US" altLang="en-US" sz="2400" b="1" kern="1200" dirty="0">
                <a:solidFill>
                  <a:prstClr val="black"/>
                </a:solidFill>
                <a:latin typeface="Arial" charset="0"/>
                <a:cs typeface="+mn-cs"/>
              </a:rPr>
              <a:t>in perfumery and in synthesis of vitamin A:</a:t>
            </a:r>
          </a:p>
        </p:txBody>
      </p:sp>
      <p:pic>
        <p:nvPicPr>
          <p:cNvPr id="25602" name="Picture 11" descr="Structure of Geranial : the molecular formula is C10H16O with two double bonds and aldehyde functional group."/>
          <p:cNvPicPr>
            <a:picLocks noChangeAspect="1" noChangeArrowheads="1"/>
          </p:cNvPicPr>
          <p:nvPr/>
        </p:nvPicPr>
        <p:blipFill>
          <a:blip r:embed="rId3">
            <a:extLst>
              <a:ext uri="{28A0092B-C50C-407E-A947-70E740481C1C}">
                <a14:useLocalDpi xmlns:a14="http://schemas.microsoft.com/office/drawing/2010/main" val="0"/>
              </a:ext>
            </a:extLst>
          </a:blip>
          <a:srcRect b="71153"/>
          <a:stretch>
            <a:fillRect/>
          </a:stretch>
        </p:blipFill>
        <p:spPr bwMode="auto">
          <a:xfrm>
            <a:off x="2362200" y="2590800"/>
            <a:ext cx="403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sz="quarter" idx="15"/>
          </p:nvPr>
        </p:nvSpPr>
        <p:spPr>
          <a:xfrm>
            <a:off x="889298" y="4262306"/>
            <a:ext cx="7452360" cy="762000"/>
          </a:xfrm>
        </p:spPr>
        <p:txBody>
          <a:bodyPr/>
          <a:lstStyle/>
          <a:p>
            <a:pPr marL="0" lvl="0" indent="0" defTabSz="457200" eaLnBrk="1" hangingPunct="1">
              <a:spcBef>
                <a:spcPct val="0"/>
              </a:spcBef>
              <a:buNone/>
            </a:pPr>
            <a:r>
              <a:rPr lang="en-US" altLang="en-US" sz="2400" b="1" kern="1200" dirty="0">
                <a:solidFill>
                  <a:srgbClr val="3366FF"/>
                </a:solidFill>
                <a:latin typeface="Arial" charset="0"/>
                <a:cs typeface="+mn-cs"/>
              </a:rPr>
              <a:t>Citronellal</a:t>
            </a:r>
            <a:r>
              <a:rPr lang="en-US" altLang="en-US" sz="2400" b="1" kern="1200" dirty="0">
                <a:solidFill>
                  <a:prstClr val="black"/>
                </a:solidFill>
                <a:latin typeface="Arial" charset="0"/>
                <a:cs typeface="+mn-cs"/>
              </a:rPr>
              <a:t>, the odor of citronella candles, used to</a:t>
            </a:r>
          </a:p>
          <a:p>
            <a:pPr marL="0" lvl="0" indent="0" defTabSz="457200" eaLnBrk="1" hangingPunct="1">
              <a:spcBef>
                <a:spcPct val="0"/>
              </a:spcBef>
              <a:buNone/>
            </a:pPr>
            <a:r>
              <a:rPr lang="en-US" altLang="en-US" sz="2400" b="1" kern="1200" dirty="0">
                <a:solidFill>
                  <a:prstClr val="black"/>
                </a:solidFill>
                <a:latin typeface="Arial" charset="0"/>
                <a:cs typeface="+mn-cs"/>
              </a:rPr>
              <a:t>repel mosquitoes:</a:t>
            </a:r>
          </a:p>
        </p:txBody>
      </p:sp>
      <p:pic>
        <p:nvPicPr>
          <p:cNvPr id="20488" name="Picture 11" descr="Structure of Citronellal: the molecular formula is C10H18O with one double bond and aldehyde functional group."/>
          <p:cNvPicPr>
            <a:picLocks noChangeAspect="1" noChangeArrowheads="1"/>
          </p:cNvPicPr>
          <p:nvPr/>
        </p:nvPicPr>
        <p:blipFill>
          <a:blip r:embed="rId3">
            <a:extLst>
              <a:ext uri="{28A0092B-C50C-407E-A947-70E740481C1C}">
                <a14:useLocalDpi xmlns:a14="http://schemas.microsoft.com/office/drawing/2010/main" val="0"/>
              </a:ext>
            </a:extLst>
          </a:blip>
          <a:srcRect t="65785" b="9215"/>
          <a:stretch>
            <a:fillRect/>
          </a:stretch>
        </p:blipFill>
        <p:spPr bwMode="auto">
          <a:xfrm>
            <a:off x="2514600" y="5365750"/>
            <a:ext cx="4038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2582" y="430306"/>
            <a:ext cx="9186582" cy="400615"/>
          </a:xfrm>
        </p:spPr>
        <p:txBody>
          <a:bodyPr/>
          <a:lstStyle/>
          <a:p>
            <a:pPr eaLnBrk="1" hangingPunct="1"/>
            <a:r>
              <a:rPr lang="en-US" altLang="en-US" sz="3200" b="1" dirty="0"/>
              <a:t>16.5	Reactions of Aldehydes and Ketones (1)</a:t>
            </a:r>
            <a:endParaRPr lang="en-US" altLang="en-US" sz="2800" dirty="0"/>
          </a:p>
        </p:txBody>
      </p:sp>
      <p:sp>
        <p:nvSpPr>
          <p:cNvPr id="5" name="Content Placeholder 4"/>
          <p:cNvSpPr>
            <a:spLocks noGrp="1"/>
          </p:cNvSpPr>
          <p:nvPr>
            <p:ph idx="1"/>
          </p:nvPr>
        </p:nvSpPr>
        <p:spPr>
          <a:xfrm>
            <a:off x="2241125" y="829236"/>
            <a:ext cx="4693076" cy="459501"/>
          </a:xfrm>
        </p:spPr>
        <p:txBody>
          <a:bodyPr/>
          <a:lstStyle/>
          <a:p>
            <a:pPr marL="457200" indent="-457200">
              <a:buFont typeface="+mj-lt"/>
              <a:buAutoNum type="alphaUcPeriod"/>
            </a:pPr>
            <a:r>
              <a:rPr lang="en-US" altLang="en-US" sz="2800" b="1" dirty="0">
                <a:solidFill>
                  <a:srgbClr val="000000"/>
                </a:solidFill>
              </a:rPr>
              <a:t>General Considerations</a:t>
            </a:r>
            <a:endParaRPr lang="en-US" dirty="0"/>
          </a:p>
        </p:txBody>
      </p:sp>
      <p:sp>
        <p:nvSpPr>
          <p:cNvPr id="6" name="Content Placeholder 5"/>
          <p:cNvSpPr>
            <a:spLocks noGrp="1"/>
          </p:cNvSpPr>
          <p:nvPr>
            <p:ph sz="quarter" idx="13"/>
          </p:nvPr>
        </p:nvSpPr>
        <p:spPr>
          <a:xfrm>
            <a:off x="829370" y="1425388"/>
            <a:ext cx="7628830" cy="710958"/>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Aldehydes and ketones undergo two general types</a:t>
            </a:r>
          </a:p>
          <a:p>
            <a:pPr marL="0" lvl="0" indent="0" defTabSz="457200" eaLnBrk="1" hangingPunct="1">
              <a:spcBef>
                <a:spcPct val="0"/>
              </a:spcBef>
              <a:buNone/>
            </a:pPr>
            <a:r>
              <a:rPr lang="en-US" altLang="en-US" sz="2400" b="1" kern="1200" dirty="0">
                <a:solidFill>
                  <a:prstClr val="black"/>
                </a:solidFill>
                <a:latin typeface="Arial" charset="0"/>
                <a:cs typeface="+mn-cs"/>
              </a:rPr>
              <a:t>of reactions:</a:t>
            </a:r>
          </a:p>
        </p:txBody>
      </p:sp>
      <p:sp>
        <p:nvSpPr>
          <p:cNvPr id="7" name="Content Placeholder 6"/>
          <p:cNvSpPr>
            <a:spLocks noGrp="1"/>
          </p:cNvSpPr>
          <p:nvPr>
            <p:ph sz="quarter" idx="14"/>
          </p:nvPr>
        </p:nvSpPr>
        <p:spPr>
          <a:xfrm>
            <a:off x="1070021" y="2427871"/>
            <a:ext cx="7628830" cy="387795"/>
          </a:xfrm>
        </p:spPr>
        <p:txBody>
          <a:bodyPr/>
          <a:lstStyle/>
          <a:p>
            <a:pPr marL="457200" indent="-457200" defTabSz="457200" eaLnBrk="1" hangingPunct="1">
              <a:spcBef>
                <a:spcPct val="0"/>
              </a:spcBef>
            </a:pPr>
            <a:r>
              <a:rPr lang="en-US" altLang="en-US" sz="2400" b="1" kern="1200" dirty="0">
                <a:solidFill>
                  <a:prstClr val="black"/>
                </a:solidFill>
                <a:latin typeface="Arial" charset="0"/>
                <a:cs typeface="+mn-cs"/>
              </a:rPr>
              <a:t>Aldehydes can be </a:t>
            </a:r>
            <a:r>
              <a:rPr lang="en-US" altLang="en-US" sz="2400" b="1" kern="1200" dirty="0">
                <a:solidFill>
                  <a:srgbClr val="3366FF"/>
                </a:solidFill>
                <a:latin typeface="Arial" charset="0"/>
                <a:cs typeface="+mn-cs"/>
              </a:rPr>
              <a:t>oxidized</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to carboxylic acids:</a:t>
            </a:r>
          </a:p>
        </p:txBody>
      </p:sp>
      <p:pic>
        <p:nvPicPr>
          <p:cNvPr id="26630" name="Picture 9" descr="Aldehyde RCHO getting oxidised to carboxylic acid RCOO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3422650"/>
            <a:ext cx="557530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 y="416859"/>
            <a:ext cx="9052560" cy="440677"/>
          </a:xfrm>
        </p:spPr>
        <p:txBody>
          <a:bodyPr/>
          <a:lstStyle/>
          <a:p>
            <a:pPr eaLnBrk="1" hangingPunct="1"/>
            <a:r>
              <a:rPr lang="en-US" altLang="en-US" sz="3200" b="1" dirty="0"/>
              <a:t>16.5	Reactions of Aldehydes and Ketones (2)</a:t>
            </a:r>
            <a:endParaRPr lang="en-US" altLang="en-US" sz="2800" dirty="0"/>
          </a:p>
        </p:txBody>
      </p:sp>
      <p:sp>
        <p:nvSpPr>
          <p:cNvPr id="2" name="Content Placeholder 1"/>
          <p:cNvSpPr>
            <a:spLocks noGrp="1"/>
          </p:cNvSpPr>
          <p:nvPr>
            <p:ph idx="1"/>
          </p:nvPr>
        </p:nvSpPr>
        <p:spPr>
          <a:xfrm>
            <a:off x="2245632" y="829237"/>
            <a:ext cx="4840967" cy="505451"/>
          </a:xfrm>
        </p:spPr>
        <p:txBody>
          <a:bodyPr/>
          <a:lstStyle/>
          <a:p>
            <a:pPr marL="457200" lvl="0" indent="-457200">
              <a:buFont typeface="+mj-lt"/>
              <a:buAutoNum type="alphaUcPeriod"/>
            </a:pPr>
            <a:r>
              <a:rPr lang="en-US" altLang="en-US" sz="2800" b="1" dirty="0">
                <a:solidFill>
                  <a:srgbClr val="000000"/>
                </a:solidFill>
              </a:rPr>
              <a:t>General Considerations</a:t>
            </a:r>
            <a:endParaRPr lang="en-US" dirty="0">
              <a:solidFill>
                <a:prstClr val="black"/>
              </a:solidFill>
            </a:endParaRPr>
          </a:p>
        </p:txBody>
      </p:sp>
      <p:sp>
        <p:nvSpPr>
          <p:cNvPr id="4" name="Content Placeholder 3"/>
          <p:cNvSpPr>
            <a:spLocks noGrp="1"/>
          </p:cNvSpPr>
          <p:nvPr>
            <p:ph sz="quarter" idx="14"/>
          </p:nvPr>
        </p:nvSpPr>
        <p:spPr>
          <a:xfrm>
            <a:off x="822364" y="1427304"/>
            <a:ext cx="7631354" cy="755703"/>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Aldehydes and ketones undergo two general types</a:t>
            </a:r>
          </a:p>
          <a:p>
            <a:pPr marL="0" lvl="0" indent="0" defTabSz="457200" eaLnBrk="1" hangingPunct="1">
              <a:spcBef>
                <a:spcPct val="0"/>
              </a:spcBef>
              <a:buNone/>
            </a:pPr>
            <a:r>
              <a:rPr lang="en-US" altLang="en-US" sz="2400" b="1" kern="1200" dirty="0">
                <a:solidFill>
                  <a:prstClr val="black"/>
                </a:solidFill>
                <a:latin typeface="Arial" charset="0"/>
                <a:cs typeface="+mn-cs"/>
              </a:rPr>
              <a:t>of reactions:</a:t>
            </a:r>
          </a:p>
        </p:txBody>
      </p:sp>
      <p:sp>
        <p:nvSpPr>
          <p:cNvPr id="5" name="Content Placeholder 4"/>
          <p:cNvSpPr>
            <a:spLocks noGrp="1"/>
          </p:cNvSpPr>
          <p:nvPr>
            <p:ph sz="quarter" idx="15"/>
          </p:nvPr>
        </p:nvSpPr>
        <p:spPr>
          <a:xfrm>
            <a:off x="1066800" y="2438400"/>
            <a:ext cx="7239000" cy="762000"/>
          </a:xfrm>
        </p:spPr>
        <p:txBody>
          <a:bodyPr/>
          <a:lstStyle/>
          <a:p>
            <a:pPr marL="457200" indent="-457200" defTabSz="457200" eaLnBrk="1" hangingPunct="1">
              <a:spcBef>
                <a:spcPct val="0"/>
              </a:spcBef>
            </a:pPr>
            <a:r>
              <a:rPr lang="en-US" altLang="en-US" sz="2400" b="1" kern="1200" dirty="0">
                <a:solidFill>
                  <a:prstClr val="black"/>
                </a:solidFill>
                <a:latin typeface="Arial" charset="0"/>
                <a:cs typeface="+mn-cs"/>
              </a:rPr>
              <a:t>Aldehydes and ketones undergo </a:t>
            </a:r>
            <a:r>
              <a:rPr lang="en-US" altLang="en-US" sz="2400" b="1" kern="1200" dirty="0">
                <a:solidFill>
                  <a:srgbClr val="3366FF"/>
                </a:solidFill>
                <a:latin typeface="Arial" charset="0"/>
                <a:cs typeface="+mn-cs"/>
              </a:rPr>
              <a:t>addition </a:t>
            </a:r>
            <a:r>
              <a:rPr lang="en-US" altLang="en-US" sz="2400" b="1" kern="1200" dirty="0">
                <a:solidFill>
                  <a:prstClr val="black"/>
                </a:solidFill>
                <a:latin typeface="Arial" charset="0"/>
                <a:cs typeface="+mn-cs"/>
              </a:rPr>
              <a:t>reactions:</a:t>
            </a:r>
          </a:p>
        </p:txBody>
      </p:sp>
      <p:pic>
        <p:nvPicPr>
          <p:cNvPr id="27654" name="Picture 9" descr="Illustration of addition reactions in aldehydes and ketones: New groups X and Y are added to the carbonyl group of the starting material. One bond of the double bond is broken and two new single bonds are form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581400"/>
            <a:ext cx="6477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 y="394447"/>
            <a:ext cx="9052560" cy="484745"/>
          </a:xfrm>
        </p:spPr>
        <p:txBody>
          <a:bodyPr/>
          <a:lstStyle/>
          <a:p>
            <a:pPr eaLnBrk="1" hangingPunct="1"/>
            <a:r>
              <a:rPr lang="en-US" altLang="en-US" sz="3200" b="1" dirty="0"/>
              <a:t>16.5	Reactions of Aldehydes and Ketones (3)</a:t>
            </a:r>
            <a:endParaRPr lang="en-US" altLang="en-US" sz="2800" dirty="0"/>
          </a:p>
        </p:txBody>
      </p:sp>
      <p:sp>
        <p:nvSpPr>
          <p:cNvPr id="2" name="Content Placeholder 1"/>
          <p:cNvSpPr>
            <a:spLocks noGrp="1"/>
          </p:cNvSpPr>
          <p:nvPr>
            <p:ph idx="1"/>
          </p:nvPr>
        </p:nvSpPr>
        <p:spPr>
          <a:xfrm>
            <a:off x="2259054" y="829237"/>
            <a:ext cx="4675146" cy="459501"/>
          </a:xfrm>
        </p:spPr>
        <p:txBody>
          <a:bodyPr/>
          <a:lstStyle/>
          <a:p>
            <a:pPr marL="457200" lvl="0" indent="-457200">
              <a:buFont typeface="+mj-lt"/>
              <a:buAutoNum type="alphaUcPeriod" startAt="2"/>
            </a:pPr>
            <a:r>
              <a:rPr lang="en-US" altLang="en-US" sz="2800" b="1" dirty="0"/>
              <a:t>Oxidation of Aldehydes</a:t>
            </a:r>
            <a:endParaRPr lang="en-US" dirty="0">
              <a:solidFill>
                <a:prstClr val="black"/>
              </a:solidFill>
            </a:endParaRPr>
          </a:p>
        </p:txBody>
      </p:sp>
      <p:sp>
        <p:nvSpPr>
          <p:cNvPr id="3" name="Content Placeholder 2"/>
          <p:cNvSpPr>
            <a:spLocks noGrp="1"/>
          </p:cNvSpPr>
          <p:nvPr>
            <p:ph sz="quarter" idx="13"/>
          </p:nvPr>
        </p:nvSpPr>
        <p:spPr>
          <a:xfrm>
            <a:off x="826502" y="1692204"/>
            <a:ext cx="7546533" cy="782054"/>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In oxidation, the </a:t>
            </a:r>
            <a:r>
              <a:rPr lang="en-US" altLang="en-US" sz="2400" b="1" kern="1200" dirty="0">
                <a:solidFill>
                  <a:srgbClr val="3366FF"/>
                </a:solidFill>
                <a:latin typeface="Arial" charset="0"/>
                <a:cs typeface="+mn-cs"/>
              </a:rPr>
              <a:t>aldehyde C—H bond </a:t>
            </a:r>
            <a:r>
              <a:rPr lang="en-US" altLang="en-US" sz="2400" b="1" kern="1200" dirty="0">
                <a:solidFill>
                  <a:prstClr val="black"/>
                </a:solidFill>
                <a:latin typeface="Arial" charset="0"/>
                <a:cs typeface="+mn-cs"/>
              </a:rPr>
              <a:t>is converted</a:t>
            </a:r>
          </a:p>
          <a:p>
            <a:pPr marL="0" lvl="0" indent="0" defTabSz="457200" eaLnBrk="1" hangingPunct="1">
              <a:spcBef>
                <a:spcPct val="0"/>
              </a:spcBef>
              <a:buNone/>
            </a:pPr>
            <a:r>
              <a:rPr lang="en-US" altLang="en-US" sz="2400" b="1" kern="1200" dirty="0">
                <a:solidFill>
                  <a:prstClr val="black"/>
                </a:solidFill>
                <a:latin typeface="Arial" charset="0"/>
                <a:cs typeface="+mn-cs"/>
              </a:rPr>
              <a:t>into a </a:t>
            </a:r>
            <a:r>
              <a:rPr lang="en-US" altLang="en-US" sz="2400" b="1" kern="1200" dirty="0">
                <a:solidFill>
                  <a:srgbClr val="3366FF"/>
                </a:solidFill>
                <a:latin typeface="Arial" charset="0"/>
                <a:cs typeface="+mn-cs"/>
              </a:rPr>
              <a:t>carboxylic acid C—OH bond</a:t>
            </a:r>
            <a:r>
              <a:rPr lang="en-US" altLang="en-US" sz="2400" b="1" kern="1200" dirty="0">
                <a:solidFill>
                  <a:prstClr val="black"/>
                </a:solidFill>
                <a:latin typeface="Arial" charset="0"/>
                <a:cs typeface="+mn-cs"/>
              </a:rPr>
              <a:t>.</a:t>
            </a:r>
          </a:p>
        </p:txBody>
      </p:sp>
      <p:pic>
        <p:nvPicPr>
          <p:cNvPr id="28677" name="Picture 1" descr="On oxidation, the aldehyde C─H bond is converted to a C─OH bo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4575" y="2959100"/>
            <a:ext cx="451485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 y="430306"/>
            <a:ext cx="9052560" cy="400615"/>
          </a:xfrm>
        </p:spPr>
        <p:txBody>
          <a:bodyPr/>
          <a:lstStyle/>
          <a:p>
            <a:r>
              <a:rPr lang="en-US" altLang="en-US" sz="3200" b="1" dirty="0">
                <a:solidFill>
                  <a:srgbClr val="000000"/>
                </a:solidFill>
              </a:rPr>
              <a:t>16.5	Reactions of Aldehydes and Ketones (4)</a:t>
            </a:r>
            <a:endParaRPr lang="en-US" dirty="0"/>
          </a:p>
        </p:txBody>
      </p:sp>
      <p:sp>
        <p:nvSpPr>
          <p:cNvPr id="2" name="Content Placeholder 1"/>
          <p:cNvSpPr>
            <a:spLocks noGrp="1"/>
          </p:cNvSpPr>
          <p:nvPr>
            <p:ph idx="1"/>
          </p:nvPr>
        </p:nvSpPr>
        <p:spPr>
          <a:xfrm>
            <a:off x="2262750" y="828521"/>
            <a:ext cx="4645395" cy="505451"/>
          </a:xfrm>
        </p:spPr>
        <p:txBody>
          <a:bodyPr/>
          <a:lstStyle/>
          <a:p>
            <a:pPr marL="457200" lvl="0" indent="-457200">
              <a:buFont typeface="+mj-lt"/>
              <a:buAutoNum type="alphaUcPeriod" startAt="2"/>
            </a:pPr>
            <a:r>
              <a:rPr lang="en-US" altLang="en-US" sz="2800" b="1" dirty="0">
                <a:solidFill>
                  <a:prstClr val="black"/>
                </a:solidFill>
              </a:rPr>
              <a:t>Oxidation of Aldehydes</a:t>
            </a:r>
            <a:endParaRPr lang="en-US" dirty="0">
              <a:solidFill>
                <a:prstClr val="black"/>
              </a:solidFill>
            </a:endParaRPr>
          </a:p>
        </p:txBody>
      </p:sp>
      <p:sp>
        <p:nvSpPr>
          <p:cNvPr id="7" name="Content Placeholder 6"/>
          <p:cNvSpPr>
            <a:spLocks noGrp="1"/>
          </p:cNvSpPr>
          <p:nvPr>
            <p:ph sz="quarter" idx="13"/>
          </p:nvPr>
        </p:nvSpPr>
        <p:spPr>
          <a:xfrm>
            <a:off x="824754" y="1597667"/>
            <a:ext cx="7247830" cy="782054"/>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Ketones </a:t>
            </a:r>
            <a:r>
              <a:rPr lang="en-US" altLang="en-US" sz="2400" b="1" kern="1200" dirty="0">
                <a:solidFill>
                  <a:srgbClr val="3366FF"/>
                </a:solidFill>
                <a:latin typeface="Arial" charset="0"/>
                <a:cs typeface="+mn-cs"/>
              </a:rPr>
              <a:t>cannot be oxidized </a:t>
            </a:r>
            <a:r>
              <a:rPr lang="en-US" altLang="en-US" sz="2400" b="1" kern="1200" dirty="0">
                <a:solidFill>
                  <a:prstClr val="black"/>
                </a:solidFill>
                <a:latin typeface="Arial" charset="0"/>
                <a:cs typeface="+mn-cs"/>
              </a:rPr>
              <a:t>because there is </a:t>
            </a:r>
            <a:r>
              <a:rPr lang="en-US" altLang="en-US" sz="2400" b="1" kern="1200" dirty="0">
                <a:solidFill>
                  <a:srgbClr val="3366FF"/>
                </a:solidFill>
                <a:latin typeface="Arial" charset="0"/>
                <a:cs typeface="+mn-cs"/>
              </a:rPr>
              <a:t>no</a:t>
            </a:r>
          </a:p>
          <a:p>
            <a:pPr marL="0" lvl="0" indent="0" defTabSz="457200" eaLnBrk="1" hangingPunct="1">
              <a:spcBef>
                <a:spcPct val="0"/>
              </a:spcBef>
              <a:buNone/>
            </a:pPr>
            <a:r>
              <a:rPr lang="en-US" altLang="en-US" sz="2400" b="1" kern="1200" dirty="0">
                <a:solidFill>
                  <a:srgbClr val="3366FF"/>
                </a:solidFill>
                <a:latin typeface="Arial" charset="0"/>
                <a:cs typeface="+mn-cs"/>
              </a:rPr>
              <a:t>C—H bond</a:t>
            </a:r>
            <a:r>
              <a:rPr lang="en-US" altLang="en-US" sz="2400" b="1" kern="1200" dirty="0">
                <a:solidFill>
                  <a:prstClr val="black"/>
                </a:solidFill>
                <a:latin typeface="Arial" charset="0"/>
                <a:cs typeface="+mn-cs"/>
              </a:rPr>
              <a:t>.</a:t>
            </a:r>
          </a:p>
        </p:txBody>
      </p:sp>
      <p:pic>
        <p:nvPicPr>
          <p:cNvPr id="29701" name="Picture 9" descr="Ketones do not get oxidised with K2Cr2O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43200"/>
            <a:ext cx="621982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6894" y="367553"/>
            <a:ext cx="8987118" cy="533219"/>
          </a:xfrm>
        </p:spPr>
        <p:txBody>
          <a:bodyPr/>
          <a:lstStyle/>
          <a:p>
            <a:pPr eaLnBrk="1" hangingPunct="1"/>
            <a:r>
              <a:rPr lang="en-US" altLang="en-US" sz="3200" b="1" dirty="0"/>
              <a:t>16.5	Reactions of Aldehydes and Ketones (5)</a:t>
            </a:r>
            <a:endParaRPr lang="en-US" altLang="en-US" sz="2800" dirty="0"/>
          </a:p>
        </p:txBody>
      </p:sp>
      <p:sp>
        <p:nvSpPr>
          <p:cNvPr id="2" name="Content Placeholder 1"/>
          <p:cNvSpPr>
            <a:spLocks noGrp="1"/>
          </p:cNvSpPr>
          <p:nvPr>
            <p:ph idx="1"/>
          </p:nvPr>
        </p:nvSpPr>
        <p:spPr>
          <a:xfrm>
            <a:off x="2262750" y="829236"/>
            <a:ext cx="4645395" cy="459501"/>
          </a:xfrm>
        </p:spPr>
        <p:txBody>
          <a:bodyPr/>
          <a:lstStyle/>
          <a:p>
            <a:pPr marL="457200" lvl="0" indent="-457200">
              <a:buFont typeface="+mj-lt"/>
              <a:buAutoNum type="alphaUcPeriod" startAt="2"/>
            </a:pPr>
            <a:r>
              <a:rPr lang="en-US" altLang="en-US" sz="2800" b="1" dirty="0">
                <a:solidFill>
                  <a:prstClr val="black"/>
                </a:solidFill>
              </a:rPr>
              <a:t>Oxidation of Aldehydes</a:t>
            </a:r>
            <a:endParaRPr lang="en-US" dirty="0">
              <a:solidFill>
                <a:prstClr val="black"/>
              </a:solidFill>
            </a:endParaRPr>
          </a:p>
        </p:txBody>
      </p:sp>
      <p:sp>
        <p:nvSpPr>
          <p:cNvPr id="3" name="Content Placeholder 2"/>
          <p:cNvSpPr>
            <a:spLocks noGrp="1"/>
          </p:cNvSpPr>
          <p:nvPr>
            <p:ph sz="quarter" idx="13"/>
          </p:nvPr>
        </p:nvSpPr>
        <p:spPr>
          <a:xfrm>
            <a:off x="820045" y="1613647"/>
            <a:ext cx="8167073" cy="782054"/>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Aldehydes can be </a:t>
            </a:r>
            <a:r>
              <a:rPr lang="en-US" altLang="en-US" sz="2400" b="1" kern="1200" dirty="0">
                <a:solidFill>
                  <a:srgbClr val="3366FF"/>
                </a:solidFill>
                <a:latin typeface="Arial" charset="0"/>
                <a:cs typeface="+mn-cs"/>
              </a:rPr>
              <a:t>selectively oxidized </a:t>
            </a:r>
            <a:r>
              <a:rPr lang="en-US" altLang="en-US" sz="2400" b="1" kern="1200" dirty="0">
                <a:solidFill>
                  <a:prstClr val="black"/>
                </a:solidFill>
                <a:latin typeface="Arial" charset="0"/>
                <a:cs typeface="+mn-cs"/>
              </a:rPr>
              <a:t>in the presence</a:t>
            </a:r>
          </a:p>
          <a:p>
            <a:pPr marL="0" lvl="0" indent="0" defTabSz="457200" eaLnBrk="1" hangingPunct="1">
              <a:spcBef>
                <a:spcPct val="0"/>
              </a:spcBef>
              <a:buNone/>
            </a:pPr>
            <a:r>
              <a:rPr lang="en-US" altLang="en-US" sz="2400" b="1" kern="1200" dirty="0">
                <a:solidFill>
                  <a:prstClr val="black"/>
                </a:solidFill>
                <a:latin typeface="Arial" charset="0"/>
                <a:cs typeface="+mn-cs"/>
              </a:rPr>
              <a:t>of other functional groups using the </a:t>
            </a:r>
            <a:r>
              <a:rPr lang="en-US" altLang="en-US" sz="2400" b="1" kern="1200" dirty="0">
                <a:solidFill>
                  <a:srgbClr val="3366FF"/>
                </a:solidFill>
                <a:latin typeface="Arial" charset="0"/>
                <a:cs typeface="+mn-cs"/>
              </a:rPr>
              <a:t>Tollens reagent</a:t>
            </a:r>
            <a:r>
              <a:rPr lang="en-US" altLang="en-US" sz="2400" b="1" kern="1200" dirty="0">
                <a:solidFill>
                  <a:prstClr val="black"/>
                </a:solidFill>
                <a:latin typeface="Arial" charset="0"/>
                <a:cs typeface="+mn-cs"/>
              </a:rPr>
              <a:t>.</a:t>
            </a:r>
          </a:p>
        </p:txBody>
      </p:sp>
      <p:pic>
        <p:nvPicPr>
          <p:cNvPr id="30725" name="Picture 1" descr="Oxidation of aldehydes with Tollens reagent (silver(I) oxide (Ag2O) in aqueous ammonium hydroxide (NH4OH)) convert Ag+ to silver metal (Ag), which precipitates out of the reaction mixture as a silver mirror. Only aldehydes react with Tollens reag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8" y="2946400"/>
            <a:ext cx="78581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171339" y="491281"/>
            <a:ext cx="6801323" cy="709714"/>
          </a:xfrm>
        </p:spPr>
        <p:txBody>
          <a:bodyPr/>
          <a:lstStyle/>
          <a:p>
            <a:pPr eaLnBrk="1" hangingPunct="1"/>
            <a:r>
              <a:rPr lang="en-US" altLang="en-US" sz="3200" b="1" dirty="0"/>
              <a:t>16.1	Structure and Bonding (2)</a:t>
            </a:r>
            <a:endParaRPr lang="en-US" altLang="en-US" sz="2800" dirty="0"/>
          </a:p>
        </p:txBody>
      </p:sp>
      <p:sp>
        <p:nvSpPr>
          <p:cNvPr id="2" name="Content Placeholder 1"/>
          <p:cNvSpPr>
            <a:spLocks noGrp="1"/>
          </p:cNvSpPr>
          <p:nvPr>
            <p:ph idx="1"/>
          </p:nvPr>
        </p:nvSpPr>
        <p:spPr>
          <a:xfrm>
            <a:off x="820270" y="1367119"/>
            <a:ext cx="7333130" cy="2747682"/>
          </a:xfrm>
        </p:spPr>
        <p:txBody>
          <a:bodyPr/>
          <a:lstStyle/>
          <a:p>
            <a:pPr marL="0" lvl="0" indent="0" defTabSz="457200" eaLnBrk="1" hangingPunct="1">
              <a:spcBef>
                <a:spcPct val="0"/>
              </a:spcBef>
              <a:spcAft>
                <a:spcPts val="2200"/>
              </a:spcAft>
              <a:buNone/>
            </a:pPr>
            <a:r>
              <a:rPr lang="en-US" altLang="en-US" sz="2400" b="1" kern="1200" dirty="0">
                <a:solidFill>
                  <a:prstClr val="black"/>
                </a:solidFill>
                <a:latin typeface="Arial" charset="0"/>
                <a:cs typeface="+mn-cs"/>
              </a:rPr>
              <a:t>Compounds that have only </a:t>
            </a:r>
            <a:r>
              <a:rPr lang="en-US" altLang="en-US" sz="2400" b="1" kern="1200" dirty="0">
                <a:solidFill>
                  <a:srgbClr val="3366FF"/>
                </a:solidFill>
                <a:latin typeface="Arial" charset="0"/>
                <a:cs typeface="+mn-cs"/>
              </a:rPr>
              <a:t>C and H atoms </a:t>
            </a:r>
            <a:r>
              <a:rPr lang="en-US" altLang="en-US" sz="2400" b="1" kern="1200" dirty="0">
                <a:solidFill>
                  <a:prstClr val="black"/>
                </a:solidFill>
                <a:latin typeface="Arial" charset="0"/>
                <a:cs typeface="+mn-cs"/>
              </a:rPr>
              <a:t>bonded to the </a:t>
            </a:r>
            <a:r>
              <a:rPr lang="en-US" altLang="en-US" sz="2400" b="1" kern="1200" dirty="0">
                <a:solidFill>
                  <a:srgbClr val="3366FF"/>
                </a:solidFill>
                <a:latin typeface="Arial" charset="0"/>
                <a:cs typeface="+mn-cs"/>
              </a:rPr>
              <a:t>carbonyl group</a:t>
            </a:r>
            <a:r>
              <a:rPr lang="en-US" altLang="en-US" sz="2400" b="1" kern="1200" dirty="0">
                <a:solidFill>
                  <a:prstClr val="black"/>
                </a:solidFill>
                <a:latin typeface="Arial" charset="0"/>
                <a:cs typeface="+mn-cs"/>
              </a:rPr>
              <a:t>:</a:t>
            </a:r>
          </a:p>
          <a:p>
            <a:pPr lvl="0" defTabSz="457200" eaLnBrk="1" hangingPunct="1">
              <a:spcBef>
                <a:spcPct val="0"/>
              </a:spcBef>
              <a:spcAft>
                <a:spcPts val="1000"/>
              </a:spcAft>
              <a:buFont typeface="Arial" panose="020B0604020202020204" pitchFamily="34" charset="0"/>
              <a:buChar char="•"/>
            </a:pPr>
            <a:r>
              <a:rPr lang="en-US" altLang="en-US" sz="2400" b="1" kern="1200" dirty="0">
                <a:solidFill>
                  <a:prstClr val="black"/>
                </a:solidFill>
                <a:latin typeface="Arial" charset="0"/>
                <a:cs typeface="+mn-cs"/>
              </a:rPr>
              <a:t>An </a:t>
            </a:r>
            <a:r>
              <a:rPr lang="en-US" altLang="en-US" sz="2400" b="1" kern="1200" dirty="0">
                <a:solidFill>
                  <a:srgbClr val="3366FF"/>
                </a:solidFill>
                <a:latin typeface="Arial" charset="0"/>
                <a:cs typeface="+mn-cs"/>
              </a:rPr>
              <a:t>aldehyde</a:t>
            </a:r>
            <a:r>
              <a:rPr lang="en-US" altLang="en-US" sz="2400" b="1" kern="1200" dirty="0">
                <a:solidFill>
                  <a:prstClr val="black"/>
                </a:solidFill>
                <a:latin typeface="Arial" charset="0"/>
                <a:cs typeface="+mn-cs"/>
              </a:rPr>
              <a:t> has at least one H atom bonded to the carbonyl group.</a:t>
            </a:r>
          </a:p>
          <a:p>
            <a:pPr lvl="0" defTabSz="457200" eaLnBrk="1" hangingPunct="1">
              <a:spcBef>
                <a:spcPct val="0"/>
              </a:spcBef>
              <a:spcAft>
                <a:spcPts val="1000"/>
              </a:spcAft>
              <a:buFont typeface="Arial" panose="020B0604020202020204" pitchFamily="34" charset="0"/>
              <a:buChar char="•"/>
            </a:pPr>
            <a:r>
              <a:rPr lang="en-US" altLang="en-US" sz="2400" b="1" kern="1200" dirty="0">
                <a:solidFill>
                  <a:prstClr val="black"/>
                </a:solidFill>
                <a:latin typeface="Arial" charset="0"/>
                <a:cs typeface="+mn-cs"/>
              </a:rPr>
              <a:t>A </a:t>
            </a:r>
            <a:r>
              <a:rPr lang="en-US" altLang="en-US" sz="2400" b="1" kern="1200" dirty="0">
                <a:solidFill>
                  <a:srgbClr val="3366FF"/>
                </a:solidFill>
                <a:latin typeface="Arial" charset="0"/>
                <a:cs typeface="+mn-cs"/>
              </a:rPr>
              <a:t>ketone</a:t>
            </a:r>
            <a:r>
              <a:rPr lang="en-US" altLang="en-US" sz="2400" b="1" kern="1200" dirty="0">
                <a:solidFill>
                  <a:prstClr val="black"/>
                </a:solidFill>
                <a:latin typeface="Arial" charset="0"/>
                <a:cs typeface="+mn-cs"/>
              </a:rPr>
              <a:t> has two alkyl groups bonded to the carbonyl group.</a:t>
            </a:r>
          </a:p>
        </p:txBody>
      </p:sp>
      <p:pic>
        <p:nvPicPr>
          <p:cNvPr id="4103" name="Picture 9" descr="An aldehyde has at least one H atom bonded to the carbonyl group. A ketone has two alkyl groups bonded to the carbonyl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267200"/>
            <a:ext cx="65532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 y="552868"/>
            <a:ext cx="9052560" cy="586541"/>
          </a:xfrm>
        </p:spPr>
        <p:txBody>
          <a:bodyPr/>
          <a:lstStyle/>
          <a:p>
            <a:pPr eaLnBrk="1" hangingPunct="1"/>
            <a:r>
              <a:rPr lang="en-US" altLang="en-US" sz="3200" b="1" dirty="0"/>
              <a:t>16.6	Reduction of Aldehydes and Ketones (1)</a:t>
            </a:r>
            <a:endParaRPr lang="en-US" altLang="en-US" sz="2800" dirty="0"/>
          </a:p>
        </p:txBody>
      </p:sp>
      <p:sp>
        <p:nvSpPr>
          <p:cNvPr id="3" name="Content Placeholder 2"/>
          <p:cNvSpPr>
            <a:spLocks noGrp="1"/>
          </p:cNvSpPr>
          <p:nvPr>
            <p:ph idx="1"/>
          </p:nvPr>
        </p:nvSpPr>
        <p:spPr>
          <a:xfrm>
            <a:off x="815787" y="1416425"/>
            <a:ext cx="8229600" cy="1631576"/>
          </a:xfrm>
        </p:spPr>
        <p:txBody>
          <a:bodyPr/>
          <a:lstStyle/>
          <a:p>
            <a:pPr marL="0" lvl="0" indent="0" defTabSz="457200" eaLnBrk="1" hangingPunct="1">
              <a:spcBef>
                <a:spcPct val="0"/>
              </a:spcBef>
              <a:spcAft>
                <a:spcPts val="1500"/>
              </a:spcAft>
              <a:buNone/>
            </a:pPr>
            <a:r>
              <a:rPr lang="en-US" altLang="en-US" sz="2400" b="1" kern="1200" dirty="0">
                <a:solidFill>
                  <a:prstClr val="black"/>
                </a:solidFill>
                <a:latin typeface="Arial" charset="0"/>
                <a:cs typeface="+mn-cs"/>
              </a:rPr>
              <a:t>Reduction is the </a:t>
            </a:r>
            <a:r>
              <a:rPr lang="en-US" altLang="en-US" sz="2400" b="1" kern="1200" dirty="0">
                <a:solidFill>
                  <a:srgbClr val="3366FF"/>
                </a:solidFill>
                <a:latin typeface="Arial" charset="0"/>
                <a:cs typeface="+mn-cs"/>
              </a:rPr>
              <a:t>opposite of oxidation</a:t>
            </a:r>
            <a:r>
              <a:rPr lang="en-US" altLang="en-US" sz="2400" b="1" kern="1200" dirty="0">
                <a:solidFill>
                  <a:prstClr val="black"/>
                </a:solidFill>
                <a:latin typeface="Arial" charset="0"/>
                <a:cs typeface="+mn-cs"/>
              </a:rPr>
              <a:t>; it results in:</a:t>
            </a:r>
          </a:p>
          <a:p>
            <a:pPr marL="498475" indent="-228600" defTabSz="457200" eaLnBrk="1" hangingPunct="1">
              <a:spcBef>
                <a:spcPct val="0"/>
              </a:spcBef>
              <a:spcAft>
                <a:spcPts val="2000"/>
              </a:spcAft>
              <a:buFont typeface="Arial" panose="020B0604020202020204" pitchFamily="34" charset="0"/>
              <a:buChar char="•"/>
            </a:pPr>
            <a:r>
              <a:rPr lang="en-US" altLang="en-US" sz="2400" b="1" dirty="0"/>
              <a:t>a </a:t>
            </a:r>
            <a:r>
              <a:rPr lang="en-US" altLang="en-US" sz="2400" b="1" dirty="0">
                <a:solidFill>
                  <a:srgbClr val="3366FF"/>
                </a:solidFill>
              </a:rPr>
              <a:t>decrease</a:t>
            </a:r>
            <a:r>
              <a:rPr lang="en-US" altLang="en-US" sz="2400" b="1" dirty="0"/>
              <a:t> in the number of </a:t>
            </a:r>
            <a:r>
              <a:rPr lang="en-US" altLang="en-US" sz="2400" b="1" dirty="0">
                <a:solidFill>
                  <a:srgbClr val="3366FF"/>
                </a:solidFill>
              </a:rPr>
              <a:t>C—O bonds</a:t>
            </a:r>
          </a:p>
          <a:p>
            <a:pPr marL="498475" indent="-228600" defTabSz="457200" eaLnBrk="1" hangingPunct="1">
              <a:spcBef>
                <a:spcPct val="0"/>
              </a:spcBef>
              <a:buFont typeface="Arial" panose="020B0604020202020204" pitchFamily="34" charset="0"/>
              <a:buChar char="•"/>
            </a:pPr>
            <a:r>
              <a:rPr lang="en-US" altLang="en-US" sz="2400" b="1" dirty="0"/>
              <a:t>or, an </a:t>
            </a:r>
            <a:r>
              <a:rPr lang="en-US" altLang="en-US" sz="2400" b="1" dirty="0">
                <a:solidFill>
                  <a:srgbClr val="3366FF"/>
                </a:solidFill>
              </a:rPr>
              <a:t>increase</a:t>
            </a:r>
            <a:r>
              <a:rPr lang="en-US" altLang="en-US" sz="2400" b="1" dirty="0"/>
              <a:t> in the number of </a:t>
            </a:r>
            <a:r>
              <a:rPr lang="en-US" altLang="en-US" sz="2400" b="1" dirty="0">
                <a:solidFill>
                  <a:srgbClr val="3366FF"/>
                </a:solidFill>
              </a:rPr>
              <a:t>C—H bonds</a:t>
            </a:r>
          </a:p>
        </p:txBody>
      </p:sp>
      <p:pic>
        <p:nvPicPr>
          <p:cNvPr id="2" name="Picture 1" descr="The conversion of a carbonyl group (C═O) to an alcohol (C─OH) is a reduction because there is decrease in the number of C─O bonds and an increase in the number of C─H bon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3733800"/>
            <a:ext cx="67722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 y="416858"/>
            <a:ext cx="9052560" cy="440677"/>
          </a:xfrm>
        </p:spPr>
        <p:txBody>
          <a:bodyPr/>
          <a:lstStyle/>
          <a:p>
            <a:pPr eaLnBrk="1" hangingPunct="1"/>
            <a:r>
              <a:rPr lang="en-US" altLang="en-US" sz="3200" b="1" dirty="0"/>
              <a:t>16.6	Reduction of Aldehydes and Ketones (2)</a:t>
            </a:r>
            <a:endParaRPr lang="en-US" altLang="en-US" sz="2800" dirty="0"/>
          </a:p>
        </p:txBody>
      </p:sp>
      <p:sp>
        <p:nvSpPr>
          <p:cNvPr id="2" name="Content Placeholder 1"/>
          <p:cNvSpPr>
            <a:spLocks noGrp="1"/>
          </p:cNvSpPr>
          <p:nvPr>
            <p:ph idx="1"/>
          </p:nvPr>
        </p:nvSpPr>
        <p:spPr>
          <a:xfrm>
            <a:off x="712694" y="833718"/>
            <a:ext cx="7772400" cy="417728"/>
          </a:xfrm>
        </p:spPr>
        <p:txBody>
          <a:bodyPr/>
          <a:lstStyle/>
          <a:p>
            <a:pPr marL="457200" indent="-457200">
              <a:buFont typeface="+mj-lt"/>
              <a:buAutoNum type="alphaUcPeriod"/>
            </a:pPr>
            <a:r>
              <a:rPr lang="en-US" altLang="en-US" sz="2800" b="1" dirty="0">
                <a:solidFill>
                  <a:srgbClr val="000000"/>
                </a:solidFill>
              </a:rPr>
              <a:t>Specific Features of Carbonyl Reductions</a:t>
            </a:r>
            <a:endParaRPr lang="en-US" dirty="0"/>
          </a:p>
        </p:txBody>
      </p:sp>
      <p:sp>
        <p:nvSpPr>
          <p:cNvPr id="4" name="Content Placeholder 3"/>
          <p:cNvSpPr>
            <a:spLocks noGrp="1"/>
          </p:cNvSpPr>
          <p:nvPr>
            <p:ph sz="quarter" idx="14"/>
          </p:nvPr>
        </p:nvSpPr>
        <p:spPr>
          <a:xfrm>
            <a:off x="1066800" y="1416424"/>
            <a:ext cx="6074683" cy="426575"/>
          </a:xfrm>
        </p:spPr>
        <p:txBody>
          <a:bodyPr/>
          <a:lstStyle/>
          <a:p>
            <a:pPr marL="0" lvl="0" indent="0" defTabSz="457200" eaLnBrk="1" hangingPunct="1">
              <a:spcBef>
                <a:spcPct val="0"/>
              </a:spcBef>
              <a:buClr>
                <a:prstClr val="black"/>
              </a:buClr>
              <a:buNone/>
            </a:pPr>
            <a:r>
              <a:rPr lang="en-US" altLang="en-US" sz="2400" b="1" kern="1200" dirty="0">
                <a:solidFill>
                  <a:srgbClr val="3366FF"/>
                </a:solidFill>
                <a:latin typeface="Arial" panose="020B0604020202020204" pitchFamily="34" charset="0"/>
                <a:cs typeface="Arial" panose="020B0604020202020204" pitchFamily="34" charset="0"/>
              </a:rPr>
              <a:t>Aldehydes</a:t>
            </a:r>
            <a:r>
              <a:rPr lang="en-US" altLang="en-US" sz="2400" b="1" kern="1200" dirty="0">
                <a:solidFill>
                  <a:srgbClr val="3333FF"/>
                </a:solidFill>
                <a:latin typeface="Arial" panose="020B0604020202020204" pitchFamily="34" charset="0"/>
                <a:cs typeface="Arial" panose="020B0604020202020204" pitchFamily="34" charset="0"/>
              </a:rPr>
              <a:t> </a:t>
            </a:r>
            <a:r>
              <a:rPr lang="en-US" altLang="en-US" sz="2400" b="1" kern="1200" dirty="0">
                <a:solidFill>
                  <a:prstClr val="black"/>
                </a:solidFill>
                <a:latin typeface="Arial" panose="020B0604020202020204" pitchFamily="34" charset="0"/>
                <a:cs typeface="Arial" panose="020B0604020202020204" pitchFamily="34" charset="0"/>
              </a:rPr>
              <a:t>are reduced to </a:t>
            </a:r>
          </a:p>
        </p:txBody>
      </p:sp>
      <p:graphicFrame>
        <p:nvGraphicFramePr>
          <p:cNvPr id="5" name="Object 4">
            <a:extLst>
              <a:ext uri="{FF2B5EF4-FFF2-40B4-BE49-F238E27FC236}">
                <a16:creationId xmlns:a16="http://schemas.microsoft.com/office/drawing/2014/main" id="{D866FAC7-9F3C-4A22-88A1-273181D4776E}"/>
              </a:ext>
            </a:extLst>
          </p:cNvPr>
          <p:cNvGraphicFramePr>
            <a:graphicFrameLocks noChangeAspect="1"/>
          </p:cNvGraphicFramePr>
          <p:nvPr>
            <p:extLst>
              <p:ext uri="{D42A27DB-BD31-4B8C-83A1-F6EECF244321}">
                <p14:modId xmlns:p14="http://schemas.microsoft.com/office/powerpoint/2010/main" val="2881414042"/>
              </p:ext>
            </p:extLst>
          </p:nvPr>
        </p:nvGraphicFramePr>
        <p:xfrm>
          <a:off x="4978400" y="1532600"/>
          <a:ext cx="1498600" cy="342900"/>
        </p:xfrm>
        <a:graphic>
          <a:graphicData uri="http://schemas.openxmlformats.org/presentationml/2006/ole">
            <mc:AlternateContent xmlns:mc="http://schemas.openxmlformats.org/markup-compatibility/2006">
              <mc:Choice xmlns:v="urn:schemas-microsoft-com:vml" Requires="v">
                <p:oleObj spid="_x0000_s6155" name="Equation" r:id="rId4" imgW="1498320" imgH="342720" progId="Equation.DSMT4">
                  <p:embed/>
                </p:oleObj>
              </mc:Choice>
              <mc:Fallback>
                <p:oleObj name="Equation" r:id="rId4" imgW="1498320" imgH="342720" progId="Equation.DSMT4">
                  <p:embed/>
                  <p:pic>
                    <p:nvPicPr>
                      <p:cNvPr id="0" name=""/>
                      <p:cNvPicPr/>
                      <p:nvPr/>
                    </p:nvPicPr>
                    <p:blipFill>
                      <a:blip r:embed="rId5"/>
                      <a:stretch>
                        <a:fillRect/>
                      </a:stretch>
                    </p:blipFill>
                    <p:spPr>
                      <a:xfrm>
                        <a:off x="4978400" y="1532600"/>
                        <a:ext cx="1498600" cy="342900"/>
                      </a:xfrm>
                      <a:prstGeom prst="rect">
                        <a:avLst/>
                      </a:prstGeom>
                    </p:spPr>
                  </p:pic>
                </p:oleObj>
              </mc:Fallback>
            </mc:AlternateContent>
          </a:graphicData>
        </a:graphic>
      </p:graphicFrame>
      <p:pic>
        <p:nvPicPr>
          <p:cNvPr id="32775" name="Picture 10" descr="Aldehydes (RCHO) are reduced to 1° alcohols (RCH2O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2209800"/>
            <a:ext cx="563880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3"/>
          </p:nvPr>
        </p:nvSpPr>
        <p:spPr>
          <a:xfrm>
            <a:off x="1078947" y="4867385"/>
            <a:ext cx="7861760" cy="1359223"/>
          </a:xfrm>
        </p:spPr>
        <p:txBody>
          <a:bodyPr/>
          <a:lstStyle/>
          <a:p>
            <a:pPr marL="0" lvl="0" indent="0" defTabSz="457200" eaLnBrk="1" hangingPunct="1">
              <a:spcBef>
                <a:spcPct val="0"/>
              </a:spcBef>
              <a:spcAft>
                <a:spcPts val="1300"/>
              </a:spcAft>
              <a:buClr>
                <a:prstClr val="black"/>
              </a:buClr>
              <a:buNone/>
            </a:pPr>
            <a:r>
              <a:rPr lang="en-US" altLang="en-US" sz="2400" b="1" i="0" kern="1200" dirty="0">
                <a:solidFill>
                  <a:srgbClr val="3366FF"/>
                </a:solidFill>
                <a:cs typeface="+mn-cs"/>
              </a:rPr>
              <a:t>[H]</a:t>
            </a:r>
            <a:r>
              <a:rPr lang="en-US" altLang="en-US" sz="2400" b="1" kern="1200" dirty="0">
                <a:solidFill>
                  <a:srgbClr val="3366FF"/>
                </a:solidFill>
                <a:cs typeface="+mn-cs"/>
              </a:rPr>
              <a:t> </a:t>
            </a:r>
            <a:r>
              <a:rPr lang="en-US" altLang="en-US" sz="2400" b="1" kern="1200" dirty="0">
                <a:solidFill>
                  <a:prstClr val="black"/>
                </a:solidFill>
                <a:cs typeface="+mn-cs"/>
              </a:rPr>
              <a:t>is used to represent a general </a:t>
            </a:r>
            <a:r>
              <a:rPr lang="en-US" altLang="en-US" sz="2400" b="1" kern="1200" dirty="0">
                <a:solidFill>
                  <a:srgbClr val="3366FF"/>
                </a:solidFill>
                <a:cs typeface="+mn-cs"/>
              </a:rPr>
              <a:t>reduction reagent</a:t>
            </a:r>
            <a:r>
              <a:rPr lang="en-US" altLang="en-US" sz="2400" b="1" kern="1200" dirty="0">
                <a:solidFill>
                  <a:prstClr val="black"/>
                </a:solidFill>
                <a:cs typeface="+mn-cs"/>
              </a:rPr>
              <a:t>.</a:t>
            </a:r>
          </a:p>
          <a:p>
            <a:pPr marL="0" indent="0" defTabSz="457200" eaLnBrk="1" hangingPunct="1">
              <a:spcBef>
                <a:spcPct val="0"/>
              </a:spcBef>
              <a:spcAft>
                <a:spcPts val="1300"/>
              </a:spcAft>
              <a:buClr>
                <a:prstClr val="black"/>
              </a:buClr>
              <a:buNone/>
            </a:pPr>
            <a:r>
              <a:rPr lang="en-US" altLang="en-US" sz="2400" b="1" i="0" dirty="0"/>
              <a:t>H</a:t>
            </a:r>
            <a:r>
              <a:rPr lang="en-US" altLang="en-US" sz="2400" b="1" i="0" baseline="-25000" dirty="0"/>
              <a:t>2</a:t>
            </a:r>
            <a:r>
              <a:rPr lang="en-US" altLang="en-US" sz="2400" b="1" dirty="0"/>
              <a:t> gas in the presence of Pd metal is a commonly used reagent.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 y="367553"/>
            <a:ext cx="9052560" cy="533219"/>
          </a:xfrm>
        </p:spPr>
        <p:txBody>
          <a:bodyPr/>
          <a:lstStyle/>
          <a:p>
            <a:pPr eaLnBrk="1" hangingPunct="1"/>
            <a:r>
              <a:rPr lang="en-US" altLang="en-US" sz="3200" b="1" dirty="0"/>
              <a:t>16.6	Reduction of Aldehydes and Ketones (3)</a:t>
            </a:r>
            <a:endParaRPr lang="en-US" altLang="en-US" sz="2400" dirty="0"/>
          </a:p>
        </p:txBody>
      </p:sp>
      <p:sp>
        <p:nvSpPr>
          <p:cNvPr id="2" name="Content Placeholder 1"/>
          <p:cNvSpPr>
            <a:spLocks noGrp="1"/>
          </p:cNvSpPr>
          <p:nvPr>
            <p:ph idx="1"/>
          </p:nvPr>
        </p:nvSpPr>
        <p:spPr>
          <a:xfrm>
            <a:off x="726141" y="829236"/>
            <a:ext cx="7848600" cy="459501"/>
          </a:xfrm>
        </p:spPr>
        <p:txBody>
          <a:bodyPr/>
          <a:lstStyle/>
          <a:p>
            <a:pPr marL="457200" lvl="0" indent="-457200">
              <a:buFont typeface="+mj-lt"/>
              <a:buAutoNum type="alphaUcPeriod"/>
            </a:pPr>
            <a:r>
              <a:rPr lang="en-US" altLang="en-US" sz="2800" b="1" dirty="0">
                <a:solidFill>
                  <a:srgbClr val="000000"/>
                </a:solidFill>
              </a:rPr>
              <a:t>Specific Features of Carbonyl Reductions</a:t>
            </a:r>
            <a:endParaRPr lang="en-US" dirty="0">
              <a:solidFill>
                <a:prstClr val="black"/>
              </a:solidFill>
            </a:endParaRPr>
          </a:p>
        </p:txBody>
      </p:sp>
      <p:sp>
        <p:nvSpPr>
          <p:cNvPr id="4" name="Content Placeholder 3"/>
          <p:cNvSpPr>
            <a:spLocks noGrp="1"/>
          </p:cNvSpPr>
          <p:nvPr>
            <p:ph sz="quarter" idx="14"/>
          </p:nvPr>
        </p:nvSpPr>
        <p:spPr>
          <a:xfrm>
            <a:off x="1317815" y="1743636"/>
            <a:ext cx="5486400" cy="469232"/>
          </a:xfrm>
        </p:spPr>
        <p:txBody>
          <a:bodyPr/>
          <a:lstStyle/>
          <a:p>
            <a:pPr marL="0" lvl="0" indent="0" defTabSz="457200" eaLnBrk="1" hangingPunct="1">
              <a:spcBef>
                <a:spcPct val="0"/>
              </a:spcBef>
              <a:buClr>
                <a:prstClr val="black"/>
              </a:buClr>
              <a:buNone/>
            </a:pPr>
            <a:r>
              <a:rPr lang="en-US" altLang="en-US" sz="2400" b="1" kern="1200" dirty="0">
                <a:solidFill>
                  <a:srgbClr val="3366FF"/>
                </a:solidFill>
                <a:latin typeface="Arial" panose="020B0604020202020204" pitchFamily="34" charset="0"/>
                <a:cs typeface="Arial" panose="020B0604020202020204" pitchFamily="34" charset="0"/>
              </a:rPr>
              <a:t>Ketones</a:t>
            </a:r>
            <a:r>
              <a:rPr lang="en-US" altLang="en-US" sz="2400" b="1" kern="1200" dirty="0">
                <a:solidFill>
                  <a:srgbClr val="3333FF"/>
                </a:solidFill>
                <a:latin typeface="Arial" panose="020B0604020202020204" pitchFamily="34" charset="0"/>
                <a:cs typeface="Arial" panose="020B0604020202020204" pitchFamily="34" charset="0"/>
              </a:rPr>
              <a:t> </a:t>
            </a:r>
            <a:r>
              <a:rPr lang="en-US" altLang="en-US" sz="2400" b="1" kern="1200" dirty="0">
                <a:solidFill>
                  <a:prstClr val="black"/>
                </a:solidFill>
                <a:latin typeface="Arial" panose="020B0604020202020204" pitchFamily="34" charset="0"/>
                <a:cs typeface="Arial" panose="020B0604020202020204" pitchFamily="34" charset="0"/>
              </a:rPr>
              <a:t>are reduced to </a:t>
            </a:r>
          </a:p>
        </p:txBody>
      </p:sp>
      <p:graphicFrame>
        <p:nvGraphicFramePr>
          <p:cNvPr id="3" name="Object 2">
            <a:extLst>
              <a:ext uri="{FF2B5EF4-FFF2-40B4-BE49-F238E27FC236}">
                <a16:creationId xmlns:a16="http://schemas.microsoft.com/office/drawing/2014/main" id="{6FDB9265-94FF-4BD6-AA29-2A58BE55A104}"/>
              </a:ext>
            </a:extLst>
          </p:cNvPr>
          <p:cNvGraphicFramePr>
            <a:graphicFrameLocks noChangeAspect="1"/>
          </p:cNvGraphicFramePr>
          <p:nvPr>
            <p:extLst>
              <p:ext uri="{D42A27DB-BD31-4B8C-83A1-F6EECF244321}">
                <p14:modId xmlns:p14="http://schemas.microsoft.com/office/powerpoint/2010/main" val="971704935"/>
              </p:ext>
            </p:extLst>
          </p:nvPr>
        </p:nvGraphicFramePr>
        <p:xfrm>
          <a:off x="4894193" y="1858788"/>
          <a:ext cx="1498600" cy="342900"/>
        </p:xfrm>
        <a:graphic>
          <a:graphicData uri="http://schemas.openxmlformats.org/presentationml/2006/ole">
            <mc:AlternateContent xmlns:mc="http://schemas.openxmlformats.org/markup-compatibility/2006">
              <mc:Choice xmlns:v="urn:schemas-microsoft-com:vml" Requires="v">
                <p:oleObj spid="_x0000_s7179" name="Equation" r:id="rId4" imgW="1498320" imgH="342720" progId="Equation.DSMT4">
                  <p:embed/>
                </p:oleObj>
              </mc:Choice>
              <mc:Fallback>
                <p:oleObj name="Equation" r:id="rId4" imgW="1498320" imgH="342720" progId="Equation.DSMT4">
                  <p:embed/>
                  <p:pic>
                    <p:nvPicPr>
                      <p:cNvPr id="0" name=""/>
                      <p:cNvPicPr/>
                      <p:nvPr/>
                    </p:nvPicPr>
                    <p:blipFill>
                      <a:blip r:embed="rId5"/>
                      <a:stretch>
                        <a:fillRect/>
                      </a:stretch>
                    </p:blipFill>
                    <p:spPr>
                      <a:xfrm>
                        <a:off x="4894193" y="1858788"/>
                        <a:ext cx="1498600" cy="342900"/>
                      </a:xfrm>
                      <a:prstGeom prst="rect">
                        <a:avLst/>
                      </a:prstGeom>
                    </p:spPr>
                  </p:pic>
                </p:oleObj>
              </mc:Fallback>
            </mc:AlternateContent>
          </a:graphicData>
        </a:graphic>
      </p:graphicFrame>
      <p:pic>
        <p:nvPicPr>
          <p:cNvPr id="33797" name="Picture 8" descr="Ketones (RCOR) are reduced to 2° alcohols (R2CHO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2590800"/>
            <a:ext cx="5410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 y="414757"/>
            <a:ext cx="9052560" cy="440677"/>
          </a:xfrm>
        </p:spPr>
        <p:txBody>
          <a:bodyPr/>
          <a:lstStyle/>
          <a:p>
            <a:r>
              <a:rPr lang="en-US" altLang="en-US" sz="3200" b="1" dirty="0">
                <a:solidFill>
                  <a:srgbClr val="000000"/>
                </a:solidFill>
              </a:rPr>
              <a:t>16.6	Reduction of Aldehydes and Ketones (4)</a:t>
            </a:r>
            <a:endParaRPr lang="en-US" dirty="0"/>
          </a:p>
        </p:txBody>
      </p:sp>
      <p:sp>
        <p:nvSpPr>
          <p:cNvPr id="2" name="Content Placeholder 1"/>
          <p:cNvSpPr>
            <a:spLocks noGrp="1"/>
          </p:cNvSpPr>
          <p:nvPr>
            <p:ph idx="1"/>
          </p:nvPr>
        </p:nvSpPr>
        <p:spPr>
          <a:xfrm>
            <a:off x="721658" y="833720"/>
            <a:ext cx="8229601" cy="459501"/>
          </a:xfrm>
        </p:spPr>
        <p:txBody>
          <a:bodyPr/>
          <a:lstStyle/>
          <a:p>
            <a:pPr marL="457200" lvl="0" indent="-457200">
              <a:buFont typeface="+mj-lt"/>
              <a:buAutoNum type="alphaUcPeriod"/>
            </a:pPr>
            <a:r>
              <a:rPr lang="en-US" altLang="en-US" sz="2800" b="1" dirty="0">
                <a:solidFill>
                  <a:srgbClr val="000000"/>
                </a:solidFill>
              </a:rPr>
              <a:t>Specific Features of Carbonyl Reductions</a:t>
            </a:r>
            <a:endParaRPr lang="en-US" dirty="0">
              <a:solidFill>
                <a:prstClr val="black"/>
              </a:solidFill>
            </a:endParaRPr>
          </a:p>
        </p:txBody>
      </p:sp>
      <p:pic>
        <p:nvPicPr>
          <p:cNvPr id="34820" name="Picture 11" descr="Ethanal on reduction with hydrogen in presence of palladium as a catalyst forms primary alcohol. Pentanone on reduction with hydrogen in presence of palladium as a catalyst forms secondary alcoh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133600"/>
            <a:ext cx="5562600"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81000" y="414616"/>
            <a:ext cx="8382000" cy="484745"/>
          </a:xfrm>
        </p:spPr>
        <p:txBody>
          <a:bodyPr/>
          <a:lstStyle/>
          <a:p>
            <a:pPr eaLnBrk="1" hangingPunct="1"/>
            <a:r>
              <a:rPr lang="en-US" altLang="en-US" sz="2900" b="1" dirty="0"/>
              <a:t>16.6	Reduction of Aldehydes </a:t>
            </a:r>
            <a:r>
              <a:rPr lang="en-US" altLang="en-US" sz="3200" b="1" dirty="0"/>
              <a:t>and</a:t>
            </a:r>
            <a:r>
              <a:rPr lang="en-US" altLang="en-US" sz="2900" b="1" dirty="0"/>
              <a:t> Ketones (5)</a:t>
            </a:r>
            <a:endParaRPr lang="en-US" altLang="en-US" sz="2500" dirty="0"/>
          </a:p>
        </p:txBody>
      </p:sp>
      <p:sp>
        <p:nvSpPr>
          <p:cNvPr id="2" name="Content Placeholder 1"/>
          <p:cNvSpPr>
            <a:spLocks noGrp="1"/>
          </p:cNvSpPr>
          <p:nvPr>
            <p:ph idx="1"/>
          </p:nvPr>
        </p:nvSpPr>
        <p:spPr>
          <a:xfrm>
            <a:off x="138146" y="850991"/>
            <a:ext cx="8880348" cy="417728"/>
          </a:xfrm>
        </p:spPr>
        <p:txBody>
          <a:bodyPr/>
          <a:lstStyle/>
          <a:p>
            <a:pPr marL="0" indent="0" algn="ctr">
              <a:buNone/>
            </a:pPr>
            <a:r>
              <a:rPr lang="en-US" altLang="en-US" sz="2500" b="1" dirty="0">
                <a:solidFill>
                  <a:srgbClr val="000000"/>
                </a:solidFill>
              </a:rPr>
              <a:t>B. Example of </a:t>
            </a:r>
            <a:r>
              <a:rPr lang="en-US" altLang="en-US" sz="2400" b="1" dirty="0">
                <a:solidFill>
                  <a:srgbClr val="000000"/>
                </a:solidFill>
              </a:rPr>
              <a:t>Carbonyl </a:t>
            </a:r>
            <a:r>
              <a:rPr lang="en-US" altLang="en-US" sz="2500" b="1" dirty="0">
                <a:solidFill>
                  <a:srgbClr val="000000"/>
                </a:solidFill>
              </a:rPr>
              <a:t>Reduction in Organic Synthesis</a:t>
            </a:r>
            <a:endParaRPr lang="en-US" dirty="0"/>
          </a:p>
        </p:txBody>
      </p:sp>
      <p:sp>
        <p:nvSpPr>
          <p:cNvPr id="3" name="Content Placeholder 2"/>
          <p:cNvSpPr>
            <a:spLocks noGrp="1"/>
          </p:cNvSpPr>
          <p:nvPr>
            <p:ph sz="quarter" idx="13"/>
          </p:nvPr>
        </p:nvSpPr>
        <p:spPr>
          <a:xfrm>
            <a:off x="1143000" y="1420595"/>
            <a:ext cx="7543800" cy="710958"/>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For example, the </a:t>
            </a:r>
            <a:r>
              <a:rPr lang="en-US" altLang="en-US" sz="2400" b="1" kern="1200" dirty="0">
                <a:solidFill>
                  <a:srgbClr val="3366FF"/>
                </a:solidFill>
                <a:latin typeface="Arial" charset="0"/>
                <a:cs typeface="+mn-cs"/>
              </a:rPr>
              <a:t>reduction reaction </a:t>
            </a:r>
            <a:r>
              <a:rPr lang="en-US" altLang="en-US" sz="2400" b="1" kern="1200" dirty="0">
                <a:solidFill>
                  <a:prstClr val="black"/>
                </a:solidFill>
                <a:latin typeface="Arial" charset="0"/>
                <a:cs typeface="+mn-cs"/>
              </a:rPr>
              <a:t>is used in the synthesis of the drug </a:t>
            </a:r>
            <a:r>
              <a:rPr lang="en-US" altLang="en-US" sz="2400" b="1" kern="1200" dirty="0">
                <a:solidFill>
                  <a:srgbClr val="3366FF"/>
                </a:solidFill>
                <a:latin typeface="Arial" charset="0"/>
                <a:cs typeface="+mn-cs"/>
              </a:rPr>
              <a:t>Prozac</a:t>
            </a:r>
            <a:r>
              <a:rPr lang="en-US" altLang="en-US" sz="2400" b="1" kern="1200" dirty="0">
                <a:solidFill>
                  <a:prstClr val="black"/>
                </a:solidFill>
                <a:latin typeface="Arial" charset="0"/>
                <a:cs typeface="+mn-cs"/>
              </a:rPr>
              <a:t>:</a:t>
            </a:r>
          </a:p>
        </p:txBody>
      </p:sp>
      <p:pic>
        <p:nvPicPr>
          <p:cNvPr id="35845" name="Picture 10" descr="Fluoxetine (trade name Prozac) is a prescription antidepressant that does not occur in nature. One step in a laboratory synthesis of fluoxetine involves reduction of a ketone to a 2° alcoh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362200"/>
            <a:ext cx="6364287"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 y="416858"/>
            <a:ext cx="9052560" cy="440677"/>
          </a:xfrm>
        </p:spPr>
        <p:txBody>
          <a:bodyPr/>
          <a:lstStyle/>
          <a:p>
            <a:pPr eaLnBrk="1" hangingPunct="1"/>
            <a:r>
              <a:rPr lang="en-US" altLang="en-US" sz="3200" b="1" dirty="0"/>
              <a:t>16.6	Reduction of Aldehydes and Ketones (6)</a:t>
            </a:r>
            <a:endParaRPr lang="en-US" altLang="en-US" sz="2800" dirty="0"/>
          </a:p>
        </p:txBody>
      </p:sp>
      <p:sp>
        <p:nvSpPr>
          <p:cNvPr id="3" name="Content Placeholder 2"/>
          <p:cNvSpPr>
            <a:spLocks noGrp="1"/>
          </p:cNvSpPr>
          <p:nvPr>
            <p:ph idx="1"/>
          </p:nvPr>
        </p:nvSpPr>
        <p:spPr>
          <a:xfrm>
            <a:off x="1993294" y="824754"/>
            <a:ext cx="5693941" cy="505451"/>
          </a:xfrm>
        </p:spPr>
        <p:txBody>
          <a:bodyPr/>
          <a:lstStyle/>
          <a:p>
            <a:pPr marL="457200" indent="-457200">
              <a:buFont typeface="+mj-lt"/>
              <a:buAutoNum type="alphaUcPeriod" startAt="3"/>
            </a:pPr>
            <a:r>
              <a:rPr lang="en-US" altLang="en-US" sz="2800" b="1" dirty="0"/>
              <a:t>Focus on the Human Body</a:t>
            </a:r>
            <a:endParaRPr lang="en-US" sz="2800" dirty="0"/>
          </a:p>
        </p:txBody>
      </p:sp>
      <p:sp>
        <p:nvSpPr>
          <p:cNvPr id="5" name="Content Placeholder 4"/>
          <p:cNvSpPr>
            <a:spLocks noGrp="1"/>
          </p:cNvSpPr>
          <p:nvPr>
            <p:ph sz="quarter" idx="13"/>
          </p:nvPr>
        </p:nvSpPr>
        <p:spPr>
          <a:xfrm>
            <a:off x="1075765" y="1523999"/>
            <a:ext cx="6668060" cy="1911351"/>
          </a:xfrm>
        </p:spPr>
        <p:txBody>
          <a:bodyPr/>
          <a:lstStyle/>
          <a:p>
            <a:pPr marL="0" lvl="0" indent="0" defTabSz="457200" eaLnBrk="1" hangingPunct="1">
              <a:spcBef>
                <a:spcPct val="0"/>
              </a:spcBef>
              <a:spcAft>
                <a:spcPts val="2700"/>
              </a:spcAft>
              <a:buClr>
                <a:prstClr val="black"/>
              </a:buClr>
              <a:buNone/>
            </a:pPr>
            <a:r>
              <a:rPr lang="en-US" altLang="en-US" sz="2400" b="1" kern="1200" dirty="0">
                <a:solidFill>
                  <a:srgbClr val="3366FF"/>
                </a:solidFill>
                <a:latin typeface="Arial" panose="020B0604020202020204" pitchFamily="34" charset="0"/>
                <a:cs typeface="Arial" panose="020B0604020202020204" pitchFamily="34" charset="0"/>
              </a:rPr>
              <a:t>Biological systems </a:t>
            </a:r>
            <a:r>
              <a:rPr lang="en-US" altLang="en-US" sz="2400" b="1" kern="1200" dirty="0">
                <a:solidFill>
                  <a:prstClr val="black"/>
                </a:solidFill>
                <a:latin typeface="Arial" panose="020B0604020202020204" pitchFamily="34" charset="0"/>
                <a:cs typeface="Arial" panose="020B0604020202020204" pitchFamily="34" charset="0"/>
              </a:rPr>
              <a:t>do not have </a:t>
            </a:r>
            <a:r>
              <a:rPr lang="en-US" altLang="en-US" sz="2400" b="1" i="0" kern="1200" dirty="0">
                <a:solidFill>
                  <a:prstClr val="black"/>
                </a:solidFill>
                <a:latin typeface="Arial" panose="020B0604020202020204" pitchFamily="34" charset="0"/>
                <a:cs typeface="Arial" panose="020B0604020202020204" pitchFamily="34" charset="0"/>
              </a:rPr>
              <a:t>H</a:t>
            </a:r>
            <a:r>
              <a:rPr lang="en-US" altLang="en-US" sz="2400" b="1" i="0" kern="1200" baseline="-25000" dirty="0">
                <a:solidFill>
                  <a:prstClr val="black"/>
                </a:solidFill>
                <a:latin typeface="Arial" panose="020B0604020202020204" pitchFamily="34" charset="0"/>
                <a:cs typeface="Arial" panose="020B0604020202020204" pitchFamily="34" charset="0"/>
              </a:rPr>
              <a:t>2</a:t>
            </a:r>
            <a:r>
              <a:rPr lang="en-US" altLang="en-US" sz="2400" b="1" kern="1200" dirty="0">
                <a:solidFill>
                  <a:prstClr val="black"/>
                </a:solidFill>
                <a:latin typeface="Arial" panose="020B0604020202020204" pitchFamily="34" charset="0"/>
                <a:cs typeface="Arial" panose="020B0604020202020204" pitchFamily="34" charset="0"/>
              </a:rPr>
              <a:t> and Pd to use as a reducing agent.</a:t>
            </a:r>
          </a:p>
          <a:p>
            <a:pPr marL="0" lvl="0" indent="0" defTabSz="457200" eaLnBrk="1" hangingPunct="1">
              <a:spcBef>
                <a:spcPct val="0"/>
              </a:spcBef>
              <a:spcAft>
                <a:spcPts val="2700"/>
              </a:spcAft>
              <a:buNone/>
            </a:pPr>
            <a:r>
              <a:rPr lang="en-US" altLang="en-US" sz="2400" b="1" kern="1200" dirty="0">
                <a:solidFill>
                  <a:prstClr val="black"/>
                </a:solidFill>
                <a:latin typeface="Arial" panose="020B0604020202020204" pitchFamily="34" charset="0"/>
                <a:cs typeface="Arial" panose="020B0604020202020204" pitchFamily="34" charset="0"/>
              </a:rPr>
              <a:t>Instead they use the </a:t>
            </a:r>
            <a:r>
              <a:rPr lang="en-US" altLang="en-US" sz="2400" b="1" kern="1200" dirty="0">
                <a:solidFill>
                  <a:srgbClr val="3366FF"/>
                </a:solidFill>
                <a:latin typeface="Arial" panose="020B0604020202020204" pitchFamily="34" charset="0"/>
                <a:cs typeface="Arial" panose="020B0604020202020204" pitchFamily="34" charset="0"/>
              </a:rPr>
              <a:t>coenzyme NADH </a:t>
            </a:r>
            <a:r>
              <a:rPr lang="en-US" altLang="en-US" sz="2400" b="1" kern="1200" dirty="0">
                <a:solidFill>
                  <a:prstClr val="black"/>
                </a:solidFill>
                <a:latin typeface="Arial" panose="020B0604020202020204" pitchFamily="34" charset="0"/>
                <a:cs typeface="Arial" panose="020B0604020202020204" pitchFamily="34" charset="0"/>
              </a:rPr>
              <a:t>in the presence of an enzyme.</a:t>
            </a:r>
          </a:p>
        </p:txBody>
      </p:sp>
      <p:pic>
        <p:nvPicPr>
          <p:cNvPr id="2" name="Picture 1" descr="The coenzyme NADH binds both carbonyl compound and NADH, holding them closely together, and facilitates the addition of H2 to the carbonyl group, forming an alcohol. The NADH itself gets oxidized to form NA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3836988"/>
            <a:ext cx="63436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sz="quarter" idx="14"/>
          </p:nvPr>
        </p:nvSpPr>
        <p:spPr>
          <a:xfrm>
            <a:off x="1075764" y="5410200"/>
            <a:ext cx="7848600" cy="914400"/>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In acting as a reducing agent the </a:t>
            </a:r>
            <a:r>
              <a:rPr lang="en-US" altLang="en-US" sz="2400" b="1" kern="1200" dirty="0">
                <a:solidFill>
                  <a:srgbClr val="3366FF"/>
                </a:solidFill>
                <a:latin typeface="Arial" charset="0"/>
                <a:cs typeface="+mn-cs"/>
              </a:rPr>
              <a:t>NADH is oxidized to </a:t>
            </a:r>
            <a:endParaRPr lang="en-US" altLang="en-US" sz="2400" b="1" kern="1200" dirty="0">
              <a:solidFill>
                <a:prstClr val="black"/>
              </a:solidFill>
              <a:latin typeface="Arial" charset="0"/>
              <a:cs typeface="+mn-cs"/>
            </a:endParaRPr>
          </a:p>
        </p:txBody>
      </p:sp>
      <p:graphicFrame>
        <p:nvGraphicFramePr>
          <p:cNvPr id="4" name="Object 3">
            <a:extLst>
              <a:ext uri="{FF2B5EF4-FFF2-40B4-BE49-F238E27FC236}">
                <a16:creationId xmlns:a16="http://schemas.microsoft.com/office/drawing/2014/main" id="{D6E330D2-A555-4AA9-BB24-AC248C1CD994}"/>
              </a:ext>
            </a:extLst>
          </p:cNvPr>
          <p:cNvGraphicFramePr>
            <a:graphicFrameLocks noChangeAspect="1"/>
          </p:cNvGraphicFramePr>
          <p:nvPr>
            <p:extLst>
              <p:ext uri="{D42A27DB-BD31-4B8C-83A1-F6EECF244321}">
                <p14:modId xmlns:p14="http://schemas.microsoft.com/office/powerpoint/2010/main" val="4192760713"/>
              </p:ext>
            </p:extLst>
          </p:nvPr>
        </p:nvGraphicFramePr>
        <p:xfrm>
          <a:off x="1511300" y="5811742"/>
          <a:ext cx="812800" cy="342900"/>
        </p:xfrm>
        <a:graphic>
          <a:graphicData uri="http://schemas.openxmlformats.org/presentationml/2006/ole">
            <mc:AlternateContent xmlns:mc="http://schemas.openxmlformats.org/markup-compatibility/2006">
              <mc:Choice xmlns:v="urn:schemas-microsoft-com:vml" Requires="v">
                <p:oleObj spid="_x0000_s2089" name="Equation" r:id="rId5" imgW="812520" imgH="342720" progId="Equation.DSMT4">
                  <p:embed/>
                </p:oleObj>
              </mc:Choice>
              <mc:Fallback>
                <p:oleObj name="Equation" r:id="rId5" imgW="812520" imgH="342720" progId="Equation.DSMT4">
                  <p:embed/>
                  <p:pic>
                    <p:nvPicPr>
                      <p:cNvPr id="0" name=""/>
                      <p:cNvPicPr/>
                      <p:nvPr/>
                    </p:nvPicPr>
                    <p:blipFill>
                      <a:blip r:embed="rId6"/>
                      <a:stretch>
                        <a:fillRect/>
                      </a:stretch>
                    </p:blipFill>
                    <p:spPr>
                      <a:xfrm>
                        <a:off x="1511300" y="5811742"/>
                        <a:ext cx="812800" cy="342900"/>
                      </a:xfrm>
                      <a:prstGeom prst="rect">
                        <a:avLst/>
                      </a:prstGeom>
                    </p:spPr>
                  </p:pic>
                </p:oleObj>
              </mc:Fallback>
            </mc:AlternateContent>
          </a:graphicData>
        </a:graphic>
      </p:graphicFrame>
      <p:sp>
        <p:nvSpPr>
          <p:cNvPr id="13" name="Text Placeholder 30">
            <a:extLst>
              <a:ext uri="{FF2B5EF4-FFF2-40B4-BE49-F238E27FC236}">
                <a16:creationId xmlns:a16="http://schemas.microsoft.com/office/drawing/2014/main" id="{A4597941-3E5A-485C-96B9-27ADC63F4FCD}"/>
              </a:ext>
            </a:extLst>
          </p:cNvPr>
          <p:cNvSpPr>
            <a:spLocks noGrp="1"/>
          </p:cNvSpPr>
          <p:nvPr>
            <p:ph type="body" sz="quarter" idx="23"/>
          </p:nvPr>
        </p:nvSpPr>
        <p:spPr>
          <a:xfrm>
            <a:off x="2280920" y="5782324"/>
            <a:ext cx="6146800" cy="440677"/>
          </a:xfrm>
        </p:spPr>
        <p:txBody>
          <a:bodyPr/>
          <a:lstStyle/>
          <a:p>
            <a:pPr marL="0" lvl="0" indent="0">
              <a:buNone/>
            </a:pPr>
            <a:r>
              <a:rPr lang="en-US" altLang="en-US" sz="2400" b="1" kern="1200" dirty="0">
                <a:solidFill>
                  <a:prstClr val="black"/>
                </a:solidFill>
                <a:latin typeface="Arial" charset="0"/>
                <a:cs typeface="+mn-cs"/>
              </a:rPr>
              <a:t>, which is a biological oxidizing agent.</a:t>
            </a:r>
            <a:endParaRPr lang="en-GB"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831273" y="381000"/>
            <a:ext cx="7481455" cy="484745"/>
          </a:xfrm>
        </p:spPr>
        <p:txBody>
          <a:bodyPr/>
          <a:lstStyle/>
          <a:p>
            <a:pPr eaLnBrk="1" hangingPunct="1"/>
            <a:r>
              <a:rPr lang="en-US" altLang="en-US" sz="3200" b="1" dirty="0"/>
              <a:t>16.7	Focus on the Human Body (1)</a:t>
            </a:r>
            <a:endParaRPr lang="en-US" altLang="en-US" sz="2800" dirty="0"/>
          </a:p>
        </p:txBody>
      </p:sp>
      <p:sp>
        <p:nvSpPr>
          <p:cNvPr id="2" name="Content Placeholder 1"/>
          <p:cNvSpPr>
            <a:spLocks noGrp="1"/>
          </p:cNvSpPr>
          <p:nvPr>
            <p:ph idx="1"/>
          </p:nvPr>
        </p:nvSpPr>
        <p:spPr>
          <a:xfrm>
            <a:off x="2442044" y="833718"/>
            <a:ext cx="4456297" cy="459501"/>
          </a:xfrm>
        </p:spPr>
        <p:txBody>
          <a:bodyPr/>
          <a:lstStyle/>
          <a:p>
            <a:pPr marL="0" indent="0">
              <a:buNone/>
            </a:pPr>
            <a:r>
              <a:rPr lang="en-US" altLang="en-US" sz="2800" b="1" dirty="0">
                <a:solidFill>
                  <a:srgbClr val="000000"/>
                </a:solidFill>
              </a:rPr>
              <a:t>The Chemistry of Vision</a:t>
            </a:r>
            <a:endParaRPr lang="en-US" dirty="0"/>
          </a:p>
        </p:txBody>
      </p:sp>
      <p:sp>
        <p:nvSpPr>
          <p:cNvPr id="6" name="Content Placeholder 5"/>
          <p:cNvSpPr>
            <a:spLocks noGrp="1"/>
          </p:cNvSpPr>
          <p:nvPr>
            <p:ph sz="quarter" idx="14"/>
          </p:nvPr>
        </p:nvSpPr>
        <p:spPr>
          <a:xfrm>
            <a:off x="1142998" y="1577975"/>
            <a:ext cx="7543802" cy="4289425"/>
          </a:xfrm>
        </p:spPr>
        <p:txBody>
          <a:bodyPr/>
          <a:lstStyle/>
          <a:p>
            <a:pPr marL="0" lvl="0" indent="0" defTabSz="457200" eaLnBrk="1" hangingPunct="1">
              <a:spcBef>
                <a:spcPct val="0"/>
              </a:spcBef>
              <a:spcAft>
                <a:spcPts val="2400"/>
              </a:spcAft>
              <a:buNone/>
            </a:pPr>
            <a:r>
              <a:rPr lang="en-US" altLang="en-US" sz="2400" b="1" kern="1200" dirty="0">
                <a:solidFill>
                  <a:prstClr val="black"/>
                </a:solidFill>
                <a:latin typeface="Arial" charset="0"/>
                <a:cs typeface="+mn-cs"/>
              </a:rPr>
              <a:t>The human eye consists of two types of light-sensitive cells—</a:t>
            </a:r>
            <a:r>
              <a:rPr lang="en-US" altLang="en-US" sz="2400" b="1" kern="1200" dirty="0">
                <a:solidFill>
                  <a:srgbClr val="3366FF"/>
                </a:solidFill>
                <a:latin typeface="Arial" charset="0"/>
                <a:cs typeface="+mn-cs"/>
              </a:rPr>
              <a:t>the rod and the cone cells</a:t>
            </a:r>
            <a:r>
              <a:rPr lang="en-US" altLang="en-US" sz="2400" b="1" kern="1200" dirty="0">
                <a:solidFill>
                  <a:prstClr val="black"/>
                </a:solidFill>
                <a:latin typeface="Arial" charset="0"/>
                <a:cs typeface="+mn-cs"/>
              </a:rPr>
              <a:t>.</a:t>
            </a:r>
          </a:p>
          <a:p>
            <a:pPr marL="0" lvl="0" indent="0" defTabSz="457200" eaLnBrk="1" hangingPunct="1">
              <a:spcBef>
                <a:spcPct val="0"/>
              </a:spcBef>
              <a:spcAft>
                <a:spcPts val="2300"/>
              </a:spcAft>
              <a:buNone/>
            </a:pPr>
            <a:r>
              <a:rPr lang="en-US" altLang="en-US" sz="2400" b="1" kern="1200" dirty="0">
                <a:solidFill>
                  <a:prstClr val="black"/>
                </a:solidFill>
                <a:latin typeface="Arial" charset="0"/>
                <a:cs typeface="+mn-cs"/>
              </a:rPr>
              <a:t>The chemistry of vision in the rod cells centers around the aldehyde </a:t>
            </a:r>
            <a:r>
              <a:rPr lang="en-US" altLang="en-US" sz="2400" b="1" kern="1200" dirty="0">
                <a:solidFill>
                  <a:srgbClr val="3366FF"/>
                </a:solidFill>
                <a:latin typeface="Arial" charset="0"/>
                <a:cs typeface="+mn-cs"/>
              </a:rPr>
              <a:t>11-cis-retinal</a:t>
            </a:r>
            <a:r>
              <a:rPr lang="en-US" altLang="en-US" sz="2400" b="1" kern="1200" dirty="0">
                <a:solidFill>
                  <a:prstClr val="black"/>
                </a:solidFill>
                <a:latin typeface="Arial" charset="0"/>
                <a:cs typeface="+mn-cs"/>
              </a:rPr>
              <a:t>.</a:t>
            </a:r>
          </a:p>
          <a:p>
            <a:pPr marL="0" lvl="0" indent="0" defTabSz="457200" eaLnBrk="1" hangingPunct="1">
              <a:spcBef>
                <a:spcPct val="0"/>
              </a:spcBef>
              <a:spcAft>
                <a:spcPts val="2400"/>
              </a:spcAft>
              <a:buNone/>
            </a:pPr>
            <a:r>
              <a:rPr lang="en-US" altLang="en-US" sz="2400" b="1" kern="1200" dirty="0">
                <a:solidFill>
                  <a:prstClr val="black"/>
                </a:solidFill>
                <a:latin typeface="Arial" charset="0"/>
                <a:cs typeface="+mn-cs"/>
              </a:rPr>
              <a:t>The </a:t>
            </a:r>
            <a:r>
              <a:rPr lang="en-US" altLang="en-US" sz="2400" b="1" kern="1200" dirty="0">
                <a:solidFill>
                  <a:srgbClr val="3366FF"/>
                </a:solidFill>
                <a:latin typeface="Arial" charset="0"/>
                <a:cs typeface="+mn-cs"/>
              </a:rPr>
              <a:t>cis </a:t>
            </a:r>
            <a:r>
              <a:rPr lang="en-US" altLang="en-US" sz="2400" b="1" kern="1200" dirty="0">
                <a:solidFill>
                  <a:prstClr val="black"/>
                </a:solidFill>
                <a:latin typeface="Arial" charset="0"/>
                <a:cs typeface="+mn-cs"/>
              </a:rPr>
              <a:t>double bond is </a:t>
            </a:r>
            <a:r>
              <a:rPr lang="en-US" altLang="en-US" sz="2400" b="1" kern="1200" dirty="0">
                <a:solidFill>
                  <a:srgbClr val="3333FF"/>
                </a:solidFill>
                <a:latin typeface="Arial" charset="0"/>
                <a:cs typeface="+mn-cs"/>
              </a:rPr>
              <a:t>isomerized </a:t>
            </a:r>
            <a:r>
              <a:rPr lang="en-US" altLang="en-US" sz="2400" b="1" kern="1200" dirty="0">
                <a:solidFill>
                  <a:prstClr val="black"/>
                </a:solidFill>
                <a:latin typeface="Arial" charset="0"/>
                <a:cs typeface="+mn-cs"/>
              </a:rPr>
              <a:t>into the more stable </a:t>
            </a:r>
            <a:r>
              <a:rPr lang="en-US" altLang="en-US" sz="2400" b="1" kern="1200" dirty="0">
                <a:solidFill>
                  <a:srgbClr val="3366FF"/>
                </a:solidFill>
                <a:latin typeface="Arial" charset="0"/>
                <a:cs typeface="+mn-cs"/>
              </a:rPr>
              <a:t>trans</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double bond when light hits the retina.</a:t>
            </a:r>
          </a:p>
          <a:p>
            <a:pPr marL="0" indent="0" defTabSz="457200" eaLnBrk="1" hangingPunct="1">
              <a:spcBef>
                <a:spcPct val="0"/>
              </a:spcBef>
              <a:spcAft>
                <a:spcPts val="2200"/>
              </a:spcAft>
              <a:buNone/>
            </a:pPr>
            <a:r>
              <a:rPr lang="en-US" altLang="en-US" sz="2400" b="1" dirty="0"/>
              <a:t>This process sends a </a:t>
            </a:r>
            <a:r>
              <a:rPr lang="en-US" altLang="en-US" sz="2400" b="1" dirty="0">
                <a:solidFill>
                  <a:srgbClr val="3366FF"/>
                </a:solidFill>
              </a:rPr>
              <a:t>nerve impulse </a:t>
            </a:r>
            <a:r>
              <a:rPr lang="en-US" altLang="en-US" sz="2400" b="1" dirty="0"/>
              <a:t>to the brain, which is then converted into a </a:t>
            </a:r>
            <a:r>
              <a:rPr lang="en-US" altLang="en-US" sz="2400" b="1" dirty="0">
                <a:solidFill>
                  <a:srgbClr val="3366FF"/>
                </a:solidFill>
              </a:rPr>
              <a:t>visual image</a:t>
            </a:r>
            <a:r>
              <a:rPr lang="en-US" altLang="en-US" sz="2400" b="1" dirty="0"/>
              <a:t>.</a:t>
            </a:r>
            <a:endParaRPr lang="en-US" altLang="en-US" sz="2400" b="1" kern="1200" dirty="0">
              <a:solidFill>
                <a:prstClr val="black"/>
              </a:solidFill>
              <a:latin typeface="Arial" charset="0"/>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831273" y="416858"/>
            <a:ext cx="7481455" cy="440677"/>
          </a:xfrm>
        </p:spPr>
        <p:txBody>
          <a:bodyPr/>
          <a:lstStyle/>
          <a:p>
            <a:pPr eaLnBrk="1" hangingPunct="1"/>
            <a:r>
              <a:rPr lang="en-US" altLang="en-US" sz="3200" b="1" dirty="0"/>
              <a:t>16.7	Focus on the Human Body (2)</a:t>
            </a:r>
            <a:endParaRPr lang="en-US" altLang="en-US" sz="2800" dirty="0"/>
          </a:p>
        </p:txBody>
      </p:sp>
      <p:sp>
        <p:nvSpPr>
          <p:cNvPr id="2" name="Content Placeholder 1"/>
          <p:cNvSpPr>
            <a:spLocks noGrp="1"/>
          </p:cNvSpPr>
          <p:nvPr>
            <p:ph idx="1"/>
          </p:nvPr>
        </p:nvSpPr>
        <p:spPr>
          <a:xfrm>
            <a:off x="2451008" y="823804"/>
            <a:ext cx="4303897" cy="459501"/>
          </a:xfrm>
        </p:spPr>
        <p:txBody>
          <a:bodyPr/>
          <a:lstStyle/>
          <a:p>
            <a:pPr marL="0" indent="0">
              <a:buNone/>
            </a:pPr>
            <a:r>
              <a:rPr lang="en-US" altLang="en-US" sz="2800" b="1" dirty="0">
                <a:solidFill>
                  <a:srgbClr val="000000"/>
                </a:solidFill>
              </a:rPr>
              <a:t>The Chemistry of Vision</a:t>
            </a:r>
            <a:endParaRPr lang="en-US" dirty="0"/>
          </a:p>
        </p:txBody>
      </p:sp>
      <p:pic>
        <p:nvPicPr>
          <p:cNvPr id="38916" name="Picture 6" descr="Although 11-cis-retinal is a stable molecule, the cis geometry around one of the double bonds causes crowding; a hydrogen atom on one double bond is close to the methyl group on an adjacent double bond. In the human retina, 11-cis-retinal is bonded to the protein opsin, forming rhodopsin or visual purple. When light hits the retina, the 11-cis double bond is isomerized to its more stable trans isomer, and all-trans-retinal is formed. This process sends a nerve impulse to the brain, which is then converted into a visual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47800"/>
            <a:ext cx="71628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685800" y="381000"/>
            <a:ext cx="7481455" cy="533219"/>
          </a:xfrm>
        </p:spPr>
        <p:txBody>
          <a:bodyPr/>
          <a:lstStyle/>
          <a:p>
            <a:pPr eaLnBrk="1" hangingPunct="1"/>
            <a:r>
              <a:rPr lang="en-US" altLang="en-US" sz="3200" b="1" dirty="0"/>
              <a:t>16.7	Focus on the Human Body (3)</a:t>
            </a:r>
            <a:endParaRPr lang="en-US" altLang="en-US" sz="2800" dirty="0"/>
          </a:p>
        </p:txBody>
      </p:sp>
      <p:sp>
        <p:nvSpPr>
          <p:cNvPr id="2" name="Content Placeholder 1"/>
          <p:cNvSpPr>
            <a:spLocks noGrp="1"/>
          </p:cNvSpPr>
          <p:nvPr>
            <p:ph idx="1"/>
          </p:nvPr>
        </p:nvSpPr>
        <p:spPr>
          <a:xfrm>
            <a:off x="2437561" y="829236"/>
            <a:ext cx="4456297" cy="459501"/>
          </a:xfrm>
        </p:spPr>
        <p:txBody>
          <a:bodyPr/>
          <a:lstStyle/>
          <a:p>
            <a:pPr marL="0" indent="0">
              <a:buNone/>
            </a:pPr>
            <a:r>
              <a:rPr lang="en-US" altLang="en-US" sz="2800" b="1" dirty="0">
                <a:solidFill>
                  <a:srgbClr val="000000"/>
                </a:solidFill>
              </a:rPr>
              <a:t>The Chemistry of Vision</a:t>
            </a:r>
            <a:endParaRPr lang="en-US" dirty="0"/>
          </a:p>
        </p:txBody>
      </p:sp>
      <p:sp>
        <p:nvSpPr>
          <p:cNvPr id="10" name="Content Placeholder 9"/>
          <p:cNvSpPr>
            <a:spLocks noGrp="1"/>
          </p:cNvSpPr>
          <p:nvPr>
            <p:ph sz="quarter" idx="16"/>
          </p:nvPr>
        </p:nvSpPr>
        <p:spPr>
          <a:xfrm>
            <a:off x="1089212" y="1416424"/>
            <a:ext cx="7597588" cy="3587928"/>
          </a:xfrm>
        </p:spPr>
        <p:txBody>
          <a:bodyPr/>
          <a:lstStyle/>
          <a:p>
            <a:pPr marL="0" lvl="0" indent="0" defTabSz="457200" eaLnBrk="1" hangingPunct="1">
              <a:spcBef>
                <a:spcPct val="0"/>
              </a:spcBef>
              <a:spcAft>
                <a:spcPts val="1800"/>
              </a:spcAft>
              <a:buNone/>
            </a:pPr>
            <a:r>
              <a:rPr lang="en-US" altLang="en-US" sz="2400" b="1" kern="1200" dirty="0">
                <a:solidFill>
                  <a:prstClr val="black"/>
                </a:solidFill>
                <a:latin typeface="Arial" charset="0"/>
                <a:cs typeface="+mn-cs"/>
              </a:rPr>
              <a:t>In order for the process to continue, the all-</a:t>
            </a:r>
            <a:r>
              <a:rPr lang="en-US" altLang="en-US" sz="2400" b="1" kern="1200" dirty="0">
                <a:solidFill>
                  <a:srgbClr val="3366FF"/>
                </a:solidFill>
                <a:latin typeface="Arial" charset="0"/>
                <a:cs typeface="+mn-cs"/>
              </a:rPr>
              <a:t>trans</a:t>
            </a:r>
            <a:r>
              <a:rPr lang="en-US" altLang="en-US" sz="2400" b="1" kern="1200" dirty="0">
                <a:solidFill>
                  <a:prstClr val="black"/>
                </a:solidFill>
                <a:latin typeface="Arial" charset="0"/>
                <a:cs typeface="+mn-cs"/>
              </a:rPr>
              <a:t>-retinal must be converted back to 11-</a:t>
            </a:r>
            <a:r>
              <a:rPr lang="en-US" altLang="en-US" sz="2400" b="1" kern="1200" dirty="0">
                <a:solidFill>
                  <a:srgbClr val="3366FF"/>
                </a:solidFill>
                <a:latin typeface="Arial" charset="0"/>
                <a:cs typeface="+mn-cs"/>
              </a:rPr>
              <a:t>cis</a:t>
            </a:r>
            <a:r>
              <a:rPr lang="en-US" altLang="en-US" sz="2400" b="1" kern="1200" dirty="0">
                <a:solidFill>
                  <a:prstClr val="black"/>
                </a:solidFill>
                <a:latin typeface="Arial" charset="0"/>
                <a:cs typeface="+mn-cs"/>
              </a:rPr>
              <a:t>-retinal.</a:t>
            </a:r>
            <a:endParaRPr lang="en-US" altLang="en-US" dirty="0">
              <a:cs typeface="+mn-cs"/>
            </a:endParaRPr>
          </a:p>
          <a:p>
            <a:pPr marL="0" indent="0" defTabSz="457200" eaLnBrk="1" hangingPunct="1">
              <a:spcBef>
                <a:spcPct val="0"/>
              </a:spcBef>
              <a:spcAft>
                <a:spcPts val="1800"/>
              </a:spcAft>
              <a:buNone/>
            </a:pPr>
            <a:r>
              <a:rPr lang="en-US" altLang="en-US" sz="2400" b="1" dirty="0"/>
              <a:t>This is done by a series of </a:t>
            </a:r>
            <a:r>
              <a:rPr lang="en-US" altLang="en-US" sz="2400" b="1" dirty="0">
                <a:solidFill>
                  <a:srgbClr val="3366FF"/>
                </a:solidFill>
              </a:rPr>
              <a:t>biological oxidation and reduction </a:t>
            </a:r>
            <a:r>
              <a:rPr lang="en-US" altLang="en-US" sz="2400" b="1" dirty="0"/>
              <a:t>reactions.</a:t>
            </a:r>
          </a:p>
          <a:p>
            <a:pPr marL="0" indent="0" defTabSz="457200" eaLnBrk="1" hangingPunct="1">
              <a:spcBef>
                <a:spcPct val="0"/>
              </a:spcBef>
              <a:spcAft>
                <a:spcPts val="1800"/>
              </a:spcAft>
              <a:buNone/>
            </a:pPr>
            <a:r>
              <a:rPr lang="en-US" altLang="en-US" sz="2400" b="1" dirty="0"/>
              <a:t>The all-trans-retinal aldehyde is first </a:t>
            </a:r>
            <a:r>
              <a:rPr lang="en-US" altLang="en-US" sz="2400" b="1" dirty="0">
                <a:solidFill>
                  <a:srgbClr val="3366FF"/>
                </a:solidFill>
              </a:rPr>
              <a:t>reduced by NADH</a:t>
            </a:r>
            <a:r>
              <a:rPr lang="en-US" altLang="en-US" sz="2400" b="1" dirty="0"/>
              <a:t> to an all-trans-retinol alcohol, Vitamin A.</a:t>
            </a:r>
          </a:p>
          <a:p>
            <a:pPr marL="0" indent="0" defTabSz="457200" eaLnBrk="1" hangingPunct="1">
              <a:spcBef>
                <a:spcPct val="0"/>
              </a:spcBef>
              <a:spcAft>
                <a:spcPts val="1800"/>
              </a:spcAft>
              <a:buNone/>
            </a:pPr>
            <a:r>
              <a:rPr lang="en-US" altLang="en-US" sz="2400" b="1" dirty="0"/>
              <a:t>The all-</a:t>
            </a:r>
            <a:r>
              <a:rPr lang="en-US" altLang="en-US" sz="2400" b="1" dirty="0">
                <a:solidFill>
                  <a:srgbClr val="3366FF"/>
                </a:solidFill>
              </a:rPr>
              <a:t>trans</a:t>
            </a:r>
            <a:r>
              <a:rPr lang="en-US" altLang="en-US" sz="2400" b="1" dirty="0"/>
              <a:t>-retinol is then isomerized to 11-</a:t>
            </a:r>
            <a:r>
              <a:rPr lang="en-US" altLang="en-US" sz="2400" b="1" dirty="0">
                <a:solidFill>
                  <a:srgbClr val="3366FF"/>
                </a:solidFill>
              </a:rPr>
              <a:t>cis</a:t>
            </a:r>
            <a:r>
              <a:rPr lang="en-US" altLang="en-US" sz="2400" b="1" dirty="0"/>
              <a:t>-retinol and finally </a:t>
            </a:r>
            <a:r>
              <a:rPr lang="en-US" altLang="en-US" sz="2400" b="1" dirty="0">
                <a:solidFill>
                  <a:srgbClr val="3366FF"/>
                </a:solidFill>
              </a:rPr>
              <a:t>oxidized by </a:t>
            </a:r>
            <a:endParaRPr lang="en-US" altLang="en-US" sz="2400" b="1" dirty="0"/>
          </a:p>
        </p:txBody>
      </p:sp>
      <p:graphicFrame>
        <p:nvGraphicFramePr>
          <p:cNvPr id="3" name="Object 2">
            <a:extLst>
              <a:ext uri="{FF2B5EF4-FFF2-40B4-BE49-F238E27FC236}">
                <a16:creationId xmlns:a16="http://schemas.microsoft.com/office/drawing/2014/main" id="{76BD295B-459B-412F-A87B-DD7F3554B3D2}"/>
              </a:ext>
            </a:extLst>
          </p:cNvPr>
          <p:cNvGraphicFramePr>
            <a:graphicFrameLocks noChangeAspect="1"/>
          </p:cNvGraphicFramePr>
          <p:nvPr>
            <p:extLst>
              <p:ext uri="{D42A27DB-BD31-4B8C-83A1-F6EECF244321}">
                <p14:modId xmlns:p14="http://schemas.microsoft.com/office/powerpoint/2010/main" val="4230887512"/>
              </p:ext>
            </p:extLst>
          </p:nvPr>
        </p:nvGraphicFramePr>
        <p:xfrm>
          <a:off x="5486400" y="4694702"/>
          <a:ext cx="812800" cy="342900"/>
        </p:xfrm>
        <a:graphic>
          <a:graphicData uri="http://schemas.openxmlformats.org/presentationml/2006/ole">
            <mc:AlternateContent xmlns:mc="http://schemas.openxmlformats.org/markup-compatibility/2006">
              <mc:Choice xmlns:v="urn:schemas-microsoft-com:vml" Requires="v">
                <p:oleObj spid="_x0000_s3111" name="Equation" r:id="rId4" imgW="812520" imgH="342720" progId="Equation.DSMT4">
                  <p:embed/>
                </p:oleObj>
              </mc:Choice>
              <mc:Fallback>
                <p:oleObj name="Equation" r:id="rId4" imgW="812520" imgH="342720" progId="Equation.DSMT4">
                  <p:embed/>
                  <p:pic>
                    <p:nvPicPr>
                      <p:cNvPr id="0" name=""/>
                      <p:cNvPicPr/>
                      <p:nvPr/>
                    </p:nvPicPr>
                    <p:blipFill>
                      <a:blip r:embed="rId5"/>
                      <a:stretch>
                        <a:fillRect/>
                      </a:stretch>
                    </p:blipFill>
                    <p:spPr>
                      <a:xfrm>
                        <a:off x="5486400" y="4694702"/>
                        <a:ext cx="812800" cy="342900"/>
                      </a:xfrm>
                      <a:prstGeom prst="rect">
                        <a:avLst/>
                      </a:prstGeom>
                    </p:spPr>
                  </p:pic>
                </p:oleObj>
              </mc:Fallback>
            </mc:AlternateContent>
          </a:graphicData>
        </a:graphic>
      </p:graphicFrame>
      <p:sp>
        <p:nvSpPr>
          <p:cNvPr id="6" name="Text Placeholder 30">
            <a:extLst>
              <a:ext uri="{FF2B5EF4-FFF2-40B4-BE49-F238E27FC236}">
                <a16:creationId xmlns:a16="http://schemas.microsoft.com/office/drawing/2014/main" id="{065D0CD1-D1D3-4EAE-B41A-280146057871}"/>
              </a:ext>
            </a:extLst>
          </p:cNvPr>
          <p:cNvSpPr>
            <a:spLocks noGrp="1"/>
          </p:cNvSpPr>
          <p:nvPr>
            <p:ph type="body" sz="quarter" idx="23"/>
          </p:nvPr>
        </p:nvSpPr>
        <p:spPr>
          <a:xfrm>
            <a:off x="6357741" y="4661453"/>
            <a:ext cx="1981200" cy="459501"/>
          </a:xfrm>
        </p:spPr>
        <p:txBody>
          <a:bodyPr/>
          <a:lstStyle/>
          <a:p>
            <a:pPr marL="0" lvl="0" indent="0">
              <a:buNone/>
            </a:pPr>
            <a:r>
              <a:rPr lang="en-US" altLang="en-US" sz="2400" b="1" dirty="0">
                <a:solidFill>
                  <a:prstClr val="black"/>
                </a:solidFill>
              </a:rPr>
              <a:t>back to the</a:t>
            </a:r>
            <a:endParaRPr lang="en-GB" dirty="0"/>
          </a:p>
        </p:txBody>
      </p:sp>
      <p:sp>
        <p:nvSpPr>
          <p:cNvPr id="7" name="Text Placeholder 32">
            <a:extLst>
              <a:ext uri="{FF2B5EF4-FFF2-40B4-BE49-F238E27FC236}">
                <a16:creationId xmlns:a16="http://schemas.microsoft.com/office/drawing/2014/main" id="{DBED204F-8044-475A-8A70-F4F5B41B35A7}"/>
              </a:ext>
            </a:extLst>
          </p:cNvPr>
          <p:cNvSpPr>
            <a:spLocks noGrp="1"/>
          </p:cNvSpPr>
          <p:nvPr>
            <p:ph type="body" sz="quarter" idx="24"/>
          </p:nvPr>
        </p:nvSpPr>
        <p:spPr>
          <a:xfrm>
            <a:off x="1091652" y="5027722"/>
            <a:ext cx="3886200" cy="533220"/>
          </a:xfrm>
        </p:spPr>
        <p:txBody>
          <a:bodyPr/>
          <a:lstStyle/>
          <a:p>
            <a:pPr marL="0" lvl="0" indent="0">
              <a:buNone/>
            </a:pPr>
            <a:r>
              <a:rPr lang="en-US" altLang="en-US" sz="2400" b="1" dirty="0">
                <a:solidFill>
                  <a:prstClr val="black"/>
                </a:solidFill>
              </a:rPr>
              <a:t>aldehyde 11-cis-retinal.</a:t>
            </a:r>
            <a:endParaRPr lang="en-GB" dirty="0"/>
          </a:p>
        </p:txBody>
      </p:sp>
      <p:sp>
        <p:nvSpPr>
          <p:cNvPr id="8" name="Text Placeholder 34">
            <a:extLst>
              <a:ext uri="{FF2B5EF4-FFF2-40B4-BE49-F238E27FC236}">
                <a16:creationId xmlns:a16="http://schemas.microsoft.com/office/drawing/2014/main" id="{A6CBF596-CFCF-4D89-AB69-1D7A3D24D018}"/>
              </a:ext>
            </a:extLst>
          </p:cNvPr>
          <p:cNvSpPr>
            <a:spLocks noGrp="1"/>
          </p:cNvSpPr>
          <p:nvPr>
            <p:ph type="body" sz="quarter" idx="25"/>
          </p:nvPr>
        </p:nvSpPr>
        <p:spPr>
          <a:xfrm>
            <a:off x="1090657" y="5619861"/>
            <a:ext cx="7764524" cy="1082428"/>
          </a:xfrm>
        </p:spPr>
        <p:txBody>
          <a:bodyPr/>
          <a:lstStyle/>
          <a:p>
            <a:pPr marL="0" lvl="0" indent="0" defTabSz="457200" eaLnBrk="1" hangingPunct="1">
              <a:spcBef>
                <a:spcPct val="0"/>
              </a:spcBef>
              <a:spcAft>
                <a:spcPts val="1800"/>
              </a:spcAft>
              <a:buNone/>
            </a:pPr>
            <a:r>
              <a:rPr lang="en-US" altLang="en-US" sz="2400" b="1" dirty="0">
                <a:solidFill>
                  <a:prstClr val="black"/>
                </a:solidFill>
              </a:rPr>
              <a:t>As this reaction helps us see in dim light, a lack of Vitamin A in the diet causes </a:t>
            </a:r>
            <a:r>
              <a:rPr lang="en-US" altLang="en-US" sz="2400" b="1" dirty="0">
                <a:solidFill>
                  <a:srgbClr val="3366FF"/>
                </a:solidFill>
              </a:rPr>
              <a:t>night blindness</a:t>
            </a:r>
            <a:r>
              <a:rPr lang="en-US" altLang="en-US" sz="2400" b="1" dirty="0">
                <a:solidFill>
                  <a:prstClr val="black"/>
                </a:solidFill>
              </a:rPr>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1273" y="385482"/>
            <a:ext cx="7481455" cy="484745"/>
          </a:xfrm>
        </p:spPr>
        <p:txBody>
          <a:bodyPr/>
          <a:lstStyle/>
          <a:p>
            <a:pPr eaLnBrk="1" hangingPunct="1"/>
            <a:r>
              <a:rPr lang="en-US" altLang="en-US" sz="3200" b="1" dirty="0"/>
              <a:t>16.7	Focus on the Human Body (4)</a:t>
            </a:r>
            <a:endParaRPr lang="en-US" altLang="en-US" sz="2800" dirty="0"/>
          </a:p>
        </p:txBody>
      </p:sp>
      <p:sp>
        <p:nvSpPr>
          <p:cNvPr id="6" name="Content Placeholder 5"/>
          <p:cNvSpPr>
            <a:spLocks noGrp="1"/>
          </p:cNvSpPr>
          <p:nvPr>
            <p:ph sz="quarter" idx="16"/>
          </p:nvPr>
        </p:nvSpPr>
        <p:spPr>
          <a:xfrm>
            <a:off x="2438400" y="829236"/>
            <a:ext cx="4267200" cy="469232"/>
          </a:xfrm>
        </p:spPr>
        <p:txBody>
          <a:bodyPr/>
          <a:lstStyle/>
          <a:p>
            <a:pPr marL="0" indent="0">
              <a:buNone/>
            </a:pPr>
            <a:r>
              <a:rPr lang="en-US" altLang="en-US" sz="2800" b="1" dirty="0">
                <a:solidFill>
                  <a:srgbClr val="000000"/>
                </a:solidFill>
              </a:rPr>
              <a:t>The Chemistry of Vision</a:t>
            </a:r>
            <a:endParaRPr lang="en-US" dirty="0"/>
          </a:p>
        </p:txBody>
      </p:sp>
      <p:pic>
        <p:nvPicPr>
          <p:cNvPr id="40964" name="Picture 6" descr="In the rod cells of the eye, the 11-cis-retinal bonded to opsin absorbs light, and the crowded 11-cis double bond is isomerized to the trans isomer. This process generates a nerve impulse that is converted to a visual image by the 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24000"/>
            <a:ext cx="64008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altLang="en-US" sz="3200" b="1" dirty="0"/>
              <a:t>16.1	Structure and Bonding (3)</a:t>
            </a:r>
            <a:endParaRPr lang="en-US" altLang="en-US" sz="2800" dirty="0"/>
          </a:p>
        </p:txBody>
      </p:sp>
      <p:sp>
        <p:nvSpPr>
          <p:cNvPr id="2" name="Content Placeholder 1"/>
          <p:cNvSpPr>
            <a:spLocks noGrp="1"/>
          </p:cNvSpPr>
          <p:nvPr>
            <p:ph idx="1"/>
          </p:nvPr>
        </p:nvSpPr>
        <p:spPr>
          <a:xfrm>
            <a:off x="1281952" y="1362635"/>
            <a:ext cx="7404848" cy="814035"/>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Compounds that contain an electronegative atom</a:t>
            </a:r>
          </a:p>
          <a:p>
            <a:pPr marL="0" lvl="0" indent="0" defTabSz="457200" eaLnBrk="1" hangingPunct="1">
              <a:spcBef>
                <a:spcPct val="0"/>
              </a:spcBef>
              <a:buNone/>
            </a:pPr>
            <a:r>
              <a:rPr lang="en-US" altLang="en-US" sz="2400" b="1" kern="1200" dirty="0">
                <a:solidFill>
                  <a:prstClr val="black"/>
                </a:solidFill>
                <a:latin typeface="Arial" charset="0"/>
                <a:cs typeface="+mn-cs"/>
              </a:rPr>
              <a:t>(</a:t>
            </a:r>
            <a:r>
              <a:rPr lang="en-US" altLang="en-US" sz="2400" b="1" kern="1200" dirty="0">
                <a:solidFill>
                  <a:srgbClr val="3366FF"/>
                </a:solidFill>
                <a:latin typeface="Arial" charset="0"/>
                <a:cs typeface="+mn-cs"/>
              </a:rPr>
              <a:t>N or O</a:t>
            </a:r>
            <a:r>
              <a:rPr lang="en-US" altLang="en-US" sz="2400" b="1" kern="1200" dirty="0">
                <a:solidFill>
                  <a:prstClr val="black"/>
                </a:solidFill>
                <a:latin typeface="Arial" charset="0"/>
                <a:cs typeface="+mn-cs"/>
              </a:rPr>
              <a:t>) bonded to the carbonyl group:</a:t>
            </a:r>
          </a:p>
        </p:txBody>
      </p:sp>
      <p:pic>
        <p:nvPicPr>
          <p:cNvPr id="5125" name="Picture 7" descr="Carboxylic acid has one alkyl group and OH group bonded to the carbonyl group. Ester has one alkyl group and OR group bonded to the carbonyl group. Amide one alkyl group and N (attached to Hs or alkyl groups) bonded to carbonyl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78100"/>
            <a:ext cx="73152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71338" y="147918"/>
            <a:ext cx="6801324" cy="400615"/>
          </a:xfrm>
        </p:spPr>
        <p:txBody>
          <a:bodyPr/>
          <a:lstStyle/>
          <a:p>
            <a:r>
              <a:rPr lang="en-US" altLang="en-US" sz="3200" b="1" dirty="0">
                <a:solidFill>
                  <a:srgbClr val="000000"/>
                </a:solidFill>
              </a:rPr>
              <a:t>Focus on the Human Body</a:t>
            </a:r>
            <a:endParaRPr lang="en-US" dirty="0"/>
          </a:p>
        </p:txBody>
      </p:sp>
      <p:sp>
        <p:nvSpPr>
          <p:cNvPr id="2" name="Content Placeholder 1"/>
          <p:cNvSpPr>
            <a:spLocks noGrp="1"/>
          </p:cNvSpPr>
          <p:nvPr>
            <p:ph idx="1"/>
          </p:nvPr>
        </p:nvSpPr>
        <p:spPr>
          <a:xfrm>
            <a:off x="2441205" y="556222"/>
            <a:ext cx="4264395" cy="459501"/>
          </a:xfrm>
        </p:spPr>
        <p:txBody>
          <a:bodyPr/>
          <a:lstStyle/>
          <a:p>
            <a:pPr marL="0" indent="0">
              <a:buNone/>
            </a:pPr>
            <a:r>
              <a:rPr lang="en-US" altLang="en-US" sz="2800" b="1" dirty="0">
                <a:solidFill>
                  <a:srgbClr val="000000"/>
                </a:solidFill>
              </a:rPr>
              <a:t>The Chemistry of Vision</a:t>
            </a:r>
            <a:endParaRPr lang="en-US" dirty="0"/>
          </a:p>
        </p:txBody>
      </p:sp>
      <p:pic>
        <p:nvPicPr>
          <p:cNvPr id="41988" name="Picture 1" descr="The aldehyde in all-trans-retinal is reduced to a 1° alcohol using the coenzyme NADH. The product is all-trans-retinol which isomerizes to a cis double bond, forming 11-cis-retinol. The 1° alcohol in 11-cis-retinol  is oxidized with the coenzyme NAD+ to an aldehyde. This re-forms 11-cis-retinal and the chemical cycle of vision continu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388" y="1143000"/>
            <a:ext cx="82772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508196" y="343913"/>
            <a:ext cx="6183021" cy="639762"/>
          </a:xfrm>
        </p:spPr>
        <p:txBody>
          <a:bodyPr anchor="t"/>
          <a:lstStyle/>
          <a:p>
            <a:pPr eaLnBrk="1" hangingPunct="1"/>
            <a:r>
              <a:rPr lang="en-US" altLang="en-US" sz="3200" b="1" dirty="0"/>
              <a:t>16.8	Acetal Formation (1)</a:t>
            </a:r>
            <a:endParaRPr lang="en-US" altLang="en-US" sz="2800" dirty="0"/>
          </a:p>
        </p:txBody>
      </p:sp>
      <p:sp>
        <p:nvSpPr>
          <p:cNvPr id="2" name="Content Placeholder 1"/>
          <p:cNvSpPr>
            <a:spLocks noGrp="1"/>
          </p:cNvSpPr>
          <p:nvPr>
            <p:ph idx="1"/>
          </p:nvPr>
        </p:nvSpPr>
        <p:spPr>
          <a:xfrm>
            <a:off x="829235" y="1416423"/>
            <a:ext cx="7772400" cy="1191828"/>
          </a:xfrm>
        </p:spPr>
        <p:txBody>
          <a:bodyPr/>
          <a:lstStyle/>
          <a:p>
            <a:pPr marL="0" lvl="0" indent="0" defTabSz="457200" eaLnBrk="1" hangingPunct="1">
              <a:spcBef>
                <a:spcPct val="0"/>
              </a:spcBef>
              <a:buNone/>
            </a:pPr>
            <a:r>
              <a:rPr lang="en-US" altLang="en-US" sz="2400" b="1" kern="1200" dirty="0">
                <a:solidFill>
                  <a:prstClr val="black"/>
                </a:solidFill>
                <a:latin typeface="Arial" panose="020B0604020202020204" pitchFamily="34" charset="0"/>
                <a:cs typeface="Arial" panose="020B0604020202020204" pitchFamily="34" charset="0"/>
              </a:rPr>
              <a:t>Aldehydes undergo addition reactions with alcohols </a:t>
            </a:r>
          </a:p>
          <a:p>
            <a:pPr marL="0" lvl="0" indent="0" defTabSz="457200" eaLnBrk="1" hangingPunct="1">
              <a:spcBef>
                <a:spcPct val="0"/>
              </a:spcBef>
              <a:buNone/>
            </a:pPr>
            <a:r>
              <a:rPr lang="en-US" altLang="en-US" sz="2400" b="1" kern="1200" dirty="0">
                <a:solidFill>
                  <a:prstClr val="black"/>
                </a:solidFill>
                <a:latin typeface="Arial" panose="020B0604020202020204" pitchFamily="34" charset="0"/>
                <a:cs typeface="Arial" panose="020B0604020202020204" pitchFamily="34" charset="0"/>
              </a:rPr>
              <a:t>to form </a:t>
            </a:r>
            <a:r>
              <a:rPr lang="en-US" altLang="en-US" sz="2400" b="1" kern="1200" dirty="0">
                <a:solidFill>
                  <a:srgbClr val="3366FF"/>
                </a:solidFill>
                <a:latin typeface="Arial" panose="020B0604020202020204" pitchFamily="34" charset="0"/>
                <a:cs typeface="Arial" panose="020B0604020202020204" pitchFamily="34" charset="0"/>
              </a:rPr>
              <a:t>hemiacetals </a:t>
            </a:r>
            <a:r>
              <a:rPr lang="en-US" altLang="en-US" sz="2400" b="1" kern="1200" dirty="0">
                <a:solidFill>
                  <a:prstClr val="black"/>
                </a:solidFill>
                <a:latin typeface="Arial" panose="020B0604020202020204" pitchFamily="34" charset="0"/>
                <a:cs typeface="Arial" panose="020B0604020202020204" pitchFamily="34" charset="0"/>
              </a:rPr>
              <a:t>and </a:t>
            </a:r>
            <a:r>
              <a:rPr lang="en-US" altLang="en-US" sz="2400" b="1" kern="1200" dirty="0">
                <a:solidFill>
                  <a:srgbClr val="3366FF"/>
                </a:solidFill>
                <a:latin typeface="Arial" panose="020B0604020202020204" pitchFamily="34" charset="0"/>
                <a:cs typeface="Arial" panose="020B0604020202020204" pitchFamily="34" charset="0"/>
              </a:rPr>
              <a:t>acetals</a:t>
            </a:r>
            <a:r>
              <a:rPr lang="en-US" altLang="en-US" sz="2400" b="1" kern="1200" dirty="0">
                <a:solidFill>
                  <a:schemeClr val="tx1"/>
                </a:solidFill>
                <a:latin typeface="Arial" panose="020B0604020202020204" pitchFamily="34" charset="0"/>
                <a:cs typeface="Arial" panose="020B0604020202020204" pitchFamily="34" charset="0"/>
              </a:rPr>
              <a:t> </a:t>
            </a:r>
            <a:r>
              <a:rPr lang="en-US" altLang="en-US" sz="2400" b="1" i="0" kern="1200" dirty="0">
                <a:solidFill>
                  <a:schemeClr val="tx1"/>
                </a:solidFill>
                <a:latin typeface="Arial" panose="020B0604020202020204" pitchFamily="34" charset="0"/>
                <a:cs typeface="Arial" panose="020B0604020202020204" pitchFamily="34" charset="0"/>
              </a:rPr>
              <a:t>(</a:t>
            </a:r>
            <a:r>
              <a:rPr lang="en-US" altLang="en-US" sz="2400" b="1" i="0" dirty="0">
                <a:solidFill>
                  <a:schemeClr val="tx1"/>
                </a:solidFill>
                <a:latin typeface="Arial" panose="020B0604020202020204" pitchFamily="34" charset="0"/>
                <a:cs typeface="Arial" panose="020B0604020202020204" pitchFamily="34" charset="0"/>
              </a:rPr>
              <a:t>in the presence of H</a:t>
            </a:r>
            <a:r>
              <a:rPr lang="en-US" altLang="en-US" sz="2400" b="1" i="0" baseline="-25000" dirty="0">
                <a:solidFill>
                  <a:schemeClr val="tx1"/>
                </a:solidFill>
                <a:latin typeface="Arial" panose="020B0604020202020204" pitchFamily="34" charset="0"/>
                <a:cs typeface="Arial" panose="020B0604020202020204" pitchFamily="34" charset="0"/>
              </a:rPr>
              <a:t>2</a:t>
            </a:r>
            <a:r>
              <a:rPr lang="en-US" altLang="en-US" sz="2400" b="1" i="0" dirty="0">
                <a:solidFill>
                  <a:schemeClr val="tx1"/>
                </a:solidFill>
                <a:latin typeface="Arial" panose="020B0604020202020204" pitchFamily="34" charset="0"/>
                <a:cs typeface="Arial" panose="020B0604020202020204" pitchFamily="34" charset="0"/>
              </a:rPr>
              <a:t>SO</a:t>
            </a:r>
            <a:r>
              <a:rPr lang="en-US" altLang="en-US" sz="2400" b="1" i="0" baseline="-25000" dirty="0">
                <a:solidFill>
                  <a:schemeClr val="tx1"/>
                </a:solidFill>
                <a:latin typeface="Arial" panose="020B0604020202020204" pitchFamily="34" charset="0"/>
                <a:cs typeface="Arial" panose="020B0604020202020204" pitchFamily="34" charset="0"/>
              </a:rPr>
              <a:t>4</a:t>
            </a:r>
            <a:r>
              <a:rPr lang="en-US" altLang="en-US" sz="2400" b="1" i="0" dirty="0">
                <a:solidFill>
                  <a:schemeClr val="tx1"/>
                </a:solidFill>
                <a:latin typeface="Arial" panose="020B0604020202020204" pitchFamily="34" charset="0"/>
                <a:cs typeface="Arial" panose="020B0604020202020204" pitchFamily="34" charset="0"/>
              </a:rPr>
              <a:t>)</a:t>
            </a:r>
            <a:r>
              <a:rPr lang="en-US" altLang="en-US" sz="2400" b="1" kern="1200" dirty="0">
                <a:solidFill>
                  <a:schemeClr val="tx1"/>
                </a:solidFill>
                <a:latin typeface="Arial" panose="020B0604020202020204" pitchFamily="34" charset="0"/>
                <a:cs typeface="Arial" panose="020B0604020202020204" pitchFamily="34" charset="0"/>
              </a:rPr>
              <a:t>.</a:t>
            </a:r>
            <a:endParaRPr lang="en-US" altLang="en-US" sz="2400" b="1" kern="1200" dirty="0">
              <a:solidFill>
                <a:prstClr val="black"/>
              </a:solidFill>
              <a:latin typeface="Arial" panose="020B0604020202020204" pitchFamily="34" charset="0"/>
              <a:cs typeface="Arial" panose="020B0604020202020204" pitchFamily="34" charset="0"/>
            </a:endParaRPr>
          </a:p>
        </p:txBody>
      </p:sp>
      <p:pic>
        <p:nvPicPr>
          <p:cNvPr id="43013" name="Picture 1" descr="Addition of one molecule of alcohol (ROH) to an aldehyde or ketone forms a hemiacetal. A hemiacetal contains an OH (hydroxyl) group and an OR (alkoxy) group bonded to the same carbon. They react with a second molecule of alcohol to form acetals which contain two OR groups (alkoxy groups) bonded to the same carbon. Both these reaction takes place in the presence of sulfuric aci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338" y="2959100"/>
            <a:ext cx="83153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017033" y="407894"/>
            <a:ext cx="5109935" cy="440677"/>
          </a:xfrm>
        </p:spPr>
        <p:txBody>
          <a:bodyPr/>
          <a:lstStyle/>
          <a:p>
            <a:r>
              <a:rPr lang="en-US" altLang="en-US" sz="3200" b="1" dirty="0">
                <a:solidFill>
                  <a:srgbClr val="000000"/>
                </a:solidFill>
              </a:rPr>
              <a:t>16.8	Acetal Formation (2)</a:t>
            </a:r>
            <a:endParaRPr lang="en-US" dirty="0"/>
          </a:p>
        </p:txBody>
      </p:sp>
      <p:sp>
        <p:nvSpPr>
          <p:cNvPr id="3" name="Content Placeholder 2"/>
          <p:cNvSpPr>
            <a:spLocks noGrp="1"/>
          </p:cNvSpPr>
          <p:nvPr>
            <p:ph idx="1"/>
          </p:nvPr>
        </p:nvSpPr>
        <p:spPr>
          <a:xfrm>
            <a:off x="2164950" y="824753"/>
            <a:ext cx="5109935" cy="459501"/>
          </a:xfrm>
        </p:spPr>
        <p:txBody>
          <a:bodyPr/>
          <a:lstStyle/>
          <a:p>
            <a:pPr marL="282575" indent="-282575">
              <a:buFont typeface="+mj-lt"/>
              <a:buAutoNum type="alphaUcPeriod"/>
            </a:pPr>
            <a:r>
              <a:rPr lang="en-US" altLang="en-US" sz="2800" b="1" dirty="0">
                <a:solidFill>
                  <a:srgbClr val="000000"/>
                </a:solidFill>
              </a:rPr>
              <a:t> </a:t>
            </a:r>
            <a:r>
              <a:rPr lang="en-US" altLang="en-US" sz="2800" b="1" dirty="0" err="1">
                <a:solidFill>
                  <a:srgbClr val="000000"/>
                </a:solidFill>
              </a:rPr>
              <a:t>Acetals</a:t>
            </a:r>
            <a:r>
              <a:rPr lang="en-US" altLang="en-US" sz="2800" b="1" dirty="0">
                <a:solidFill>
                  <a:srgbClr val="000000"/>
                </a:solidFill>
              </a:rPr>
              <a:t> and Hemiacetals</a:t>
            </a:r>
            <a:endParaRPr lang="en-US" dirty="0"/>
          </a:p>
        </p:txBody>
      </p:sp>
      <p:sp>
        <p:nvSpPr>
          <p:cNvPr id="7" name="Content Placeholder 6"/>
          <p:cNvSpPr>
            <a:spLocks noGrp="1"/>
          </p:cNvSpPr>
          <p:nvPr>
            <p:ph sz="quarter" idx="16"/>
          </p:nvPr>
        </p:nvSpPr>
        <p:spPr>
          <a:xfrm>
            <a:off x="1143000" y="1420905"/>
            <a:ext cx="7761287" cy="1847757"/>
          </a:xfrm>
        </p:spPr>
        <p:txBody>
          <a:bodyPr/>
          <a:lstStyle/>
          <a:p>
            <a:pPr marL="0" lvl="0" indent="0" defTabSz="457200" eaLnBrk="1" hangingPunct="1">
              <a:spcBef>
                <a:spcPct val="0"/>
              </a:spcBef>
              <a:spcAft>
                <a:spcPts val="2300"/>
              </a:spcAft>
              <a:buNone/>
            </a:pPr>
            <a:r>
              <a:rPr lang="en-US" altLang="en-US" sz="2400" b="1" kern="1200" dirty="0">
                <a:solidFill>
                  <a:prstClr val="black"/>
                </a:solidFill>
                <a:latin typeface="Arial" charset="0"/>
                <a:cs typeface="+mn-cs"/>
              </a:rPr>
              <a:t>Addition of </a:t>
            </a:r>
            <a:r>
              <a:rPr lang="en-US" altLang="en-US" sz="2400" b="1" kern="1200" dirty="0">
                <a:solidFill>
                  <a:srgbClr val="3366FF"/>
                </a:solidFill>
                <a:latin typeface="Arial" charset="0"/>
                <a:cs typeface="+mn-cs"/>
              </a:rPr>
              <a:t>one molecule of alcohol </a:t>
            </a:r>
            <a:r>
              <a:rPr lang="en-US" altLang="en-US" sz="2400" b="1" kern="1200" dirty="0">
                <a:solidFill>
                  <a:prstClr val="black"/>
                </a:solidFill>
                <a:latin typeface="Arial" charset="0"/>
                <a:cs typeface="+mn-cs"/>
              </a:rPr>
              <a:t>to an aldehyde forms a </a:t>
            </a:r>
            <a:r>
              <a:rPr lang="en-US" altLang="en-US" sz="2400" b="1" kern="1200" dirty="0">
                <a:solidFill>
                  <a:srgbClr val="3366FF"/>
                </a:solidFill>
                <a:latin typeface="Arial" charset="0"/>
                <a:cs typeface="+mn-cs"/>
              </a:rPr>
              <a:t>hemiacetal</a:t>
            </a:r>
            <a:r>
              <a:rPr lang="en-US" altLang="en-US" sz="2400" b="1" kern="1200" dirty="0">
                <a:solidFill>
                  <a:prstClr val="black"/>
                </a:solidFill>
                <a:latin typeface="Arial" charset="0"/>
                <a:cs typeface="+mn-cs"/>
              </a:rPr>
              <a:t>.</a:t>
            </a:r>
          </a:p>
          <a:p>
            <a:pPr marL="0" indent="0" defTabSz="457200" eaLnBrk="1" hangingPunct="1">
              <a:spcBef>
                <a:spcPct val="0"/>
              </a:spcBef>
              <a:buNone/>
            </a:pPr>
            <a:r>
              <a:rPr lang="en-US" altLang="en-US" sz="2400" b="1" dirty="0"/>
              <a:t>A hemiacetal will react with </a:t>
            </a:r>
            <a:r>
              <a:rPr lang="en-US" altLang="en-US" sz="2400" b="1" dirty="0">
                <a:solidFill>
                  <a:srgbClr val="3366FF"/>
                </a:solidFill>
              </a:rPr>
              <a:t>a second molecule of alcohol</a:t>
            </a:r>
            <a:r>
              <a:rPr lang="en-US" altLang="en-US" sz="2400" b="1" dirty="0"/>
              <a:t> to form an </a:t>
            </a:r>
            <a:r>
              <a:rPr lang="en-US" altLang="en-US" sz="2400" b="1" dirty="0" err="1">
                <a:solidFill>
                  <a:srgbClr val="3366FF"/>
                </a:solidFill>
              </a:rPr>
              <a:t>acetal</a:t>
            </a:r>
            <a:r>
              <a:rPr lang="en-US" altLang="en-US" sz="2400" b="1" dirty="0"/>
              <a:t>.</a:t>
            </a:r>
          </a:p>
        </p:txBody>
      </p:sp>
      <p:pic>
        <p:nvPicPr>
          <p:cNvPr id="2" name="Picture 1" descr="In hemiacetals, OH (hydroxyl) group and an OR (alkoxy) groupare  bonded to the same carbon. In acetals, two OR groups (alkoxy groups) are bonded to the same carb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505200"/>
            <a:ext cx="62484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17033" y="457200"/>
            <a:ext cx="5109935" cy="364195"/>
          </a:xfrm>
        </p:spPr>
        <p:txBody>
          <a:bodyPr/>
          <a:lstStyle/>
          <a:p>
            <a:r>
              <a:rPr lang="en-US" altLang="en-US" sz="3200" b="1" dirty="0">
                <a:solidFill>
                  <a:srgbClr val="000000"/>
                </a:solidFill>
              </a:rPr>
              <a:t>16.8	Acetal Formation (3)</a:t>
            </a:r>
            <a:endParaRPr lang="en-US" dirty="0"/>
          </a:p>
        </p:txBody>
      </p:sp>
      <p:sp>
        <p:nvSpPr>
          <p:cNvPr id="6" name="Content Placeholder 5"/>
          <p:cNvSpPr>
            <a:spLocks noGrp="1"/>
          </p:cNvSpPr>
          <p:nvPr>
            <p:ph sz="quarter" idx="16"/>
          </p:nvPr>
        </p:nvSpPr>
        <p:spPr>
          <a:xfrm>
            <a:off x="2160494" y="824753"/>
            <a:ext cx="5197229" cy="387795"/>
          </a:xfrm>
        </p:spPr>
        <p:txBody>
          <a:bodyPr/>
          <a:lstStyle/>
          <a:p>
            <a:pPr marL="457200" indent="-457200">
              <a:buFont typeface="+mj-lt"/>
              <a:buAutoNum type="alphaUcPeriod"/>
            </a:pPr>
            <a:r>
              <a:rPr lang="en-US" altLang="en-US" sz="2800" b="1" dirty="0" err="1">
                <a:solidFill>
                  <a:srgbClr val="000000"/>
                </a:solidFill>
              </a:rPr>
              <a:t>Acetals</a:t>
            </a:r>
            <a:r>
              <a:rPr lang="en-US" altLang="en-US" sz="2800" b="1" dirty="0">
                <a:solidFill>
                  <a:srgbClr val="000000"/>
                </a:solidFill>
              </a:rPr>
              <a:t> and Hemiacetals</a:t>
            </a:r>
            <a:endParaRPr lang="en-US" dirty="0"/>
          </a:p>
        </p:txBody>
      </p:sp>
      <p:sp>
        <p:nvSpPr>
          <p:cNvPr id="2" name="Content Placeholder 1"/>
          <p:cNvSpPr>
            <a:spLocks noGrp="1"/>
          </p:cNvSpPr>
          <p:nvPr>
            <p:ph idx="1"/>
          </p:nvPr>
        </p:nvSpPr>
        <p:spPr>
          <a:xfrm>
            <a:off x="1147074" y="1362636"/>
            <a:ext cx="7481455" cy="740032"/>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An example of </a:t>
            </a:r>
            <a:r>
              <a:rPr lang="en-US" altLang="en-US" sz="2400" b="1" kern="1200" dirty="0" err="1">
                <a:solidFill>
                  <a:prstClr val="black"/>
                </a:solidFill>
                <a:latin typeface="Arial" charset="0"/>
                <a:cs typeface="+mn-cs"/>
              </a:rPr>
              <a:t>acetal</a:t>
            </a:r>
            <a:r>
              <a:rPr lang="en-US" altLang="en-US" sz="2400" b="1" kern="1200" dirty="0">
                <a:solidFill>
                  <a:prstClr val="black"/>
                </a:solidFill>
                <a:latin typeface="Arial" charset="0"/>
                <a:cs typeface="+mn-cs"/>
              </a:rPr>
              <a:t> formation using ethanol as the added alcohol:</a:t>
            </a:r>
          </a:p>
        </p:txBody>
      </p:sp>
      <p:pic>
        <p:nvPicPr>
          <p:cNvPr id="45061" name="Picture 9" descr="Addition of one molecule of ethanol in the presence of sulfuric acid converts aldehyde to hemiacetal. This hemiacetal reacts with a second molecule of ethanol in the presence of sulfuric acid to form ace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357438"/>
            <a:ext cx="60960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17033" y="407894"/>
            <a:ext cx="5109935" cy="440677"/>
          </a:xfrm>
        </p:spPr>
        <p:txBody>
          <a:bodyPr/>
          <a:lstStyle/>
          <a:p>
            <a:r>
              <a:rPr lang="en-US" altLang="en-US" sz="3200" b="1" dirty="0">
                <a:solidFill>
                  <a:srgbClr val="000000"/>
                </a:solidFill>
              </a:rPr>
              <a:t>16.8	Acetal Formation (4)</a:t>
            </a:r>
            <a:endParaRPr lang="en-US" dirty="0"/>
          </a:p>
        </p:txBody>
      </p:sp>
      <p:sp>
        <p:nvSpPr>
          <p:cNvPr id="6" name="Content Placeholder 5"/>
          <p:cNvSpPr>
            <a:spLocks noGrp="1"/>
          </p:cNvSpPr>
          <p:nvPr>
            <p:ph sz="quarter" idx="16"/>
          </p:nvPr>
        </p:nvSpPr>
        <p:spPr>
          <a:xfrm>
            <a:off x="2644588" y="833717"/>
            <a:ext cx="4056888" cy="469232"/>
          </a:xfrm>
        </p:spPr>
        <p:txBody>
          <a:bodyPr/>
          <a:lstStyle/>
          <a:p>
            <a:pPr marL="457200" indent="-457200">
              <a:buFont typeface="+mj-lt"/>
              <a:buAutoNum type="alphaUcPeriod" startAt="2"/>
            </a:pPr>
            <a:r>
              <a:rPr lang="en-US" altLang="en-US" sz="2800" b="1" dirty="0">
                <a:solidFill>
                  <a:srgbClr val="000000"/>
                </a:solidFill>
              </a:rPr>
              <a:t>Cyclic Hemiacetals</a:t>
            </a:r>
            <a:endParaRPr lang="en-US" dirty="0"/>
          </a:p>
        </p:txBody>
      </p:sp>
      <p:sp>
        <p:nvSpPr>
          <p:cNvPr id="5" name="Content Placeholder 4"/>
          <p:cNvSpPr>
            <a:spLocks noGrp="1"/>
          </p:cNvSpPr>
          <p:nvPr>
            <p:ph sz="quarter" idx="15"/>
          </p:nvPr>
        </p:nvSpPr>
        <p:spPr>
          <a:xfrm>
            <a:off x="1147483" y="1367118"/>
            <a:ext cx="7099554" cy="762000"/>
          </a:xfrm>
        </p:spPr>
        <p:txBody>
          <a:bodyPr/>
          <a:lstStyle/>
          <a:p>
            <a:pPr marL="0" lvl="0" indent="0" defTabSz="457200" eaLnBrk="1" hangingPunct="1">
              <a:spcBef>
                <a:spcPct val="0"/>
              </a:spcBef>
              <a:buClr>
                <a:prstClr val="black"/>
              </a:buClr>
              <a:buNone/>
            </a:pPr>
            <a:r>
              <a:rPr lang="en-US" altLang="en-US" sz="2400" b="1" kern="1200" dirty="0">
                <a:solidFill>
                  <a:srgbClr val="3366FF"/>
                </a:solidFill>
                <a:latin typeface="Arial" charset="0"/>
                <a:cs typeface="+mn-cs"/>
              </a:rPr>
              <a:t>Cyclic hemiacetals </a:t>
            </a:r>
            <a:r>
              <a:rPr lang="en-US" altLang="en-US" sz="2400" b="1" kern="1200" dirty="0">
                <a:solidFill>
                  <a:prstClr val="black"/>
                </a:solidFill>
                <a:latin typeface="Arial" charset="0"/>
                <a:cs typeface="+mn-cs"/>
              </a:rPr>
              <a:t>containing 5 or 6 membered rings are stable compounds.</a:t>
            </a:r>
          </a:p>
        </p:txBody>
      </p:sp>
      <p:pic>
        <p:nvPicPr>
          <p:cNvPr id="46085" name="Picture 1" descr="A hemiacetal contains an OH (hydroxyl) group and an OR (alkoxy) group bonded to the same carbon. In five and six membered cyclic hemiacetals, one of the carbons of the ring is bonded to an OH group and an OR group that is part of a r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4100" y="2667000"/>
            <a:ext cx="7035800"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17033" y="388614"/>
            <a:ext cx="5109935" cy="484745"/>
          </a:xfrm>
        </p:spPr>
        <p:txBody>
          <a:bodyPr/>
          <a:lstStyle/>
          <a:p>
            <a:r>
              <a:rPr lang="en-US" altLang="en-US" sz="3200" b="1" dirty="0">
                <a:solidFill>
                  <a:srgbClr val="000000"/>
                </a:solidFill>
              </a:rPr>
              <a:t>16.8	Acetal Formation (5)</a:t>
            </a:r>
            <a:endParaRPr lang="en-US" dirty="0"/>
          </a:p>
        </p:txBody>
      </p:sp>
      <p:sp>
        <p:nvSpPr>
          <p:cNvPr id="6" name="Content Placeholder 5"/>
          <p:cNvSpPr>
            <a:spLocks noGrp="1"/>
          </p:cNvSpPr>
          <p:nvPr>
            <p:ph sz="quarter" idx="16"/>
          </p:nvPr>
        </p:nvSpPr>
        <p:spPr>
          <a:xfrm>
            <a:off x="2644588" y="829236"/>
            <a:ext cx="4016319" cy="426575"/>
          </a:xfrm>
        </p:spPr>
        <p:txBody>
          <a:bodyPr/>
          <a:lstStyle/>
          <a:p>
            <a:pPr marL="457200" indent="-457200">
              <a:buFont typeface="+mj-lt"/>
              <a:buAutoNum type="alphaUcPeriod" startAt="2"/>
            </a:pPr>
            <a:r>
              <a:rPr lang="en-US" altLang="en-US" sz="2800" b="1" dirty="0">
                <a:solidFill>
                  <a:srgbClr val="000000"/>
                </a:solidFill>
              </a:rPr>
              <a:t>Cyclic Hemiacetals</a:t>
            </a:r>
            <a:endParaRPr lang="en-US" dirty="0"/>
          </a:p>
        </p:txBody>
      </p:sp>
      <p:sp>
        <p:nvSpPr>
          <p:cNvPr id="2" name="Content Placeholder 1"/>
          <p:cNvSpPr>
            <a:spLocks noGrp="1"/>
          </p:cNvSpPr>
          <p:nvPr>
            <p:ph idx="1"/>
          </p:nvPr>
        </p:nvSpPr>
        <p:spPr>
          <a:xfrm>
            <a:off x="1062318" y="1371601"/>
            <a:ext cx="7543800" cy="1083480"/>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They are formed by an </a:t>
            </a:r>
            <a:r>
              <a:rPr lang="en-US" altLang="en-US" sz="2400" b="1" kern="1200" dirty="0">
                <a:solidFill>
                  <a:srgbClr val="3366FF"/>
                </a:solidFill>
                <a:latin typeface="Arial" charset="0"/>
                <a:cs typeface="+mn-cs"/>
              </a:rPr>
              <a:t>intramolecular </a:t>
            </a:r>
            <a:r>
              <a:rPr lang="en-US" altLang="en-US" sz="2400" b="1" kern="1200" dirty="0">
                <a:solidFill>
                  <a:prstClr val="black"/>
                </a:solidFill>
                <a:latin typeface="Arial" charset="0"/>
                <a:cs typeface="+mn-cs"/>
              </a:rPr>
              <a:t>reaction of a compound that contains both </a:t>
            </a:r>
            <a:r>
              <a:rPr lang="en-US" altLang="en-US" sz="2400" b="1" kern="1200" dirty="0">
                <a:solidFill>
                  <a:srgbClr val="3366FF"/>
                </a:solidFill>
                <a:latin typeface="Arial" charset="0"/>
                <a:cs typeface="+mn-cs"/>
              </a:rPr>
              <a:t>an OH group and an aldehyde</a:t>
            </a:r>
            <a:r>
              <a:rPr lang="en-US" altLang="en-US" sz="2400" b="1" kern="1200" dirty="0">
                <a:solidFill>
                  <a:prstClr val="black"/>
                </a:solidFill>
                <a:latin typeface="Arial" charset="0"/>
                <a:cs typeface="+mn-cs"/>
              </a:rPr>
              <a:t>.</a:t>
            </a:r>
          </a:p>
        </p:txBody>
      </p:sp>
      <p:pic>
        <p:nvPicPr>
          <p:cNvPr id="47109" name="Picture 8" descr="5-hydroxypentanal has both aldehyde and OH group. The structure is drawn in a ring form so that C1 and C5 are next to each other. The CO and OH groups react to form hemiace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429000"/>
            <a:ext cx="8339138"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17033" y="394447"/>
            <a:ext cx="5109935" cy="484745"/>
          </a:xfrm>
        </p:spPr>
        <p:txBody>
          <a:bodyPr/>
          <a:lstStyle/>
          <a:p>
            <a:r>
              <a:rPr lang="en-US" altLang="en-US" sz="3200" b="1" dirty="0">
                <a:solidFill>
                  <a:srgbClr val="000000"/>
                </a:solidFill>
              </a:rPr>
              <a:t>16.8	Acetal Formation (6)</a:t>
            </a:r>
            <a:endParaRPr lang="en-US" dirty="0"/>
          </a:p>
        </p:txBody>
      </p:sp>
      <p:sp>
        <p:nvSpPr>
          <p:cNvPr id="6" name="Content Placeholder 5"/>
          <p:cNvSpPr>
            <a:spLocks noGrp="1"/>
          </p:cNvSpPr>
          <p:nvPr>
            <p:ph sz="quarter" idx="16"/>
          </p:nvPr>
        </p:nvSpPr>
        <p:spPr>
          <a:xfrm>
            <a:off x="2644588" y="833718"/>
            <a:ext cx="4172510" cy="516155"/>
          </a:xfrm>
        </p:spPr>
        <p:txBody>
          <a:bodyPr/>
          <a:lstStyle/>
          <a:p>
            <a:pPr marL="457200" indent="-457200">
              <a:buFont typeface="+mj-lt"/>
              <a:buAutoNum type="alphaUcPeriod" startAt="2"/>
            </a:pPr>
            <a:r>
              <a:rPr lang="en-US" altLang="en-US" sz="2800" b="1" dirty="0">
                <a:solidFill>
                  <a:srgbClr val="000000"/>
                </a:solidFill>
              </a:rPr>
              <a:t>Cyclic Hemiacetals</a:t>
            </a:r>
            <a:endParaRPr lang="en-US" dirty="0"/>
          </a:p>
        </p:txBody>
      </p:sp>
      <p:sp>
        <p:nvSpPr>
          <p:cNvPr id="5" name="Content Placeholder 4"/>
          <p:cNvSpPr>
            <a:spLocks noGrp="1"/>
          </p:cNvSpPr>
          <p:nvPr>
            <p:ph sz="quarter" idx="15"/>
          </p:nvPr>
        </p:nvSpPr>
        <p:spPr>
          <a:xfrm>
            <a:off x="1147482" y="1604682"/>
            <a:ext cx="6629400" cy="1371600"/>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The most common simple carbohydrate, </a:t>
            </a:r>
            <a:r>
              <a:rPr lang="en-US" altLang="en-US" sz="2400" b="1" kern="1200" dirty="0">
                <a:solidFill>
                  <a:srgbClr val="3366FF"/>
                </a:solidFill>
                <a:latin typeface="Arial" charset="0"/>
                <a:cs typeface="+mn-cs"/>
              </a:rPr>
              <a:t>glucose</a:t>
            </a:r>
            <a:r>
              <a:rPr lang="en-US" altLang="en-US" sz="2400" b="1" kern="1200" dirty="0">
                <a:solidFill>
                  <a:prstClr val="black"/>
                </a:solidFill>
                <a:latin typeface="Arial" charset="0"/>
                <a:cs typeface="+mn-cs"/>
              </a:rPr>
              <a:t>, exists predominantly as a cyclic hemiacetal.</a:t>
            </a:r>
          </a:p>
        </p:txBody>
      </p:sp>
      <p:pic>
        <p:nvPicPr>
          <p:cNvPr id="48133" name="Picture 8" descr="Glucose has five OH groups, but only one OH group is bonded to a carbon that is also bonded to another oxygen atom, making it a hemiace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971800"/>
            <a:ext cx="3810000"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017033" y="385483"/>
            <a:ext cx="5109935" cy="484745"/>
          </a:xfrm>
        </p:spPr>
        <p:txBody>
          <a:bodyPr/>
          <a:lstStyle/>
          <a:p>
            <a:r>
              <a:rPr lang="en-US" altLang="en-US" sz="3200" b="1" dirty="0">
                <a:solidFill>
                  <a:srgbClr val="000000"/>
                </a:solidFill>
              </a:rPr>
              <a:t>16.8	Acetal Formation (7)</a:t>
            </a:r>
            <a:endParaRPr lang="en-US" dirty="0"/>
          </a:p>
        </p:txBody>
      </p:sp>
      <p:sp>
        <p:nvSpPr>
          <p:cNvPr id="2" name="Content Placeholder 1"/>
          <p:cNvSpPr>
            <a:spLocks noGrp="1"/>
          </p:cNvSpPr>
          <p:nvPr>
            <p:ph idx="1"/>
          </p:nvPr>
        </p:nvSpPr>
        <p:spPr>
          <a:xfrm>
            <a:off x="2634914" y="824752"/>
            <a:ext cx="3918286" cy="379753"/>
          </a:xfrm>
        </p:spPr>
        <p:txBody>
          <a:bodyPr/>
          <a:lstStyle/>
          <a:p>
            <a:pPr marL="457200" indent="-457200">
              <a:buFont typeface="+mj-lt"/>
              <a:buAutoNum type="alphaUcPeriod" startAt="2"/>
            </a:pPr>
            <a:r>
              <a:rPr lang="en-US" altLang="en-US" sz="2800" b="1" dirty="0">
                <a:solidFill>
                  <a:srgbClr val="000000"/>
                </a:solidFill>
              </a:rPr>
              <a:t>Cyclic Hemiacetals</a:t>
            </a:r>
            <a:endParaRPr lang="en-US" dirty="0"/>
          </a:p>
        </p:txBody>
      </p:sp>
      <p:sp>
        <p:nvSpPr>
          <p:cNvPr id="3" name="Content Placeholder 2"/>
          <p:cNvSpPr>
            <a:spLocks noGrp="1"/>
          </p:cNvSpPr>
          <p:nvPr>
            <p:ph sz="quarter" idx="13"/>
          </p:nvPr>
        </p:nvSpPr>
        <p:spPr>
          <a:xfrm>
            <a:off x="1143000" y="1532965"/>
            <a:ext cx="7714488" cy="782054"/>
          </a:xfrm>
        </p:spPr>
        <p:txBody>
          <a:bodyPr/>
          <a:lstStyle/>
          <a:p>
            <a:pPr marL="0" lvl="0" indent="0" defTabSz="457200" eaLnBrk="1" hangingPunct="1">
              <a:spcBef>
                <a:spcPct val="0"/>
              </a:spcBef>
              <a:buClr>
                <a:prstClr val="black"/>
              </a:buClr>
              <a:buNone/>
            </a:pPr>
            <a:r>
              <a:rPr lang="en-US" altLang="en-US" sz="2400" b="1" kern="1200" dirty="0">
                <a:solidFill>
                  <a:srgbClr val="3366FF"/>
                </a:solidFill>
                <a:latin typeface="Arial" charset="0"/>
                <a:cs typeface="+mn-cs"/>
              </a:rPr>
              <a:t>Cyclic hemiacetals </a:t>
            </a:r>
            <a:r>
              <a:rPr lang="en-US" altLang="en-US" sz="2400" b="1" kern="1200" dirty="0">
                <a:solidFill>
                  <a:prstClr val="black"/>
                </a:solidFill>
                <a:latin typeface="Arial" charset="0"/>
                <a:cs typeface="+mn-cs"/>
              </a:rPr>
              <a:t>are converted to </a:t>
            </a:r>
            <a:r>
              <a:rPr lang="en-US" altLang="en-US" sz="2400" b="1" kern="1200" dirty="0">
                <a:solidFill>
                  <a:srgbClr val="3366FF"/>
                </a:solidFill>
                <a:latin typeface="Arial" charset="0"/>
                <a:cs typeface="+mn-cs"/>
              </a:rPr>
              <a:t>cyclic </a:t>
            </a:r>
            <a:r>
              <a:rPr lang="en-US" altLang="en-US" sz="2400" b="1" kern="1200" dirty="0" err="1">
                <a:solidFill>
                  <a:srgbClr val="3366FF"/>
                </a:solidFill>
                <a:latin typeface="Arial" charset="0"/>
                <a:cs typeface="+mn-cs"/>
              </a:rPr>
              <a:t>acetals</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by reaction with another alcohol.</a:t>
            </a:r>
          </a:p>
        </p:txBody>
      </p:sp>
      <p:pic>
        <p:nvPicPr>
          <p:cNvPr id="49157" name="Picture 8" descr="To draw the structure of the acetal from hemiacetal, the OH group of the hemiacetal is replaced by the OR group of the alcoh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263900"/>
            <a:ext cx="7412038"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17033" y="394447"/>
            <a:ext cx="5109935" cy="484745"/>
          </a:xfrm>
        </p:spPr>
        <p:txBody>
          <a:bodyPr/>
          <a:lstStyle/>
          <a:p>
            <a:r>
              <a:rPr lang="en-US" altLang="en-US" sz="3200" b="1" dirty="0">
                <a:solidFill>
                  <a:srgbClr val="000000"/>
                </a:solidFill>
              </a:rPr>
              <a:t>16.8	Acetal Formation (8)</a:t>
            </a:r>
            <a:endParaRPr lang="en-US" dirty="0"/>
          </a:p>
        </p:txBody>
      </p:sp>
      <p:sp>
        <p:nvSpPr>
          <p:cNvPr id="2" name="Content Placeholder 1"/>
          <p:cNvSpPr>
            <a:spLocks noGrp="1"/>
          </p:cNvSpPr>
          <p:nvPr>
            <p:ph idx="1"/>
          </p:nvPr>
        </p:nvSpPr>
        <p:spPr>
          <a:xfrm>
            <a:off x="2643303" y="829051"/>
            <a:ext cx="3909898" cy="555996"/>
          </a:xfrm>
        </p:spPr>
        <p:txBody>
          <a:bodyPr/>
          <a:lstStyle/>
          <a:p>
            <a:pPr marL="457200" lvl="0" indent="-457200">
              <a:buFont typeface="+mj-lt"/>
              <a:buAutoNum type="alphaUcPeriod" startAt="2"/>
            </a:pPr>
            <a:r>
              <a:rPr lang="en-US" altLang="en-US" sz="2800" b="1" dirty="0">
                <a:solidFill>
                  <a:srgbClr val="000000"/>
                </a:solidFill>
              </a:rPr>
              <a:t>Cyclic Hemiacetals</a:t>
            </a:r>
            <a:endParaRPr lang="en-US" dirty="0">
              <a:solidFill>
                <a:prstClr val="black"/>
              </a:solidFill>
            </a:endParaRPr>
          </a:p>
        </p:txBody>
      </p:sp>
      <p:sp>
        <p:nvSpPr>
          <p:cNvPr id="6" name="Content Placeholder 5"/>
          <p:cNvSpPr>
            <a:spLocks noGrp="1"/>
          </p:cNvSpPr>
          <p:nvPr>
            <p:ph sz="quarter" idx="16"/>
          </p:nvPr>
        </p:nvSpPr>
        <p:spPr>
          <a:xfrm>
            <a:off x="1143000" y="1454416"/>
            <a:ext cx="6579870" cy="1217066"/>
          </a:xfrm>
        </p:spPr>
        <p:txBody>
          <a:bodyPr/>
          <a:lstStyle/>
          <a:p>
            <a:pPr marL="0" lvl="0" indent="0" defTabSz="457200" eaLnBrk="1" hangingPunct="1">
              <a:spcBef>
                <a:spcPct val="0"/>
              </a:spcBef>
              <a:buClr>
                <a:prstClr val="black"/>
              </a:buClr>
              <a:buNone/>
            </a:pPr>
            <a:r>
              <a:rPr lang="en-US" altLang="en-US" sz="2400" b="1" kern="1200" dirty="0">
                <a:solidFill>
                  <a:srgbClr val="3366FF"/>
                </a:solidFill>
                <a:latin typeface="Arial" charset="0"/>
                <a:cs typeface="+mn-cs"/>
              </a:rPr>
              <a:t>Lactose</a:t>
            </a:r>
            <a:r>
              <a:rPr lang="en-US" altLang="en-US" sz="2400" b="1" kern="1200" dirty="0">
                <a:solidFill>
                  <a:prstClr val="black"/>
                </a:solidFill>
                <a:latin typeface="Arial" charset="0"/>
                <a:cs typeface="+mn-cs"/>
              </a:rPr>
              <a:t>, the main carbohydrate in milk, is composed of both a cyclic hemiacetal and a cyclic </a:t>
            </a:r>
            <a:r>
              <a:rPr lang="en-US" altLang="en-US" sz="2400" b="1" kern="1200" dirty="0" err="1">
                <a:solidFill>
                  <a:prstClr val="black"/>
                </a:solidFill>
                <a:latin typeface="Arial" charset="0"/>
                <a:cs typeface="+mn-cs"/>
              </a:rPr>
              <a:t>acetal</a:t>
            </a:r>
            <a:r>
              <a:rPr lang="en-US" altLang="en-US" sz="2400" b="1" kern="1200" dirty="0">
                <a:solidFill>
                  <a:prstClr val="black"/>
                </a:solidFill>
                <a:latin typeface="Arial" charset="0"/>
                <a:cs typeface="+mn-cs"/>
              </a:rPr>
              <a:t>.</a:t>
            </a:r>
          </a:p>
        </p:txBody>
      </p:sp>
      <p:pic>
        <p:nvPicPr>
          <p:cNvPr id="50181" name="Picture 8" descr="Structure of lactose contains one acetal and one hemiacetal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819400"/>
            <a:ext cx="449580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17033" y="457481"/>
            <a:ext cx="5109935" cy="364195"/>
          </a:xfrm>
        </p:spPr>
        <p:txBody>
          <a:bodyPr/>
          <a:lstStyle/>
          <a:p>
            <a:r>
              <a:rPr lang="en-US" altLang="en-US" sz="3200" b="1" dirty="0">
                <a:solidFill>
                  <a:srgbClr val="000000"/>
                </a:solidFill>
              </a:rPr>
              <a:t>16.8	Acetal Formation (9)</a:t>
            </a:r>
            <a:endParaRPr lang="en-US" dirty="0"/>
          </a:p>
        </p:txBody>
      </p:sp>
      <p:sp>
        <p:nvSpPr>
          <p:cNvPr id="2" name="Content Placeholder 1"/>
          <p:cNvSpPr>
            <a:spLocks noGrp="1"/>
          </p:cNvSpPr>
          <p:nvPr>
            <p:ph idx="1"/>
          </p:nvPr>
        </p:nvSpPr>
        <p:spPr>
          <a:xfrm>
            <a:off x="2759992" y="834964"/>
            <a:ext cx="3839169" cy="379753"/>
          </a:xfrm>
        </p:spPr>
        <p:txBody>
          <a:bodyPr/>
          <a:lstStyle/>
          <a:p>
            <a:pPr marL="457200" indent="-457200">
              <a:buFont typeface="+mj-lt"/>
              <a:buAutoNum type="alphaUcPeriod" startAt="3"/>
            </a:pPr>
            <a:r>
              <a:rPr lang="en-US" altLang="en-US" sz="2800" b="1" dirty="0" err="1">
                <a:solidFill>
                  <a:srgbClr val="000000"/>
                </a:solidFill>
              </a:rPr>
              <a:t>Acetal</a:t>
            </a:r>
            <a:r>
              <a:rPr lang="en-US" altLang="en-US" sz="2800" b="1" dirty="0">
                <a:solidFill>
                  <a:srgbClr val="000000"/>
                </a:solidFill>
              </a:rPr>
              <a:t> Hydrolysis</a:t>
            </a:r>
            <a:endParaRPr lang="en-US" dirty="0"/>
          </a:p>
        </p:txBody>
      </p:sp>
      <p:sp>
        <p:nvSpPr>
          <p:cNvPr id="6" name="Content Placeholder 5"/>
          <p:cNvSpPr>
            <a:spLocks noGrp="1"/>
          </p:cNvSpPr>
          <p:nvPr>
            <p:ph sz="quarter" idx="16"/>
          </p:nvPr>
        </p:nvSpPr>
        <p:spPr>
          <a:xfrm>
            <a:off x="1143000" y="1532965"/>
            <a:ext cx="7391400" cy="914400"/>
          </a:xfrm>
        </p:spPr>
        <p:txBody>
          <a:bodyPr/>
          <a:lstStyle/>
          <a:p>
            <a:pPr marL="0" lvl="0" indent="0" defTabSz="457200" eaLnBrk="1" hangingPunct="1">
              <a:spcBef>
                <a:spcPct val="0"/>
              </a:spcBef>
              <a:buNone/>
            </a:pPr>
            <a:r>
              <a:rPr lang="en-US" altLang="en-US" sz="2400" b="1" kern="1200" dirty="0" err="1">
                <a:solidFill>
                  <a:prstClr val="black"/>
                </a:solidFill>
                <a:latin typeface="Arial" charset="0"/>
                <a:cs typeface="+mn-cs"/>
              </a:rPr>
              <a:t>Acetals</a:t>
            </a:r>
            <a:r>
              <a:rPr lang="en-US" altLang="en-US" sz="2400" b="1" kern="1200" dirty="0">
                <a:solidFill>
                  <a:prstClr val="black"/>
                </a:solidFill>
                <a:latin typeface="Arial" charset="0"/>
                <a:cs typeface="+mn-cs"/>
              </a:rPr>
              <a:t> can be </a:t>
            </a:r>
            <a:r>
              <a:rPr lang="en-US" altLang="en-US" sz="2400" b="1" kern="1200" dirty="0">
                <a:solidFill>
                  <a:srgbClr val="3366FF"/>
                </a:solidFill>
                <a:latin typeface="Arial" charset="0"/>
                <a:cs typeface="+mn-cs"/>
              </a:rPr>
              <a:t>converted back to aldehydes </a:t>
            </a:r>
            <a:r>
              <a:rPr lang="en-US" altLang="en-US" sz="2400" b="1" kern="1200" dirty="0">
                <a:solidFill>
                  <a:prstClr val="black"/>
                </a:solidFill>
                <a:latin typeface="Arial" charset="0"/>
                <a:cs typeface="+mn-cs"/>
              </a:rPr>
              <a:t>and alcohols by </a:t>
            </a:r>
            <a:r>
              <a:rPr lang="en-US" altLang="en-US" sz="2400" b="1" kern="1200" dirty="0">
                <a:solidFill>
                  <a:srgbClr val="3366FF"/>
                </a:solidFill>
                <a:latin typeface="Arial" charset="0"/>
                <a:cs typeface="+mn-cs"/>
              </a:rPr>
              <a:t>hydrolysis</a:t>
            </a:r>
            <a:r>
              <a:rPr lang="en-US" altLang="en-US" sz="2400" b="1" kern="1200" dirty="0">
                <a:solidFill>
                  <a:prstClr val="black"/>
                </a:solidFill>
                <a:latin typeface="Arial" charset="0"/>
                <a:cs typeface="+mn-cs"/>
              </a:rPr>
              <a:t>.</a:t>
            </a:r>
          </a:p>
        </p:txBody>
      </p:sp>
      <p:pic>
        <p:nvPicPr>
          <p:cNvPr id="51205" name="Picture 1" descr="Acetals on treatment with acid and water gets hydrolysed to form aldehydes or ketones and alcoho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95600"/>
            <a:ext cx="8480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sz="3200" b="1" dirty="0"/>
              <a:t>16.1	Structure and Bonding (4)</a:t>
            </a:r>
            <a:endParaRPr lang="en-US" altLang="en-US" sz="2800" dirty="0"/>
          </a:p>
        </p:txBody>
      </p:sp>
      <p:sp>
        <p:nvSpPr>
          <p:cNvPr id="5" name="Content Placeholder 4"/>
          <p:cNvSpPr>
            <a:spLocks noGrp="1"/>
          </p:cNvSpPr>
          <p:nvPr>
            <p:ph idx="1"/>
          </p:nvPr>
        </p:nvSpPr>
        <p:spPr>
          <a:xfrm>
            <a:off x="914400" y="1362635"/>
            <a:ext cx="7709647" cy="740032"/>
          </a:xfrm>
        </p:spPr>
        <p:txBody>
          <a:bodyPr/>
          <a:lstStyle/>
          <a:p>
            <a:pPr marL="0" lvl="0" indent="0" defTabSz="457200" eaLnBrk="1" hangingPunct="1">
              <a:spcBef>
                <a:spcPct val="0"/>
              </a:spcBef>
              <a:buNone/>
            </a:pPr>
            <a:r>
              <a:rPr lang="en-US" altLang="en-US" sz="2400" b="1" kern="1200" dirty="0">
                <a:solidFill>
                  <a:prstClr val="black"/>
                </a:solidFill>
                <a:latin typeface="Arial" panose="020B0604020202020204" pitchFamily="34" charset="0"/>
                <a:cs typeface="Arial" panose="020B0604020202020204" pitchFamily="34" charset="0"/>
              </a:rPr>
              <a:t>The </a:t>
            </a:r>
            <a:r>
              <a:rPr lang="en-US" altLang="en-US" sz="2400" b="1" kern="1200" dirty="0">
                <a:solidFill>
                  <a:srgbClr val="3366FF"/>
                </a:solidFill>
                <a:latin typeface="Arial" panose="020B0604020202020204" pitchFamily="34" charset="0"/>
                <a:cs typeface="Arial" panose="020B0604020202020204" pitchFamily="34" charset="0"/>
              </a:rPr>
              <a:t>carbonyl carbon atom is trigonal planar</a:t>
            </a:r>
            <a:r>
              <a:rPr lang="en-US" altLang="en-US" sz="2400" b="1" kern="1200" dirty="0">
                <a:solidFill>
                  <a:prstClr val="black"/>
                </a:solidFill>
                <a:latin typeface="Arial" panose="020B0604020202020204" pitchFamily="34" charset="0"/>
                <a:cs typeface="Arial" panose="020B0604020202020204" pitchFamily="34" charset="0"/>
              </a:rPr>
              <a:t>, with bond angles of </a:t>
            </a:r>
          </a:p>
        </p:txBody>
      </p:sp>
      <p:graphicFrame>
        <p:nvGraphicFramePr>
          <p:cNvPr id="2" name="Object 1">
            <a:extLst>
              <a:ext uri="{FF2B5EF4-FFF2-40B4-BE49-F238E27FC236}">
                <a16:creationId xmlns:a16="http://schemas.microsoft.com/office/drawing/2014/main" id="{A1ED396A-9CE0-4F78-BE9D-6C817FEA2243}"/>
              </a:ext>
            </a:extLst>
          </p:cNvPr>
          <p:cNvGraphicFramePr>
            <a:graphicFrameLocks noChangeAspect="1"/>
          </p:cNvGraphicFramePr>
          <p:nvPr>
            <p:extLst>
              <p:ext uri="{D42A27DB-BD31-4B8C-83A1-F6EECF244321}">
                <p14:modId xmlns:p14="http://schemas.microsoft.com/office/powerpoint/2010/main" val="4158261337"/>
              </p:ext>
            </p:extLst>
          </p:nvPr>
        </p:nvGraphicFramePr>
        <p:xfrm>
          <a:off x="3276600" y="1820912"/>
          <a:ext cx="673100" cy="279400"/>
        </p:xfrm>
        <a:graphic>
          <a:graphicData uri="http://schemas.openxmlformats.org/presentationml/2006/ole">
            <mc:AlternateContent xmlns:mc="http://schemas.openxmlformats.org/markup-compatibility/2006">
              <mc:Choice xmlns:v="urn:schemas-microsoft-com:vml" Requires="v">
                <p:oleObj spid="_x0000_s1242" name="Equation" r:id="rId4" imgW="672840" imgH="279360" progId="Equation.DSMT4">
                  <p:embed/>
                </p:oleObj>
              </mc:Choice>
              <mc:Fallback>
                <p:oleObj name="Equation" r:id="rId4" imgW="672840" imgH="279360" progId="Equation.DSMT4">
                  <p:embed/>
                  <p:pic>
                    <p:nvPicPr>
                      <p:cNvPr id="0" name=""/>
                      <p:cNvPicPr/>
                      <p:nvPr/>
                    </p:nvPicPr>
                    <p:blipFill>
                      <a:blip r:embed="rId5"/>
                      <a:stretch>
                        <a:fillRect/>
                      </a:stretch>
                    </p:blipFill>
                    <p:spPr>
                      <a:xfrm>
                        <a:off x="3276600" y="1820912"/>
                        <a:ext cx="673100" cy="279400"/>
                      </a:xfrm>
                      <a:prstGeom prst="rect">
                        <a:avLst/>
                      </a:prstGeom>
                    </p:spPr>
                  </p:pic>
                </p:oleObj>
              </mc:Fallback>
            </mc:AlternateContent>
          </a:graphicData>
        </a:graphic>
      </p:graphicFrame>
      <p:pic>
        <p:nvPicPr>
          <p:cNvPr id="6151" name="Picture 10" descr="The carbonyl carbon atom is trigonal planar, and all bond angles are 120°. Since oxygen is more electronegative than carbon, a carbonyl group is polar. The carbonyl carbon is electron poor (δ+) and the oxygen is electron rich (δ−)."/>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2362200"/>
            <a:ext cx="480060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3"/>
          </p:nvPr>
        </p:nvSpPr>
        <p:spPr>
          <a:xfrm>
            <a:off x="914400" y="4499608"/>
            <a:ext cx="8077200" cy="1484098"/>
          </a:xfrm>
        </p:spPr>
        <p:txBody>
          <a:bodyPr/>
          <a:lstStyle/>
          <a:p>
            <a:pPr marL="0" lvl="0" indent="0" defTabSz="457200" eaLnBrk="1" hangingPunct="1">
              <a:spcBef>
                <a:spcPct val="0"/>
              </a:spcBef>
              <a:spcAft>
                <a:spcPts val="2500"/>
              </a:spcAft>
              <a:buNone/>
            </a:pPr>
            <a:r>
              <a:rPr lang="en-US" altLang="en-US" sz="2400" b="1" kern="1200" dirty="0">
                <a:solidFill>
                  <a:prstClr val="black"/>
                </a:solidFill>
                <a:latin typeface="Arial" panose="020B0604020202020204" pitchFamily="34" charset="0"/>
                <a:cs typeface="Arial" panose="020B0604020202020204" pitchFamily="34" charset="0"/>
              </a:rPr>
              <a:t>O is more electronegative than C, so the </a:t>
            </a:r>
            <a:r>
              <a:rPr lang="en-US" altLang="en-US" sz="2400" b="1" kern="1200" dirty="0">
                <a:solidFill>
                  <a:srgbClr val="3366FF"/>
                </a:solidFill>
                <a:latin typeface="Arial" panose="020B0604020202020204" pitchFamily="34" charset="0"/>
                <a:cs typeface="Arial" panose="020B0604020202020204" pitchFamily="34" charset="0"/>
              </a:rPr>
              <a:t>carbonyl group is polar</a:t>
            </a:r>
            <a:r>
              <a:rPr lang="en-US" altLang="en-US" sz="2400" b="1" kern="1200" dirty="0">
                <a:solidFill>
                  <a:prstClr val="black"/>
                </a:solidFill>
                <a:latin typeface="Arial" panose="020B0604020202020204" pitchFamily="34" charset="0"/>
                <a:cs typeface="Arial" panose="020B0604020202020204" pitchFamily="34" charset="0"/>
              </a:rPr>
              <a:t>.</a:t>
            </a:r>
          </a:p>
          <a:p>
            <a:pPr marL="0" indent="0" defTabSz="457200" eaLnBrk="1" hangingPunct="1">
              <a:spcBef>
                <a:spcPct val="0"/>
              </a:spcBef>
              <a:spcAft>
                <a:spcPts val="1500"/>
              </a:spcAft>
              <a:buNone/>
            </a:pPr>
            <a:r>
              <a:rPr lang="en-US" altLang="en-US" sz="2400" b="1" kern="1200" dirty="0">
                <a:solidFill>
                  <a:prstClr val="black"/>
                </a:solidFill>
                <a:latin typeface="Arial" panose="020B0604020202020204" pitchFamily="34" charset="0"/>
                <a:cs typeface="Arial" panose="020B0604020202020204" pitchFamily="34" charset="0"/>
              </a:rPr>
              <a:t>The carbonyl </a:t>
            </a:r>
            <a:r>
              <a:rPr lang="en-US" altLang="en-US" sz="2400" b="1" kern="1200" dirty="0">
                <a:solidFill>
                  <a:srgbClr val="3366FF"/>
                </a:solidFill>
                <a:latin typeface="Arial" panose="020B0604020202020204" pitchFamily="34" charset="0"/>
                <a:cs typeface="Arial" panose="020B0604020202020204" pitchFamily="34" charset="0"/>
              </a:rPr>
              <a:t>O is e</a:t>
            </a:r>
            <a:r>
              <a:rPr lang="en-US" altLang="en-US" sz="2400" b="1" kern="1200" baseline="30000" dirty="0">
                <a:solidFill>
                  <a:srgbClr val="3366FF"/>
                </a:solidFill>
                <a:latin typeface="Arial" panose="020B0604020202020204" pitchFamily="34" charset="0"/>
                <a:cs typeface="Arial" panose="020B0604020202020204" pitchFamily="34" charset="0"/>
              </a:rPr>
              <a:t>−</a:t>
            </a:r>
            <a:r>
              <a:rPr lang="en-US" altLang="en-US" sz="2400" b="1" kern="1200" dirty="0">
                <a:solidFill>
                  <a:srgbClr val="3366FF"/>
                </a:solidFill>
                <a:latin typeface="Arial" panose="020B0604020202020204" pitchFamily="34" charset="0"/>
                <a:cs typeface="Arial" panose="020B0604020202020204" pitchFamily="34" charset="0"/>
              </a:rPr>
              <a:t> </a:t>
            </a:r>
            <a:r>
              <a:rPr lang="en-US" altLang="en-US" sz="2400" b="1" kern="1200" dirty="0">
                <a:solidFill>
                  <a:srgbClr val="3366FF"/>
                </a:solidFill>
                <a:latin typeface="Arial" charset="0"/>
              </a:rPr>
              <a:t>rich </a:t>
            </a:r>
            <a:endParaRPr lang="en-GB" sz="2400" dirty="0"/>
          </a:p>
        </p:txBody>
      </p:sp>
      <p:graphicFrame>
        <p:nvGraphicFramePr>
          <p:cNvPr id="6" name="Object 5">
            <a:extLst>
              <a:ext uri="{FF2B5EF4-FFF2-40B4-BE49-F238E27FC236}">
                <a16:creationId xmlns:a16="http://schemas.microsoft.com/office/drawing/2014/main" id="{758EE0CD-8F03-460E-954D-439EC1063B8E}"/>
              </a:ext>
            </a:extLst>
          </p:cNvPr>
          <p:cNvGraphicFramePr>
            <a:graphicFrameLocks noChangeAspect="1"/>
          </p:cNvGraphicFramePr>
          <p:nvPr>
            <p:extLst>
              <p:ext uri="{D42A27DB-BD31-4B8C-83A1-F6EECF244321}">
                <p14:modId xmlns:p14="http://schemas.microsoft.com/office/powerpoint/2010/main" val="1931454270"/>
              </p:ext>
            </p:extLst>
          </p:nvPr>
        </p:nvGraphicFramePr>
        <p:xfrm>
          <a:off x="4729998" y="5569639"/>
          <a:ext cx="596900" cy="495300"/>
        </p:xfrm>
        <a:graphic>
          <a:graphicData uri="http://schemas.openxmlformats.org/presentationml/2006/ole">
            <mc:AlternateContent xmlns:mc="http://schemas.openxmlformats.org/markup-compatibility/2006">
              <mc:Choice xmlns:v="urn:schemas-microsoft-com:vml" Requires="v">
                <p:oleObj spid="_x0000_s1243" name="Equation" r:id="rId7" imgW="596880" imgH="495000" progId="Equation.DSMT4">
                  <p:embed/>
                </p:oleObj>
              </mc:Choice>
              <mc:Fallback>
                <p:oleObj name="Equation" r:id="rId7" imgW="596880" imgH="495000" progId="Equation.DSMT4">
                  <p:embed/>
                  <p:pic>
                    <p:nvPicPr>
                      <p:cNvPr id="0" name=""/>
                      <p:cNvPicPr/>
                      <p:nvPr/>
                    </p:nvPicPr>
                    <p:blipFill>
                      <a:blip r:embed="rId8"/>
                      <a:stretch>
                        <a:fillRect/>
                      </a:stretch>
                    </p:blipFill>
                    <p:spPr>
                      <a:xfrm>
                        <a:off x="4729998" y="5569639"/>
                        <a:ext cx="596900" cy="495300"/>
                      </a:xfrm>
                      <a:prstGeom prst="rect">
                        <a:avLst/>
                      </a:prstGeom>
                    </p:spPr>
                  </p:pic>
                </p:oleObj>
              </mc:Fallback>
            </mc:AlternateContent>
          </a:graphicData>
        </a:graphic>
      </p:graphicFrame>
      <p:sp>
        <p:nvSpPr>
          <p:cNvPr id="36" name="Text Placeholder 32">
            <a:extLst>
              <a:ext uri="{FF2B5EF4-FFF2-40B4-BE49-F238E27FC236}">
                <a16:creationId xmlns:a16="http://schemas.microsoft.com/office/drawing/2014/main" id="{7ED0D070-1265-49EA-A9AD-5B0B91B8563E}"/>
              </a:ext>
            </a:extLst>
          </p:cNvPr>
          <p:cNvSpPr>
            <a:spLocks noGrp="1"/>
          </p:cNvSpPr>
          <p:nvPr>
            <p:ph type="body" sz="quarter" idx="24"/>
          </p:nvPr>
        </p:nvSpPr>
        <p:spPr>
          <a:xfrm>
            <a:off x="5290916" y="5545846"/>
            <a:ext cx="3333131" cy="437860"/>
          </a:xfrm>
        </p:spPr>
        <p:txBody>
          <a:bodyPr/>
          <a:lstStyle/>
          <a:p>
            <a:pPr marL="0" lvl="0" indent="0">
              <a:buNone/>
            </a:pPr>
            <a:r>
              <a:rPr lang="en-US" altLang="en-US" sz="2400" b="1" kern="1200" dirty="0">
                <a:solidFill>
                  <a:prstClr val="black"/>
                </a:solidFill>
                <a:latin typeface="Arial" charset="0"/>
                <a:cs typeface="+mn-cs"/>
              </a:rPr>
              <a:t>and the carbonyl </a:t>
            </a:r>
            <a:r>
              <a:rPr lang="en-US" altLang="en-US" sz="2400" b="1" kern="1200" dirty="0">
                <a:solidFill>
                  <a:srgbClr val="3366FF"/>
                </a:solidFill>
                <a:latin typeface="Arial" charset="0"/>
                <a:cs typeface="+mn-cs"/>
              </a:rPr>
              <a:t>C is </a:t>
            </a:r>
            <a:endParaRPr lang="en-GB" dirty="0"/>
          </a:p>
        </p:txBody>
      </p:sp>
      <p:sp>
        <p:nvSpPr>
          <p:cNvPr id="37" name="Text Placeholder 34">
            <a:extLst>
              <a:ext uri="{FF2B5EF4-FFF2-40B4-BE49-F238E27FC236}">
                <a16:creationId xmlns:a16="http://schemas.microsoft.com/office/drawing/2014/main" id="{D01493EC-F25E-4E59-B61A-81FBA7A063DD}"/>
              </a:ext>
            </a:extLst>
          </p:cNvPr>
          <p:cNvSpPr>
            <a:spLocks noGrp="1"/>
          </p:cNvSpPr>
          <p:nvPr>
            <p:ph type="body" sz="quarter" idx="25"/>
          </p:nvPr>
        </p:nvSpPr>
        <p:spPr>
          <a:xfrm>
            <a:off x="925993" y="5913930"/>
            <a:ext cx="1360008" cy="457200"/>
          </a:xfrm>
        </p:spPr>
        <p:txBody>
          <a:bodyPr/>
          <a:lstStyle/>
          <a:p>
            <a:pPr marL="0" lvl="0" indent="0">
              <a:buNone/>
            </a:pPr>
            <a:r>
              <a:rPr lang="en-US" altLang="en-US" sz="2400" b="1" kern="1200" dirty="0">
                <a:solidFill>
                  <a:srgbClr val="3366FF"/>
                </a:solidFill>
                <a:latin typeface="Arial" panose="020B0604020202020204" pitchFamily="34" charset="0"/>
                <a:cs typeface="Arial" panose="020B0604020202020204" pitchFamily="34" charset="0"/>
              </a:rPr>
              <a:t>e</a:t>
            </a:r>
            <a:r>
              <a:rPr lang="en-US" altLang="en-US" sz="2400" b="1" kern="1200" baseline="30000" dirty="0">
                <a:solidFill>
                  <a:srgbClr val="3366FF"/>
                </a:solidFill>
                <a:latin typeface="Arial" panose="020B0604020202020204" pitchFamily="34" charset="0"/>
                <a:cs typeface="Arial" panose="020B0604020202020204" pitchFamily="34" charset="0"/>
              </a:rPr>
              <a:t>−</a:t>
            </a:r>
            <a:r>
              <a:rPr lang="en-US" altLang="en-US" sz="2400" b="1" kern="1200" dirty="0">
                <a:solidFill>
                  <a:srgbClr val="3366FF"/>
                </a:solidFill>
                <a:latin typeface="Arial" charset="0"/>
                <a:cs typeface="+mn-cs"/>
              </a:rPr>
              <a:t> poor</a:t>
            </a:r>
            <a:endParaRPr lang="en-GB" dirty="0"/>
          </a:p>
        </p:txBody>
      </p:sp>
      <p:graphicFrame>
        <p:nvGraphicFramePr>
          <p:cNvPr id="8" name="Object 7">
            <a:extLst>
              <a:ext uri="{FF2B5EF4-FFF2-40B4-BE49-F238E27FC236}">
                <a16:creationId xmlns:a16="http://schemas.microsoft.com/office/drawing/2014/main" id="{40CC19E4-6582-4206-87E7-C677EEDE1F3F}"/>
              </a:ext>
            </a:extLst>
          </p:cNvPr>
          <p:cNvGraphicFramePr>
            <a:graphicFrameLocks noChangeAspect="1"/>
          </p:cNvGraphicFramePr>
          <p:nvPr>
            <p:extLst>
              <p:ext uri="{D42A27DB-BD31-4B8C-83A1-F6EECF244321}">
                <p14:modId xmlns:p14="http://schemas.microsoft.com/office/powerpoint/2010/main" val="2410850577"/>
              </p:ext>
            </p:extLst>
          </p:nvPr>
        </p:nvGraphicFramePr>
        <p:xfrm>
          <a:off x="2139950" y="5924550"/>
          <a:ext cx="673100" cy="495300"/>
        </p:xfrm>
        <a:graphic>
          <a:graphicData uri="http://schemas.openxmlformats.org/presentationml/2006/ole">
            <mc:AlternateContent xmlns:mc="http://schemas.openxmlformats.org/markup-compatibility/2006">
              <mc:Choice xmlns:v="urn:schemas-microsoft-com:vml" Requires="v">
                <p:oleObj spid="_x0000_s1244" name="Equation" r:id="rId9" imgW="672840" imgH="495000" progId="Equation.DSMT4">
                  <p:embed/>
                </p:oleObj>
              </mc:Choice>
              <mc:Fallback>
                <p:oleObj name="Equation" r:id="rId9" imgW="672840" imgH="495000" progId="Equation.DSMT4">
                  <p:embed/>
                  <p:pic>
                    <p:nvPicPr>
                      <p:cNvPr id="0" name=""/>
                      <p:cNvPicPr/>
                      <p:nvPr/>
                    </p:nvPicPr>
                    <p:blipFill>
                      <a:blip r:embed="rId10"/>
                      <a:stretch>
                        <a:fillRect/>
                      </a:stretch>
                    </p:blipFill>
                    <p:spPr>
                      <a:xfrm>
                        <a:off x="2139950" y="5924550"/>
                        <a:ext cx="673100" cy="495300"/>
                      </a:xfrm>
                      <a:prstGeom prst="rect">
                        <a:avLst/>
                      </a:prstGeom>
                    </p:spPr>
                  </p:pic>
                </p:oleObj>
              </mc:Fallback>
            </mc:AlternateContent>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61536" y="439271"/>
            <a:ext cx="5620929" cy="400615"/>
          </a:xfrm>
        </p:spPr>
        <p:txBody>
          <a:bodyPr/>
          <a:lstStyle/>
          <a:p>
            <a:r>
              <a:rPr lang="en-US" altLang="en-US" sz="3200" b="1" dirty="0">
                <a:solidFill>
                  <a:srgbClr val="000000"/>
                </a:solidFill>
              </a:rPr>
              <a:t>16.8	Acetal Formation (10)</a:t>
            </a:r>
            <a:endParaRPr lang="en-US" dirty="0"/>
          </a:p>
        </p:txBody>
      </p:sp>
      <p:sp>
        <p:nvSpPr>
          <p:cNvPr id="6" name="Content Placeholder 5"/>
          <p:cNvSpPr>
            <a:spLocks noGrp="1"/>
          </p:cNvSpPr>
          <p:nvPr>
            <p:ph sz="quarter" idx="16"/>
          </p:nvPr>
        </p:nvSpPr>
        <p:spPr>
          <a:xfrm>
            <a:off x="2752165" y="826168"/>
            <a:ext cx="3948545" cy="469232"/>
          </a:xfrm>
        </p:spPr>
        <p:txBody>
          <a:bodyPr/>
          <a:lstStyle/>
          <a:p>
            <a:pPr marL="457200" lvl="0" indent="-457200">
              <a:buFont typeface="+mj-lt"/>
              <a:buAutoNum type="alphaUcPeriod" startAt="3"/>
            </a:pPr>
            <a:r>
              <a:rPr lang="en-US" altLang="en-US" sz="2800" b="1" dirty="0" err="1">
                <a:solidFill>
                  <a:srgbClr val="000000"/>
                </a:solidFill>
              </a:rPr>
              <a:t>Acetal</a:t>
            </a:r>
            <a:r>
              <a:rPr lang="en-US" altLang="en-US" sz="2800" b="1" dirty="0">
                <a:solidFill>
                  <a:srgbClr val="000000"/>
                </a:solidFill>
              </a:rPr>
              <a:t> Hydrolysis</a:t>
            </a:r>
            <a:endParaRPr lang="en-US" dirty="0">
              <a:solidFill>
                <a:prstClr val="black"/>
              </a:solidFill>
            </a:endParaRPr>
          </a:p>
        </p:txBody>
      </p:sp>
      <p:pic>
        <p:nvPicPr>
          <p:cNvPr id="52228" name="Picture 1" descr="The acetal (CH3CH2)2C(OCH3)2 on treatment with H2SO4 in H2O hydrolyses to form 3-pentanone and two molecules of methanol. The two C─O single bonds are replaced with a carbonyl group (C═O) and each OR group then becomes a molecule of alcohol (ROH) produc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2133600"/>
            <a:ext cx="8607425"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sz="3200" b="1" dirty="0"/>
              <a:t>16.1	Structure and Bonding (5)</a:t>
            </a:r>
            <a:endParaRPr lang="en-US" altLang="en-US" sz="2800" dirty="0"/>
          </a:p>
        </p:txBody>
      </p:sp>
      <p:pic>
        <p:nvPicPr>
          <p:cNvPr id="7172" name="Picture 10" descr="Shorthand structures of acetaldehyde and ketone: the double bond of a carbonyl group is usually omitted. Acetaldehyde is written as CH3CHO where H atom is bonded to the carbon atom, not the oxygen. Likewise, acetone is written as CH3COCH3, or (CH3)2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7598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49303" y="385482"/>
            <a:ext cx="4645395" cy="484745"/>
          </a:xfrm>
        </p:spPr>
        <p:txBody>
          <a:bodyPr/>
          <a:lstStyle/>
          <a:p>
            <a:r>
              <a:rPr lang="en-US" altLang="en-US" sz="3200" b="1" dirty="0">
                <a:solidFill>
                  <a:srgbClr val="000000"/>
                </a:solidFill>
              </a:rPr>
              <a:t>16.2	Nomenclature (1)</a:t>
            </a:r>
            <a:endParaRPr lang="en-US" dirty="0"/>
          </a:p>
        </p:txBody>
      </p:sp>
      <p:sp>
        <p:nvSpPr>
          <p:cNvPr id="12" name="Content Placeholder 12"/>
          <p:cNvSpPr>
            <a:spLocks noGrp="1"/>
          </p:cNvSpPr>
          <p:nvPr>
            <p:ph sz="quarter" idx="15"/>
          </p:nvPr>
        </p:nvSpPr>
        <p:spPr>
          <a:xfrm>
            <a:off x="2653553" y="833718"/>
            <a:ext cx="4184782" cy="520456"/>
          </a:xfrm>
        </p:spPr>
        <p:txBody>
          <a:bodyPr/>
          <a:lstStyle/>
          <a:p>
            <a:pPr marL="457200" lvl="0" indent="-457200">
              <a:buFont typeface="+mj-lt"/>
              <a:buAutoNum type="alphaUcPeriod"/>
            </a:pPr>
            <a:r>
              <a:rPr lang="en-US" altLang="en-US" sz="2800" b="1" dirty="0">
                <a:solidFill>
                  <a:srgbClr val="000000"/>
                </a:solidFill>
              </a:rPr>
              <a:t>Naming Aldehydes</a:t>
            </a:r>
            <a:endParaRPr lang="en-US" dirty="0"/>
          </a:p>
        </p:txBody>
      </p:sp>
      <p:sp>
        <p:nvSpPr>
          <p:cNvPr id="2" name="Content Placeholder 1"/>
          <p:cNvSpPr>
            <a:spLocks noGrp="1"/>
          </p:cNvSpPr>
          <p:nvPr>
            <p:ph idx="1"/>
          </p:nvPr>
        </p:nvSpPr>
        <p:spPr>
          <a:xfrm>
            <a:off x="609600" y="1640541"/>
            <a:ext cx="8229600" cy="4150659"/>
          </a:xfrm>
        </p:spPr>
        <p:txBody>
          <a:bodyPr/>
          <a:lstStyle/>
          <a:p>
            <a:pPr marL="0" lvl="0" indent="0" defTabSz="457200" eaLnBrk="1" hangingPunct="1">
              <a:spcBef>
                <a:spcPct val="0"/>
              </a:spcBef>
              <a:spcAft>
                <a:spcPts val="3500"/>
              </a:spcAft>
              <a:buNone/>
            </a:pPr>
            <a:r>
              <a:rPr lang="en-US" altLang="en-US" sz="2400" b="1" kern="1200" dirty="0">
                <a:solidFill>
                  <a:prstClr val="black"/>
                </a:solidFill>
                <a:latin typeface="Arial" charset="0"/>
                <a:cs typeface="+mn-cs"/>
              </a:rPr>
              <a:t>To name an </a:t>
            </a:r>
            <a:r>
              <a:rPr lang="en-US" altLang="en-US" sz="2400" b="1" kern="1200" dirty="0">
                <a:solidFill>
                  <a:srgbClr val="3366FF"/>
                </a:solidFill>
                <a:latin typeface="Arial" charset="0"/>
                <a:cs typeface="+mn-cs"/>
              </a:rPr>
              <a:t>aldehyde</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using the IUPAC system:</a:t>
            </a:r>
          </a:p>
          <a:p>
            <a:pPr marL="476250" indent="-233363" defTabSz="457200" eaLnBrk="1" hangingPunct="1">
              <a:spcBef>
                <a:spcPct val="0"/>
              </a:spcBef>
              <a:spcAft>
                <a:spcPts val="3500"/>
              </a:spcAft>
              <a:buFont typeface="Arial" panose="020B0604020202020204" pitchFamily="34" charset="0"/>
              <a:buChar char="•"/>
            </a:pPr>
            <a:r>
              <a:rPr lang="en-US" altLang="en-US" sz="2400" b="1" dirty="0"/>
              <a:t>Find the longest chain containing the </a:t>
            </a:r>
            <a:r>
              <a:rPr lang="en-US" altLang="en-US" sz="2400" b="1" dirty="0">
                <a:solidFill>
                  <a:srgbClr val="3366FF"/>
                </a:solidFill>
              </a:rPr>
              <a:t>CHO group</a:t>
            </a:r>
            <a:r>
              <a:rPr lang="en-US" altLang="en-US" sz="2400" b="1" dirty="0"/>
              <a:t>.</a:t>
            </a:r>
          </a:p>
          <a:p>
            <a:pPr marL="475488" indent="-237744" defTabSz="457200" eaLnBrk="1" hangingPunct="1">
              <a:spcBef>
                <a:spcPct val="0"/>
              </a:spcBef>
              <a:spcAft>
                <a:spcPts val="3500"/>
              </a:spcAft>
              <a:buFont typeface="Arial" panose="020B0604020202020204" pitchFamily="34" charset="0"/>
              <a:buChar char="•"/>
            </a:pPr>
            <a:r>
              <a:rPr lang="en-US" altLang="en-US" sz="2400" b="1" dirty="0"/>
              <a:t>Change the </a:t>
            </a:r>
            <a:r>
              <a:rPr lang="ja-JP" altLang="en-US" sz="2400" b="1" dirty="0"/>
              <a:t>“</a:t>
            </a:r>
            <a:r>
              <a:rPr lang="en-US" altLang="ja-JP" sz="2400" b="1" dirty="0">
                <a:solidFill>
                  <a:srgbClr val="3366FF"/>
                </a:solidFill>
              </a:rPr>
              <a:t>-e</a:t>
            </a:r>
            <a:r>
              <a:rPr lang="ja-JP" altLang="en-US" sz="2400" b="1" dirty="0"/>
              <a:t>”</a:t>
            </a:r>
            <a:r>
              <a:rPr lang="en-US" altLang="ja-JP" sz="2400" b="1" dirty="0"/>
              <a:t> ending of the parent alkane to </a:t>
            </a:r>
            <a:r>
              <a:rPr lang="ja-JP" altLang="en-US" sz="2400" b="1" dirty="0"/>
              <a:t>”</a:t>
            </a:r>
            <a:r>
              <a:rPr lang="en-US" altLang="ja-JP" sz="2400" b="1" dirty="0">
                <a:solidFill>
                  <a:srgbClr val="3366FF"/>
                </a:solidFill>
              </a:rPr>
              <a:t>-al</a:t>
            </a:r>
            <a:r>
              <a:rPr lang="ja-JP" altLang="en-US" sz="2400" b="1" dirty="0"/>
              <a:t>”</a:t>
            </a:r>
            <a:r>
              <a:rPr lang="en-US" altLang="ja-JP" sz="2400" b="1" dirty="0"/>
              <a:t>. </a:t>
            </a:r>
            <a:endParaRPr lang="en-US" altLang="en-US" sz="2400" b="1" dirty="0"/>
          </a:p>
          <a:p>
            <a:pPr marL="475488" lvl="0" indent="-237744" defTabSz="457200" eaLnBrk="1" hangingPunct="1">
              <a:spcBef>
                <a:spcPct val="0"/>
              </a:spcBef>
              <a:spcAft>
                <a:spcPts val="3500"/>
              </a:spcAft>
              <a:buFont typeface="Arial" panose="020B0604020202020204" pitchFamily="34" charset="0"/>
              <a:buChar char="•"/>
            </a:pPr>
            <a:r>
              <a:rPr lang="en-US" altLang="en-US" sz="2400" b="1" kern="1200" dirty="0">
                <a:solidFill>
                  <a:prstClr val="black"/>
                </a:solidFill>
                <a:latin typeface="Arial" charset="0"/>
                <a:cs typeface="+mn-cs"/>
              </a:rPr>
              <a:t>Number the chain to put the CHO group at C1, but </a:t>
            </a:r>
            <a:r>
              <a:rPr lang="en-US" altLang="en-US" sz="2400" b="1" kern="1200" dirty="0">
                <a:solidFill>
                  <a:srgbClr val="3366FF"/>
                </a:solidFill>
                <a:latin typeface="Arial" charset="0"/>
                <a:cs typeface="+mn-cs"/>
              </a:rPr>
              <a:t>omit </a:t>
            </a:r>
            <a:r>
              <a:rPr lang="ja-JP" altLang="en-US" sz="2400" b="1" kern="1200" dirty="0">
                <a:solidFill>
                  <a:srgbClr val="3366FF"/>
                </a:solidFill>
                <a:latin typeface="Arial" charset="0"/>
                <a:cs typeface="+mn-cs"/>
              </a:rPr>
              <a:t>“</a:t>
            </a:r>
            <a:r>
              <a:rPr lang="en-US" altLang="ja-JP" sz="2400" b="1" kern="1200" dirty="0">
                <a:solidFill>
                  <a:srgbClr val="3366FF"/>
                </a:solidFill>
                <a:latin typeface="Arial" charset="0"/>
                <a:cs typeface="+mn-cs"/>
              </a:rPr>
              <a:t>1</a:t>
            </a:r>
            <a:r>
              <a:rPr lang="ja-JP" altLang="en-US" sz="2400" b="1" kern="1200" dirty="0">
                <a:solidFill>
                  <a:srgbClr val="3366FF"/>
                </a:solidFill>
                <a:latin typeface="Arial" charset="0"/>
                <a:cs typeface="+mn-cs"/>
              </a:rPr>
              <a:t>”</a:t>
            </a:r>
            <a:r>
              <a:rPr lang="en-US" altLang="ja-JP" sz="2400" b="1" kern="1200" dirty="0">
                <a:solidFill>
                  <a:srgbClr val="3366FF"/>
                </a:solidFill>
                <a:latin typeface="Arial" charset="0"/>
                <a:cs typeface="+mn-cs"/>
              </a:rPr>
              <a:t> </a:t>
            </a:r>
            <a:r>
              <a:rPr lang="en-US" altLang="ja-JP" sz="2400" b="1" kern="1200" dirty="0">
                <a:solidFill>
                  <a:prstClr val="black"/>
                </a:solidFill>
                <a:latin typeface="Arial" charset="0"/>
                <a:cs typeface="+mn-cs"/>
              </a:rPr>
              <a:t>from the name.</a:t>
            </a:r>
            <a:endParaRPr lang="en-US" altLang="en-US" sz="2400" b="1" kern="1200" dirty="0">
              <a:solidFill>
                <a:prstClr val="black"/>
              </a:solidFill>
              <a:latin typeface="Arial" charset="0"/>
              <a:cs typeface="+mn-cs"/>
            </a:endParaRPr>
          </a:p>
          <a:p>
            <a:pPr marL="475488" indent="-237744" defTabSz="457200" eaLnBrk="1" hangingPunct="1">
              <a:spcBef>
                <a:spcPct val="0"/>
              </a:spcBef>
              <a:spcAft>
                <a:spcPts val="3500"/>
              </a:spcAft>
              <a:buFont typeface="Arial" panose="020B0604020202020204" pitchFamily="34" charset="0"/>
              <a:buChar char="•"/>
            </a:pPr>
            <a:r>
              <a:rPr lang="en-US" altLang="en-US" sz="2400" b="1" dirty="0"/>
              <a:t>Apply all other nomenclature rules.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518243" y="340659"/>
            <a:ext cx="4645395" cy="586541"/>
          </a:xfrm>
        </p:spPr>
        <p:txBody>
          <a:bodyPr/>
          <a:lstStyle/>
          <a:p>
            <a:pPr eaLnBrk="1" hangingPunct="1"/>
            <a:r>
              <a:rPr lang="en-US" altLang="en-US" sz="3200" b="1" dirty="0"/>
              <a:t>16.2	Nomenclature (2)</a:t>
            </a:r>
            <a:endParaRPr lang="en-US" altLang="en-US" sz="2800" dirty="0"/>
          </a:p>
        </p:txBody>
      </p:sp>
      <p:sp>
        <p:nvSpPr>
          <p:cNvPr id="6" name="Content Placeholder 5"/>
          <p:cNvSpPr>
            <a:spLocks noGrp="1"/>
          </p:cNvSpPr>
          <p:nvPr>
            <p:ph idx="1"/>
          </p:nvPr>
        </p:nvSpPr>
        <p:spPr>
          <a:xfrm>
            <a:off x="2653553" y="824753"/>
            <a:ext cx="3874642" cy="459501"/>
          </a:xfrm>
        </p:spPr>
        <p:txBody>
          <a:bodyPr/>
          <a:lstStyle/>
          <a:p>
            <a:pPr marL="457200" indent="-457200">
              <a:buFont typeface="+mj-lt"/>
              <a:buAutoNum type="alphaUcPeriod"/>
            </a:pPr>
            <a:r>
              <a:rPr lang="en-US" altLang="en-US" sz="2800" b="1" dirty="0">
                <a:solidFill>
                  <a:srgbClr val="000000"/>
                </a:solidFill>
              </a:rPr>
              <a:t>Naming Aldehydes</a:t>
            </a:r>
            <a:endParaRPr lang="en-US" dirty="0"/>
          </a:p>
        </p:txBody>
      </p:sp>
      <p:sp>
        <p:nvSpPr>
          <p:cNvPr id="10" name="Content Placeholder 9"/>
          <p:cNvSpPr>
            <a:spLocks noGrp="1"/>
          </p:cNvSpPr>
          <p:nvPr>
            <p:ph sz="quarter" idx="15"/>
          </p:nvPr>
        </p:nvSpPr>
        <p:spPr>
          <a:xfrm>
            <a:off x="748552" y="1497106"/>
            <a:ext cx="3503676" cy="355478"/>
          </a:xfrm>
        </p:spPr>
        <p:txBody>
          <a:bodyPr/>
          <a:lstStyle/>
          <a:p>
            <a:pPr marL="0" lvl="0" indent="0" defTabSz="457200" eaLnBrk="1" hangingPunct="1">
              <a:spcBef>
                <a:spcPct val="0"/>
              </a:spcBef>
              <a:buNone/>
              <a:defRPr/>
            </a:pPr>
            <a:r>
              <a:rPr lang="en-US" sz="2400" b="1" kern="1200" dirty="0">
                <a:solidFill>
                  <a:prstClr val="white"/>
                </a:solidFill>
                <a:ea typeface="+mn-ea"/>
                <a:cs typeface="+mn-cs"/>
              </a:rPr>
              <a:t>Sample Problem 16.1</a:t>
            </a:r>
          </a:p>
        </p:txBody>
      </p:sp>
      <p:sp>
        <p:nvSpPr>
          <p:cNvPr id="7" name="Content Placeholder 6"/>
          <p:cNvSpPr>
            <a:spLocks noGrp="1"/>
          </p:cNvSpPr>
          <p:nvPr>
            <p:ph sz="quarter" idx="13"/>
          </p:nvPr>
        </p:nvSpPr>
        <p:spPr>
          <a:xfrm>
            <a:off x="1344258" y="2133600"/>
            <a:ext cx="6118860" cy="441449"/>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Give the IUPAC name for each aldehyde</a:t>
            </a:r>
          </a:p>
        </p:txBody>
      </p:sp>
      <p:pic>
        <p:nvPicPr>
          <p:cNvPr id="9222" name="Picture 5" descr="a. Chain of five carbons containing CHO group with two methyl groups attached on C2 and C3. b. Chain of five carbons containing CHO group with ethyl group at C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149600"/>
            <a:ext cx="6985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49303" y="381000"/>
            <a:ext cx="4645395" cy="533219"/>
          </a:xfrm>
        </p:spPr>
        <p:txBody>
          <a:bodyPr/>
          <a:lstStyle/>
          <a:p>
            <a:pPr eaLnBrk="1" hangingPunct="1"/>
            <a:r>
              <a:rPr lang="en-US" altLang="en-US" sz="3200" b="1" dirty="0"/>
              <a:t>16.2	Nomenclature (3)</a:t>
            </a:r>
            <a:endParaRPr lang="en-US" altLang="en-US" sz="2800" dirty="0"/>
          </a:p>
        </p:txBody>
      </p:sp>
      <p:sp>
        <p:nvSpPr>
          <p:cNvPr id="2" name="Content Placeholder 1"/>
          <p:cNvSpPr>
            <a:spLocks noGrp="1"/>
          </p:cNvSpPr>
          <p:nvPr>
            <p:ph idx="1"/>
          </p:nvPr>
        </p:nvSpPr>
        <p:spPr>
          <a:xfrm>
            <a:off x="2648361" y="823883"/>
            <a:ext cx="4223086" cy="417728"/>
          </a:xfrm>
        </p:spPr>
        <p:txBody>
          <a:bodyPr/>
          <a:lstStyle/>
          <a:p>
            <a:pPr marL="457200" lvl="0" indent="-457200">
              <a:buFont typeface="+mj-lt"/>
              <a:buAutoNum type="alphaUcPeriod"/>
            </a:pPr>
            <a:r>
              <a:rPr lang="en-US" altLang="en-US" sz="2800" b="1" dirty="0">
                <a:solidFill>
                  <a:srgbClr val="000000"/>
                </a:solidFill>
              </a:rPr>
              <a:t>Naming Aldehydes</a:t>
            </a:r>
            <a:endParaRPr lang="en-US" dirty="0">
              <a:solidFill>
                <a:prstClr val="black"/>
              </a:solidFill>
            </a:endParaRPr>
          </a:p>
        </p:txBody>
      </p:sp>
      <p:sp>
        <p:nvSpPr>
          <p:cNvPr id="4" name="Content Placeholder 3"/>
          <p:cNvSpPr>
            <a:spLocks noGrp="1"/>
          </p:cNvSpPr>
          <p:nvPr>
            <p:ph sz="quarter" idx="14"/>
          </p:nvPr>
        </p:nvSpPr>
        <p:spPr>
          <a:xfrm>
            <a:off x="747522" y="1497106"/>
            <a:ext cx="3286316" cy="484094"/>
          </a:xfrm>
        </p:spPr>
        <p:txBody>
          <a:bodyPr/>
          <a:lstStyle/>
          <a:p>
            <a:pPr marL="0" lvl="0" indent="0" defTabSz="457200" eaLnBrk="1" hangingPunct="1">
              <a:spcBef>
                <a:spcPct val="0"/>
              </a:spcBef>
              <a:buNone/>
              <a:defRPr/>
            </a:pPr>
            <a:r>
              <a:rPr lang="en-US" sz="2400" b="1" kern="1200" dirty="0">
                <a:solidFill>
                  <a:prstClr val="white"/>
                </a:solidFill>
                <a:ea typeface="+mn-ea"/>
                <a:cs typeface="+mn-cs"/>
              </a:rPr>
              <a:t>Sample Problem 16.1</a:t>
            </a:r>
          </a:p>
        </p:txBody>
      </p:sp>
      <p:sp>
        <p:nvSpPr>
          <p:cNvPr id="5" name="Content Placeholder 4"/>
          <p:cNvSpPr>
            <a:spLocks noGrp="1"/>
          </p:cNvSpPr>
          <p:nvPr>
            <p:ph sz="quarter" idx="15"/>
          </p:nvPr>
        </p:nvSpPr>
        <p:spPr>
          <a:xfrm>
            <a:off x="838200" y="2227730"/>
            <a:ext cx="7010400" cy="692727"/>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Find and name the longest chain containing the CHO.</a:t>
            </a:r>
          </a:p>
        </p:txBody>
      </p:sp>
      <p:sp>
        <p:nvSpPr>
          <p:cNvPr id="3" name="Content Placeholder 2"/>
          <p:cNvSpPr>
            <a:spLocks noGrp="1"/>
          </p:cNvSpPr>
          <p:nvPr>
            <p:ph sz="quarter" idx="13"/>
          </p:nvPr>
        </p:nvSpPr>
        <p:spPr>
          <a:xfrm>
            <a:off x="900953" y="3324406"/>
            <a:ext cx="480917" cy="485594"/>
          </a:xfrm>
        </p:spPr>
        <p:txBody>
          <a:bodyPr/>
          <a:lstStyle/>
          <a:p>
            <a:pPr marL="457200" lvl="0" indent="-457200" defTabSz="457200" eaLnBrk="1" hangingPunct="1">
              <a:spcBef>
                <a:spcPct val="0"/>
              </a:spcBef>
              <a:buFont typeface="+mj-lt"/>
              <a:buAutoNum type="alphaLcParenR"/>
            </a:pPr>
            <a:r>
              <a:rPr lang="en-US" altLang="en-US" sz="2400" b="1" kern="1200" dirty="0">
                <a:solidFill>
                  <a:prstClr val="black"/>
                </a:solidFill>
                <a:latin typeface="Arial" charset="0"/>
                <a:cs typeface="+mn-cs"/>
              </a:rPr>
              <a:t> </a:t>
            </a:r>
          </a:p>
        </p:txBody>
      </p:sp>
      <p:pic>
        <p:nvPicPr>
          <p:cNvPr id="10246" name="Picture 3" descr="Chain of five carbons containing CHO group with two methyl groups attached on C2 and C3. "/>
          <p:cNvPicPr>
            <a:picLocks noChangeAspect="1"/>
          </p:cNvPicPr>
          <p:nvPr/>
        </p:nvPicPr>
        <p:blipFill rotWithShape="1">
          <a:blip r:embed="rId3">
            <a:extLst>
              <a:ext uri="{28A0092B-C50C-407E-A947-70E740481C1C}">
                <a14:useLocalDpi xmlns:a14="http://schemas.microsoft.com/office/drawing/2010/main" val="0"/>
              </a:ext>
            </a:extLst>
          </a:blip>
          <a:srcRect l="19162" t="26102" r="21409" b="26537"/>
          <a:stretch/>
        </p:blipFill>
        <p:spPr bwMode="auto">
          <a:xfrm>
            <a:off x="1381870" y="3505201"/>
            <a:ext cx="2513295" cy="144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909FC841-C7A5-4C22-8723-79F646E9E6AF}"/>
              </a:ext>
            </a:extLst>
          </p:cNvPr>
          <p:cNvSpPr>
            <a:spLocks noGrp="1"/>
          </p:cNvSpPr>
          <p:nvPr>
            <p:ph sz="quarter" idx="19"/>
          </p:nvPr>
        </p:nvSpPr>
        <p:spPr>
          <a:xfrm>
            <a:off x="1381870" y="5179663"/>
            <a:ext cx="930557" cy="571092"/>
          </a:xfrm>
        </p:spPr>
        <p:txBody>
          <a:bodyPr/>
          <a:lstStyle/>
          <a:p>
            <a:pPr marL="0" lvl="0" indent="0">
              <a:buNone/>
            </a:pPr>
            <a:r>
              <a:rPr lang="en-US" sz="1700" dirty="0">
                <a:solidFill>
                  <a:prstClr val="black"/>
                </a:solidFill>
              </a:rPr>
              <a:t>butan</a:t>
            </a:r>
            <a:r>
              <a:rPr lang="en-US" sz="1700" i="1" dirty="0">
                <a:solidFill>
                  <a:prstClr val="black"/>
                </a:solidFill>
              </a:rPr>
              <a:t>e</a:t>
            </a:r>
            <a:r>
              <a:rPr lang="en-US" sz="1700" dirty="0">
                <a:solidFill>
                  <a:prstClr val="black"/>
                </a:solidFill>
              </a:rPr>
              <a:t> (4 C’s)</a:t>
            </a:r>
            <a:endParaRPr lang="en-US" dirty="0"/>
          </a:p>
        </p:txBody>
      </p:sp>
      <p:sp>
        <p:nvSpPr>
          <p:cNvPr id="15" name="Content Placeholder 15"/>
          <p:cNvSpPr>
            <a:spLocks noGrp="1"/>
          </p:cNvSpPr>
          <p:nvPr>
            <p:ph sz="quarter" idx="17"/>
          </p:nvPr>
        </p:nvSpPr>
        <p:spPr>
          <a:xfrm>
            <a:off x="2119744" y="5181192"/>
            <a:ext cx="1761565" cy="315801"/>
          </a:xfrm>
        </p:spPr>
        <p:txBody>
          <a:bodyPr/>
          <a:lstStyle/>
          <a:p>
            <a:pPr marL="0" lvl="0" indent="0">
              <a:buNone/>
            </a:pPr>
            <a:r>
              <a:rPr lang="en-US" sz="1700" i="0" dirty="0">
                <a:latin typeface="Arial" panose="020B0604020202020204" pitchFamily="34" charset="0"/>
                <a:ea typeface="Cambria Math" panose="02040503050406030204" pitchFamily="18" charset="0"/>
                <a:cs typeface="Arial" panose="020B0604020202020204" pitchFamily="34" charset="0"/>
              </a:rPr>
              <a:t>---→</a:t>
            </a:r>
            <a:r>
              <a:rPr lang="en-US" sz="1700" dirty="0">
                <a:latin typeface="Arial" panose="020B0604020202020204" pitchFamily="34" charset="0"/>
                <a:cs typeface="Arial" panose="020B0604020202020204" pitchFamily="34" charset="0"/>
              </a:rPr>
              <a:t> butana</a:t>
            </a:r>
            <a:r>
              <a:rPr lang="en-US" sz="1700" i="1" dirty="0">
                <a:latin typeface="Arial" panose="020B0604020202020204" pitchFamily="34" charset="0"/>
                <a:cs typeface="Arial" panose="020B0604020202020204" pitchFamily="34" charset="0"/>
              </a:rPr>
              <a:t>l</a:t>
            </a:r>
          </a:p>
        </p:txBody>
      </p:sp>
      <p:sp>
        <p:nvSpPr>
          <p:cNvPr id="14" name="Content Placeholder 13"/>
          <p:cNvSpPr>
            <a:spLocks noGrp="1"/>
          </p:cNvSpPr>
          <p:nvPr>
            <p:ph sz="quarter" idx="16"/>
          </p:nvPr>
        </p:nvSpPr>
        <p:spPr>
          <a:xfrm>
            <a:off x="5212976" y="3387403"/>
            <a:ext cx="517061" cy="368808"/>
          </a:xfrm>
        </p:spPr>
        <p:txBody>
          <a:bodyPr/>
          <a:lstStyle/>
          <a:p>
            <a:pPr marL="457200" lvl="0" indent="-457200" defTabSz="457200" eaLnBrk="1" hangingPunct="1">
              <a:spcBef>
                <a:spcPct val="0"/>
              </a:spcBef>
              <a:buFont typeface="+mj-lt"/>
              <a:buAutoNum type="alphaLcParenR" startAt="2"/>
            </a:pPr>
            <a:r>
              <a:rPr lang="en-US" altLang="en-US" sz="2400" b="1" kern="1200" dirty="0">
                <a:solidFill>
                  <a:prstClr val="black"/>
                </a:solidFill>
                <a:latin typeface="Arial" charset="0"/>
                <a:cs typeface="+mn-cs"/>
              </a:rPr>
              <a:t> </a:t>
            </a:r>
          </a:p>
        </p:txBody>
      </p:sp>
      <p:pic>
        <p:nvPicPr>
          <p:cNvPr id="10247" name="Picture 4" descr="Chain of five carbons containing CHO group with ethyl group at C2."/>
          <p:cNvPicPr>
            <a:picLocks noChangeAspect="1"/>
          </p:cNvPicPr>
          <p:nvPr/>
        </p:nvPicPr>
        <p:blipFill rotWithShape="1">
          <a:blip r:embed="rId4">
            <a:extLst>
              <a:ext uri="{28A0092B-C50C-407E-A947-70E740481C1C}">
                <a14:useLocalDpi xmlns:a14="http://schemas.microsoft.com/office/drawing/2010/main" val="0"/>
              </a:ext>
            </a:extLst>
          </a:blip>
          <a:srcRect l="12824" t="23470" r="10811" b="22740"/>
          <a:stretch/>
        </p:blipFill>
        <p:spPr bwMode="auto">
          <a:xfrm>
            <a:off x="5609664" y="3505201"/>
            <a:ext cx="3229535" cy="18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17"/>
          <p:cNvSpPr>
            <a:spLocks noGrp="1"/>
          </p:cNvSpPr>
          <p:nvPr>
            <p:ph sz="quarter" idx="18"/>
          </p:nvPr>
        </p:nvSpPr>
        <p:spPr>
          <a:xfrm>
            <a:off x="5728448" y="5496993"/>
            <a:ext cx="1143000" cy="599007"/>
          </a:xfrm>
        </p:spPr>
        <p:txBody>
          <a:bodyPr/>
          <a:lstStyle/>
          <a:p>
            <a:pPr marL="0" lvl="0" indent="0">
              <a:buNone/>
            </a:pPr>
            <a:r>
              <a:rPr lang="en-US" sz="1800" dirty="0">
                <a:solidFill>
                  <a:prstClr val="black"/>
                </a:solidFill>
              </a:rPr>
              <a:t>pentan</a:t>
            </a:r>
            <a:r>
              <a:rPr lang="en-US" sz="1800" i="1" dirty="0">
                <a:solidFill>
                  <a:prstClr val="black"/>
                </a:solidFill>
              </a:rPr>
              <a:t>e</a:t>
            </a:r>
            <a:r>
              <a:rPr lang="en-US" sz="1800" dirty="0">
                <a:solidFill>
                  <a:prstClr val="black"/>
                </a:solidFill>
              </a:rPr>
              <a:t> (5 C’s)</a:t>
            </a:r>
          </a:p>
        </p:txBody>
      </p:sp>
      <p:sp>
        <p:nvSpPr>
          <p:cNvPr id="13" name="Content Placeholder 16">
            <a:extLst>
              <a:ext uri="{FF2B5EF4-FFF2-40B4-BE49-F238E27FC236}">
                <a16:creationId xmlns:a16="http://schemas.microsoft.com/office/drawing/2014/main" id="{F384BA40-BDF4-4E7A-974E-5662742D2BE3}"/>
              </a:ext>
            </a:extLst>
          </p:cNvPr>
          <p:cNvSpPr>
            <a:spLocks noGrp="1"/>
          </p:cNvSpPr>
          <p:nvPr>
            <p:ph sz="quarter" idx="20"/>
          </p:nvPr>
        </p:nvSpPr>
        <p:spPr>
          <a:xfrm>
            <a:off x="6615545" y="5502086"/>
            <a:ext cx="1995055" cy="416658"/>
          </a:xfrm>
        </p:spPr>
        <p:txBody>
          <a:bodyPr/>
          <a:lstStyle/>
          <a:p>
            <a:pPr marL="0" lvl="0" indent="0">
              <a:buNone/>
            </a:pPr>
            <a:r>
              <a:rPr lang="en-US" sz="1800" i="0" dirty="0">
                <a:solidFill>
                  <a:prstClr val="black"/>
                </a:solidFill>
                <a:latin typeface="Arial" panose="020B0604020202020204" pitchFamily="34" charset="0"/>
                <a:ea typeface="Cambria Math" panose="02040503050406030204" pitchFamily="18" charset="0"/>
                <a:cs typeface="Arial" panose="020B0604020202020204" pitchFamily="34" charset="0"/>
              </a:rPr>
              <a:t>---→</a:t>
            </a:r>
            <a:r>
              <a:rPr lang="en-US" sz="1800" dirty="0">
                <a:solidFill>
                  <a:prstClr val="black"/>
                </a:solidFill>
                <a:latin typeface="Arial" panose="020B0604020202020204" pitchFamily="34" charset="0"/>
                <a:cs typeface="Arial" panose="020B0604020202020204" pitchFamily="34" charset="0"/>
              </a:rPr>
              <a:t> pentana</a:t>
            </a:r>
            <a:r>
              <a:rPr lang="en-US" sz="1800" i="1" dirty="0">
                <a:solidFill>
                  <a:prstClr val="black"/>
                </a:solidFill>
                <a:latin typeface="Arial" panose="020B0604020202020204" pitchFamily="34" charset="0"/>
                <a:cs typeface="Arial" panose="020B0604020202020204" pitchFamily="34" charset="0"/>
              </a:rPr>
              <a:t>l</a:t>
            </a:r>
            <a:endParaRPr lang="en-US" i="1" dirty="0">
              <a:latin typeface="Arial" panose="020B0604020202020204" pitchFamily="34" charset="0"/>
              <a:cs typeface="Arial" panose="020B0604020202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6.0&quot;&gt;&lt;object type=&quot;1&quot; unique_id=&quot;10001&quot;&gt;&lt;object type=&quot;8&quot; unique_id=&quot;10730&quot;&gt;&lt;/object&gt;&lt;object type=&quot;2&quot; unique_id=&quot;10731&quot;&gt;&lt;object type=&quot;3&quot; unique_id=&quot;10732&quot;&gt;&lt;property id=&quot;20148&quot; value=&quot;5&quot;/&gt;&lt;property id=&quot;20300&quot; value=&quot;Slide 1&quot;/&gt;&lt;property id=&quot;20307&quot; value=&quot;309&quot;/&gt;&lt;/object&gt;&lt;object type=&quot;3&quot; unique_id=&quot;10733&quot;&gt;&lt;property id=&quot;20148&quot; value=&quot;5&quot;/&gt;&lt;property id=&quot;20300&quot; value=&quot;Slide 2 - &amp;quot;Aldehydes and Ketones&amp;#x0D;&amp;#x0A;Structure and Bonding&amp;quot;&quot;/&gt;&lt;property id=&quot;20307&quot; value=&quot;257&quot;/&gt;&lt;/object&gt;&lt;object type=&quot;3&quot; unique_id=&quot;10734&quot;&gt;&lt;property id=&quot;20148&quot; value=&quot;5&quot;/&gt;&lt;property id=&quot;20300&quot; value=&quot;Slide 3 - &amp;quot;Aldehydes and Ketones&amp;#x0D;&amp;#x0A;Structure and Bonding&amp;quot;&quot;/&gt;&lt;property id=&quot;20307&quot; value=&quot;258&quot;/&gt;&lt;/object&gt;&lt;object type=&quot;3&quot; unique_id=&quot;10735&quot;&gt;&lt;property id=&quot;20148&quot; value=&quot;5&quot;/&gt;&lt;property id=&quot;20300&quot; value=&quot;Slide 4 - &amp;quot;Aldehydes and Ketones&amp;#x0D;&amp;#x0A;Structure and Bonding&amp;quot;&quot;/&gt;&lt;property id=&quot;20307&quot; value=&quot;259&quot;/&gt;&lt;/object&gt;&lt;object type=&quot;3&quot; unique_id=&quot;10736&quot;&gt;&lt;property id=&quot;20148&quot; value=&quot;5&quot;/&gt;&lt;property id=&quot;20300&quot; value=&quot;Slide 5 - &amp;quot;Aldehydes and Ketones&amp;#x0D;&amp;#x0A;Structure and Bonding&amp;quot;&quot;/&gt;&lt;property id=&quot;20307&quot; value=&quot;260&quot;/&gt;&lt;/object&gt;&lt;object type=&quot;3&quot; unique_id=&quot;10737&quot;&gt;&lt;property id=&quot;20148&quot; value=&quot;5&quot;/&gt;&lt;property id=&quot;20300&quot; value=&quot;Slide 6 - &amp;quot;Aldehydes and Ketones&amp;#x0D;&amp;#x0A;Structure and Bonding&amp;quot;&quot;/&gt;&lt;property id=&quot;20307&quot; value=&quot;261&quot;/&gt;&lt;/object&gt;&lt;object type=&quot;3&quot; unique_id=&quot;10738&quot;&gt;&lt;property id=&quot;20148&quot; value=&quot;5&quot;/&gt;&lt;property id=&quot;20300&quot; value=&quot;Slide 7 - &amp;quot;Aldehydes and Ketones&amp;#x0D;&amp;#x0A;Structure and Bonding&amp;quot;&quot;/&gt;&lt;property id=&quot;20307&quot; value=&quot;262&quot;/&gt;&lt;/object&gt;&lt;object type=&quot;3&quot; unique_id=&quot;10739&quot;&gt;&lt;property id=&quot;20148&quot; value=&quot;5&quot;/&gt;&lt;property id=&quot;20300&quot; value=&quot;Slide 8 - &amp;quot;Nomenclature&amp;#x0D;&amp;#x0A;Naming Aldehydes&amp;quot;&quot;/&gt;&lt;property id=&quot;20307&quot; value=&quot;263&quot;/&gt;&lt;/object&gt;&lt;object type=&quot;3&quot; unique_id=&quot;10740&quot;&gt;&lt;property id=&quot;20148&quot; value=&quot;5&quot;/&gt;&lt;property id=&quot;20300&quot; value=&quot;Slide 9 - &amp;quot;Nomenclature&amp;#x0D;&amp;#x0A;Naming Aldehydes&amp;quot;&quot;/&gt;&lt;property id=&quot;20307&quot; value=&quot;265&quot;/&gt;&lt;/object&gt;&lt;object type=&quot;3&quot; unique_id=&quot;10741&quot;&gt;&lt;property id=&quot;20148&quot; value=&quot;5&quot;/&gt;&lt;property id=&quot;20300&quot; value=&quot;Slide 10 - &amp;quot;Nomenclature&amp;#x0D;&amp;#x0A;Naming Ketones&amp;quot;&quot;/&gt;&lt;property id=&quot;20307&quot; value=&quot;264&quot;/&gt;&lt;/object&gt;&lt;object type=&quot;3&quot; unique_id=&quot;10742&quot;&gt;&lt;property id=&quot;20148&quot; value=&quot;5&quot;/&gt;&lt;property id=&quot;20300&quot; value=&quot;Slide 11 - &amp;quot;Nomenclature&amp;#x0D;&amp;#x0A;Naming Ketones&amp;quot;&quot;/&gt;&lt;property id=&quot;20307&quot; value=&quot;266&quot;/&gt;&lt;/object&gt;&lt;object type=&quot;3&quot; unique_id=&quot;10743&quot;&gt;&lt;property id=&quot;20148&quot; value=&quot;5&quot;/&gt;&lt;property id=&quot;20300&quot; value=&quot;Slide 12 - &amp;quot;Nomenclature&amp;#x0D;&amp;#x0A;Naming Ketones&amp;quot;&quot;/&gt;&lt;property id=&quot;20307&quot; value=&quot;307&quot;/&gt;&lt;/object&gt;&lt;object type=&quot;3&quot; unique_id=&quot;10744&quot;&gt;&lt;property id=&quot;20148&quot; value=&quot;5&quot;/&gt;&lt;property id=&quot;20300&quot; value=&quot;Slide 13 - &amp;quot;Physical Properties&amp;#x0D;&amp;#x0A;&amp;quot;&quot;/&gt;&lt;property id=&quot;20307&quot; value=&quot;267&quot;/&gt;&lt;/object&gt;&lt;object type=&quot;3&quot; unique_id=&quot;10745&quot;&gt;&lt;property id=&quot;20148&quot; value=&quot;5&quot;/&gt;&lt;property id=&quot;20300&quot; value=&quot;Slide 14 - &amp;quot;Physical Properties&amp;#x0D;&amp;#x0A;&amp;quot;&quot;/&gt;&lt;property id=&quot;20307&quot; value=&quot;268&quot;/&gt;&lt;/object&gt;&lt;object type=&quot;3&quot; unique_id=&quot;10746&quot;&gt;&lt;property id=&quot;20148&quot; value=&quot;5&quot;/&gt;&lt;property id=&quot;20300&quot; value=&quot;Slide 15 - &amp;quot;Physical Properties&amp;#x0D;&amp;#x0A;&amp;quot;&quot;/&gt;&lt;property id=&quot;20307&quot; value=&quot;269&quot;/&gt;&lt;/object&gt;&lt;object type=&quot;3&quot; unique_id=&quot;10747&quot;&gt;&lt;property id=&quot;20148&quot; value=&quot;5&quot;/&gt;&lt;property id=&quot;20300&quot; value=&quot;Slide 16 - &amp;quot;Focus on Health &amp;amp; Medicine&amp;#x0D;&amp;#x0A;Interesting Aldehydes and Ketones&amp;quot;&quot;/&gt;&lt;property id=&quot;20307&quot; value=&quot;270&quot;/&gt;&lt;/object&gt;&lt;object type=&quot;3&quot; unique_id=&quot;10748&quot;&gt;&lt;property id=&quot;20148&quot; value=&quot;5&quot;/&gt;&lt;property id=&quot;20300&quot; value=&quot;Slide 17 - &amp;quot;Focus on Health &amp;amp; Medicine&amp;#x0D;&amp;#x0A;Interesting Aldehydes and Ketones&amp;quot;&quot;/&gt;&lt;property id=&quot;20307&quot; value=&quot;308&quot;/&gt;&lt;/object&gt;&lt;object type=&quot;3&quot; unique_id=&quot;10749&quot;&gt;&lt;property id=&quot;20148&quot; value=&quot;5&quot;/&gt;&lt;property id=&quot;20300&quot; value=&quot;Slide 18 - &amp;quot;Focus on Health &amp;amp; Medicine&amp;#x0D;&amp;#x0A;Interesting Aldehydes and Ketones&amp;quot;&quot;/&gt;&lt;property id=&quot;20307&quot; value=&quot;271&quot;/&gt;&lt;/object&gt;&lt;object type=&quot;3&quot; unique_id=&quot;10750&quot;&gt;&lt;property id=&quot;20148&quot; value=&quot;5&quot;/&gt;&lt;property id=&quot;20300&quot; value=&quot;Slide 19 - &amp;quot;Focus on Health &amp;amp; Medicine&amp;#x0D;&amp;#x0A;Interesting Aldehydes and Ketones&amp;quot;&quot;/&gt;&lt;property id=&quot;20307&quot; value=&quot;272&quot;/&gt;&lt;/object&gt;&lt;object type=&quot;3&quot; unique_id=&quot;10751&quot;&gt;&lt;property id=&quot;20148&quot; value=&quot;5&quot;/&gt;&lt;property id=&quot;20300&quot; value=&quot;Slide 20 - &amp;quot;Reactions of Aldehydes and Ketones&amp;#x0D;&amp;#x0A;General Considerations&amp;quot;&quot;/&gt;&lt;property id=&quot;20307&quot; value=&quot;273&quot;/&gt;&lt;/object&gt;&lt;object type=&quot;3&quot; unique_id=&quot;10752&quot;&gt;&lt;property id=&quot;20148&quot; value=&quot;5&quot;/&gt;&lt;property id=&quot;20300&quot; value=&quot;Slide 21 - &amp;quot;Reactions of Aldehydes and Ketones&amp;#x0D;&amp;#x0A;General Considerations&amp;quot;&quot;/&gt;&lt;property id=&quot;20307&quot; value=&quot;274&quot;/&gt;&lt;/object&gt;&lt;object type=&quot;3&quot; unique_id=&quot;10753&quot;&gt;&lt;property id=&quot;20148&quot; value=&quot;5&quot;/&gt;&lt;property id=&quot;20300&quot; value=&quot;Slide 22 - &amp;quot;Reactions of Aldehydes and Ketones&amp;#x0D;&amp;#x0A;Oxidation of Aldehydes&amp;quot;&quot;/&gt;&lt;property id=&quot;20307&quot; value=&quot;275&quot;/&gt;&lt;/object&gt;&lt;object type=&quot;3&quot; unique_id=&quot;10754&quot;&gt;&lt;property id=&quot;20148&quot; value=&quot;5&quot;/&gt;&lt;property id=&quot;20300&quot; value=&quot;Slide 23 - &amp;quot;Reactions of Aldehydes and Ketones&amp;#x0D;&amp;#x0A;Oxidation of Aldehydes&amp;quot;&quot;/&gt;&lt;property id=&quot;20307&quot; value=&quot;276&quot;/&gt;&lt;/object&gt;&lt;object type=&quot;3&quot; unique_id=&quot;10755&quot;&gt;&lt;property id=&quot;20148&quot; value=&quot;5&quot;/&gt;&lt;property id=&quot;20300&quot; value=&quot;Slide 24 - &amp;quot;Reactions of Aldehydes and Ketones&amp;#x0D;&amp;#x0A;Oxidation of Aldehydes&amp;quot;&quot;/&gt;&lt;property id=&quot;20307&quot; value=&quot;277&quot;/&gt;&lt;/object&gt;&lt;object type=&quot;3&quot; unique_id=&quot;10756&quot;&gt;&lt;property id=&quot;20148&quot; value=&quot;5&quot;/&gt;&lt;property id=&quot;20300&quot; value=&quot;Slide 25 - &amp;quot;Reduction of Aldehydes and Ketones&amp;#x0D;&amp;#x0A;Introduction&amp;quot;&quot;/&gt;&lt;property id=&quot;20307&quot; value=&quot;278&quot;/&gt;&lt;/object&gt;&lt;object type=&quot;3&quot; unique_id=&quot;10757&quot;&gt;&lt;property id=&quot;20148&quot; value=&quot;5&quot;/&gt;&lt;property id=&quot;20300&quot; value=&quot;Slide 26 - &amp;quot;Reduction of Aldehydes and Ketones&amp;#x0D;&amp;#x0A;Specific Features of Carbonyl Reductions&amp;quot;&quot;/&gt;&lt;property id=&quot;20307&quot; value=&quot;279&quot;/&gt;&lt;/object&gt;&lt;object type=&quot;3&quot; unique_id=&quot;10758&quot;&gt;&lt;property id=&quot;20148&quot; value=&quot;5&quot;/&gt;&lt;property id=&quot;20300&quot; value=&quot;Slide 27 - &amp;quot;Reduction of Aldehydes and Ketones&amp;#x0D;&amp;#x0A;Specific Features of Carbonyl Reductions&amp;quot;&quot;/&gt;&lt;property id=&quot;20307&quot; value=&quot;280&quot;/&gt;&lt;/object&gt;&lt;object type=&quot;3&quot; unique_id=&quot;10759&quot;&gt;&lt;property id=&quot;20148&quot; value=&quot;5&quot;/&gt;&lt;property id=&quot;20300&quot; value=&quot;Slide 28 - &amp;quot;Reduction of Aldehydes and Ketones&amp;#x0D;&amp;#x0A;Specific Features of Carbonyl Reductions&amp;quot;&quot;/&gt;&lt;property id=&quot;20307&quot; value=&quot;281&quot;/&gt;&lt;/object&gt;&lt;object type=&quot;3&quot; unique_id=&quot;10760&quot;&gt;&lt;property id=&quot;20148&quot; value=&quot;5&quot;/&gt;&lt;property id=&quot;20300&quot; value=&quot;Slide 29 - &amp;quot;Reduction of Aldehydes and Ketones&amp;#x0D;&amp;#x0A;Example of Carbonyl Reduction in Organic Synthesis&amp;quot;&quot;/&gt;&lt;property id=&quot;20307&quot; value=&quot;282&quot;/&gt;&lt;/object&gt;&lt;object type=&quot;3&quot; unique_id=&quot;10761&quot;&gt;&lt;property id=&quot;20148&quot; value=&quot;5&quot;/&gt;&lt;property id=&quot;20300&quot; value=&quot;Slide 30 - &amp;quot;Reduction of Aldehydes and Ketones&amp;#x0D;&amp;#x0A;Biological Reductions&amp;quot;&quot;/&gt;&lt;property id=&quot;20307&quot; value=&quot;283&quot;/&gt;&lt;/object&gt;&lt;object type=&quot;3&quot; unique_id=&quot;10762&quot;&gt;&lt;property id=&quot;20148&quot; value=&quot;5&quot;/&gt;&lt;property id=&quot;20300&quot; value=&quot;Slide 31 - &amp;quot;Focus on the Human Body&amp;#x0D;&amp;#x0A;The Chemistry of Vision&amp;quot;&quot;/&gt;&lt;property id=&quot;20307&quot; value=&quot;284&quot;/&gt;&lt;/object&gt;&lt;object type=&quot;3&quot; unique_id=&quot;10763&quot;&gt;&lt;property id=&quot;20148&quot; value=&quot;5&quot;/&gt;&lt;property id=&quot;20300&quot; value=&quot;Slide 32 - &amp;quot;Focus on the Human Body&amp;#x0D;&amp;#x0A;The Chemistry of Vision&amp;quot;&quot;/&gt;&lt;property id=&quot;20307&quot; value=&quot;285&quot;/&gt;&lt;/object&gt;&lt;object type=&quot;3&quot; unique_id=&quot;10764&quot;&gt;&lt;property id=&quot;20148&quot; value=&quot;5&quot;/&gt;&lt;property id=&quot;20300&quot; value=&quot;Slide 33 - &amp;quot;Focus on the Human Body&amp;#x0D;&amp;#x0A;The Chemistry of Vision&amp;quot;&quot;/&gt;&lt;property id=&quot;20307&quot; value=&quot;286&quot;/&gt;&lt;/object&gt;&lt;object type=&quot;3&quot; unique_id=&quot;10765&quot;&gt;&lt;property id=&quot;20148&quot; value=&quot;5&quot;/&gt;&lt;property id=&quot;20300&quot; value=&quot;Slide 34 - &amp;quot;Focus on the Human Body&amp;#x0D;&amp;#x0A;The Chemistry of Vision&amp;quot;&quot;/&gt;&lt;property id=&quot;20307&quot; value=&quot;287&quot;/&gt;&lt;/object&gt;&lt;object type=&quot;3&quot; unique_id=&quot;10766&quot;&gt;&lt;property id=&quot;20148&quot; value=&quot;5&quot;/&gt;&lt;property id=&quot;20300&quot; value=&quot;Slide 35 - &amp;quot;Acetal Formation&amp;#x0D;&amp;#x0A;&amp;quot;&quot;/&gt;&lt;property id=&quot;20307&quot; value=&quot;288&quot;/&gt;&lt;/object&gt;&lt;object type=&quot;3&quot; unique_id=&quot;10767&quot;&gt;&lt;property id=&quot;20148&quot; value=&quot;5&quot;/&gt;&lt;property id=&quot;20300&quot; value=&quot;Slide 36 - &amp;quot;Acetal Formation&amp;#x0D;&amp;#x0A;Acetals and Hemiacetals&amp;quot;&quot;/&gt;&lt;property id=&quot;20307&quot; value=&quot;289&quot;/&gt;&lt;/object&gt;&lt;object type=&quot;3&quot; unique_id=&quot;10768&quot;&gt;&lt;property id=&quot;20148&quot; value=&quot;5&quot;/&gt;&lt;property id=&quot;20300&quot; value=&quot;Slide 37 - &amp;quot;Acetal Formation&amp;#x0D;&amp;#x0A;Acetals and Hemiacetals&amp;quot;&quot;/&gt;&lt;property id=&quot;20307&quot; value=&quot;291&quot;/&gt;&lt;/object&gt;&lt;object type=&quot;3&quot; unique_id=&quot;10769&quot;&gt;&lt;property id=&quot;20148&quot; value=&quot;5&quot;/&gt;&lt;property id=&quot;20300&quot; value=&quot;Slide 38 - &amp;quot;Acetal Formation&amp;#x0D;&amp;#x0A;Cyclic Hemiacetals&amp;quot;&quot;/&gt;&lt;property id=&quot;20307&quot; value=&quot;290&quot;/&gt;&lt;/object&gt;&lt;object type=&quot;3&quot; unique_id=&quot;10770&quot;&gt;&lt;property id=&quot;20148&quot; value=&quot;5&quot;/&gt;&lt;property id=&quot;20300&quot; value=&quot;Slide 39 - &amp;quot;Acetal Formation&amp;#x0D;&amp;#x0A;Cyclic Hemiacetals&amp;quot;&quot;/&gt;&lt;property id=&quot;20307&quot; value=&quot;292&quot;/&gt;&lt;/object&gt;&lt;object type=&quot;3&quot; unique_id=&quot;10771&quot;&gt;&lt;property id=&quot;20148&quot; value=&quot;5&quot;/&gt;&lt;property id=&quot;20300&quot; value=&quot;Slide 40 - &amp;quot;Acetal Formation&amp;#x0D;&amp;#x0A;Cyclic Hemiacetals&amp;quot;&quot;/&gt;&lt;property id=&quot;20307&quot; value=&quot;293&quot;/&gt;&lt;/object&gt;&lt;object type=&quot;3&quot; unique_id=&quot;10772&quot;&gt;&lt;property id=&quot;20148&quot; value=&quot;5&quot;/&gt;&lt;property id=&quot;20300&quot; value=&quot;Slide 41 - &amp;quot;Acetal Formation&amp;#x0D;&amp;#x0A;Cyclic Hemiacetals&amp;quot;&quot;/&gt;&lt;property id=&quot;20307&quot; value=&quot;294&quot;/&gt;&lt;/object&gt;&lt;object type=&quot;3&quot; unique_id=&quot;10773&quot;&gt;&lt;property id=&quot;20148&quot; value=&quot;5&quot;/&gt;&lt;property id=&quot;20300&quot; value=&quot;Slide 42 - &amp;quot;Acetal Formation&amp;#x0D;&amp;#x0A;Cyclic Hemiacetals&amp;quot;&quot;/&gt;&lt;property id=&quot;20307&quot; value=&quot;295&quot;/&gt;&lt;/object&gt;&lt;object type=&quot;3&quot; unique_id=&quot;10774&quot;&gt;&lt;property id=&quot;20148&quot; value=&quot;5&quot;/&gt;&lt;property id=&quot;20300&quot; value=&quot;Slide 43 - &amp;quot;Acetal Formation&amp;#x0D;&amp;#x0A;Acetal Hydrolysis&amp;quot;&quot;/&gt;&lt;property id=&quot;20307&quot; value=&quot;296&quot;/&gt;&lt;/object&gt;&lt;object type=&quot;3&quot; unique_id=&quot;10775&quot;&gt;&lt;property id=&quot;20148&quot; value=&quot;5&quot;/&gt;&lt;property id=&quot;20300&quot; value=&quot;Slide 44 - &amp;quot;Acetal Formation&amp;#x0D;&amp;#x0A;Acetal Hydrolysis&amp;quot;&quot;/&gt;&lt;property id=&quot;20307&quot; value=&quot;297&quot;/&gt;&lt;/object&gt;&lt;/object&gt;&lt;/object&gt;&lt;/database&gt;"/>
</p:tagLst>
</file>

<file path=ppt/theme/theme1.xml><?xml version="1.0" encoding="utf-8"?>
<a:theme xmlns:a="http://schemas.openxmlformats.org/drawingml/2006/main" name="McGraw">
  <a:themeElements>
    <a:clrScheme name="Custom 15">
      <a:dk1>
        <a:sysClr val="windowText" lastClr="000000"/>
      </a:dk1>
      <a:lt1>
        <a:sysClr val="window" lastClr="FFFFFF"/>
      </a:lt1>
      <a:dk2>
        <a:srgbClr val="000000"/>
      </a:dk2>
      <a:lt2>
        <a:srgbClr val="76B6F2"/>
      </a:lt2>
      <a:accent1>
        <a:srgbClr val="FBC01E"/>
      </a:accent1>
      <a:accent2>
        <a:srgbClr val="EFE1A2"/>
      </a:accent2>
      <a:accent3>
        <a:srgbClr val="FA8716"/>
      </a:accent3>
      <a:accent4>
        <a:srgbClr val="BE0204"/>
      </a:accent4>
      <a:accent5>
        <a:srgbClr val="008080"/>
      </a:accent5>
      <a:accent6>
        <a:srgbClr val="7E13E3"/>
      </a:accent6>
      <a:hlink>
        <a:srgbClr val="D2D200"/>
      </a:hlink>
      <a:folHlink>
        <a:srgbClr val="D0B9F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lg" len="lg"/>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lg" len="lg"/>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buFont typeface="Arial" charset="0"/>
          <a:buChar char="•"/>
          <a:defRPr sz="2400" b="1" dirty="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cGraw">
  <a:themeElements>
    <a:clrScheme name="Custom 15">
      <a:dk1>
        <a:sysClr val="windowText" lastClr="000000"/>
      </a:dk1>
      <a:lt1>
        <a:sysClr val="window" lastClr="FFFFFF"/>
      </a:lt1>
      <a:dk2>
        <a:srgbClr val="000000"/>
      </a:dk2>
      <a:lt2>
        <a:srgbClr val="76B6F2"/>
      </a:lt2>
      <a:accent1>
        <a:srgbClr val="FBC01E"/>
      </a:accent1>
      <a:accent2>
        <a:srgbClr val="EFE1A2"/>
      </a:accent2>
      <a:accent3>
        <a:srgbClr val="FA8716"/>
      </a:accent3>
      <a:accent4>
        <a:srgbClr val="BE0204"/>
      </a:accent4>
      <a:accent5>
        <a:srgbClr val="008080"/>
      </a:accent5>
      <a:accent6>
        <a:srgbClr val="7E13E3"/>
      </a:accent6>
      <a:hlink>
        <a:srgbClr val="D2D200"/>
      </a:hlink>
      <a:folHlink>
        <a:srgbClr val="D0B9F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lg" len="lg"/>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lg" len="lg"/>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buFont typeface="Arial" charset="0"/>
          <a:buChar char="•"/>
          <a:defRPr sz="2400" b="1" dirty="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McGraw.thmx</Template>
  <TotalTime>1379</TotalTime>
  <Words>1349</Words>
  <Application>Microsoft Office PowerPoint</Application>
  <PresentationFormat>On-screen Show (4:3)</PresentationFormat>
  <Paragraphs>230</Paragraphs>
  <Slides>50</Slides>
  <Notes>50</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50</vt:i4>
      </vt:variant>
    </vt:vector>
  </HeadingPairs>
  <TitlesOfParts>
    <vt:vector size="57" baseType="lpstr">
      <vt:lpstr>MS PGothic</vt:lpstr>
      <vt:lpstr>Arial</vt:lpstr>
      <vt:lpstr>Calibri</vt:lpstr>
      <vt:lpstr>Cambria Math</vt:lpstr>
      <vt:lpstr>McGraw</vt:lpstr>
      <vt:lpstr>1_McGraw</vt:lpstr>
      <vt:lpstr>MathType 6.0 Equation</vt:lpstr>
      <vt:lpstr>Chapter 16</vt:lpstr>
      <vt:lpstr>16.1 Structure and Bonding (1)</vt:lpstr>
      <vt:lpstr>16.1 Structure and Bonding (2)</vt:lpstr>
      <vt:lpstr>16.1 Structure and Bonding (3)</vt:lpstr>
      <vt:lpstr>16.1 Structure and Bonding (4)</vt:lpstr>
      <vt:lpstr>16.1 Structure and Bonding (5)</vt:lpstr>
      <vt:lpstr>16.2 Nomenclature (1)</vt:lpstr>
      <vt:lpstr>16.2 Nomenclature (2)</vt:lpstr>
      <vt:lpstr>16.2 Nomenclature (3)</vt:lpstr>
      <vt:lpstr>16.2 Nomenclature (4)</vt:lpstr>
      <vt:lpstr>16.2 Nomenclature (5)</vt:lpstr>
      <vt:lpstr>16.2 Nomenclature (6)</vt:lpstr>
      <vt:lpstr>16.2 Nomenclature (7)</vt:lpstr>
      <vt:lpstr>16.2 Nomenclature (8)</vt:lpstr>
      <vt:lpstr>16.2 Nomenclature (9)</vt:lpstr>
      <vt:lpstr>16.2 Nomenclature (10)</vt:lpstr>
      <vt:lpstr>16.2 Nomenclature (11)</vt:lpstr>
      <vt:lpstr>16.3 Physical Properties (1)</vt:lpstr>
      <vt:lpstr>16.3 Physical Properties (2)</vt:lpstr>
      <vt:lpstr>16.3 Physical Properties (3)</vt:lpstr>
      <vt:lpstr>16.4 Focus on Health &amp; Medicine (1)</vt:lpstr>
      <vt:lpstr>16.4 Focus on Health &amp; Medicine (2)</vt:lpstr>
      <vt:lpstr>16.4 Focus on Health &amp; Medicine (3)</vt:lpstr>
      <vt:lpstr>Focus on Health &amp; Medicine </vt:lpstr>
      <vt:lpstr>16.5 Reactions of Aldehydes and Ketones (1)</vt:lpstr>
      <vt:lpstr>16.5 Reactions of Aldehydes and Ketones (2)</vt:lpstr>
      <vt:lpstr>16.5 Reactions of Aldehydes and Ketones (3)</vt:lpstr>
      <vt:lpstr>16.5 Reactions of Aldehydes and Ketones (4)</vt:lpstr>
      <vt:lpstr>16.5 Reactions of Aldehydes and Ketones (5)</vt:lpstr>
      <vt:lpstr>16.6 Reduction of Aldehydes and Ketones (1)</vt:lpstr>
      <vt:lpstr>16.6 Reduction of Aldehydes and Ketones (2)</vt:lpstr>
      <vt:lpstr>16.6 Reduction of Aldehydes and Ketones (3)</vt:lpstr>
      <vt:lpstr>16.6 Reduction of Aldehydes and Ketones (4)</vt:lpstr>
      <vt:lpstr>16.6 Reduction of Aldehydes and Ketones (5)</vt:lpstr>
      <vt:lpstr>16.6 Reduction of Aldehydes and Ketones (6)</vt:lpstr>
      <vt:lpstr>16.7 Focus on the Human Body (1)</vt:lpstr>
      <vt:lpstr>16.7 Focus on the Human Body (2)</vt:lpstr>
      <vt:lpstr>16.7 Focus on the Human Body (3)</vt:lpstr>
      <vt:lpstr>16.7 Focus on the Human Body (4)</vt:lpstr>
      <vt:lpstr>Focus on the Human Body</vt:lpstr>
      <vt:lpstr>16.8 Acetal Formation (1)</vt:lpstr>
      <vt:lpstr>16.8 Acetal Formation (2)</vt:lpstr>
      <vt:lpstr>16.8 Acetal Formation (3)</vt:lpstr>
      <vt:lpstr>16.8 Acetal Formation (4)</vt:lpstr>
      <vt:lpstr>16.8 Acetal Formation (5)</vt:lpstr>
      <vt:lpstr>16.8 Acetal Formation (6)</vt:lpstr>
      <vt:lpstr>16.8 Acetal Formation (7)</vt:lpstr>
      <vt:lpstr>16.8 Acetal Formation (8)</vt:lpstr>
      <vt:lpstr>16.8 Acetal Formation (9)</vt:lpstr>
      <vt:lpstr>16.8 Acetal Formation (10)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16</dc:title>
  <dc:creator>Microsoft Office User</dc:creator>
  <cp:lastModifiedBy>Kamini Gharat</cp:lastModifiedBy>
  <cp:revision>139</cp:revision>
  <dcterms:created xsi:type="dcterms:W3CDTF">2017-07-24T19:17:32Z</dcterms:created>
  <dcterms:modified xsi:type="dcterms:W3CDTF">2018-08-01T07:42:12Z</dcterms:modified>
</cp:coreProperties>
</file>